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7A3F4-8396-48CC-B4EB-07A57701C89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46E0-5F36-4441-A48D-7EC6EA2D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46E0-5F36-4441-A48D-7EC6EA2D8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F154-0991-4957-A65A-A9281E2C14B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40EC-818C-4B74-8795-4FA9768FA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CA1EB-18B8-165F-B3CC-D740BD85D70C}"/>
              </a:ext>
            </a:extLst>
          </p:cNvPr>
          <p:cNvSpPr txBox="1"/>
          <p:nvPr/>
        </p:nvSpPr>
        <p:spPr>
          <a:xfrm>
            <a:off x="594852" y="14451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https://danotes.mech.uwa.edu.au/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9ECF4-1ACD-BFCC-44CC-75475811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1" y="1814512"/>
            <a:ext cx="4029075" cy="3228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FEB7C6-7B9F-9808-6BC1-CDFC5A8F80A1}"/>
              </a:ext>
            </a:extLst>
          </p:cNvPr>
          <p:cNvSpPr txBox="1"/>
          <p:nvPr/>
        </p:nvSpPr>
        <p:spPr>
          <a:xfrm>
            <a:off x="4572000" y="751344"/>
            <a:ext cx="41566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NOMENCLATURE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STRESS, STRENGTH AND 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MISCELLANEOUS STRENGTH 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THREADED FASTENERS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WELDED JOINTS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CYLINDERS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PRESSURE VESSELS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SQUIRREL CAGE MOTORS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V-BELT DRIVES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BRAKES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SPUR GEARS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BUCKLING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FRACTURE MECHANICS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FINITE ELEMENTS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UNITS, DIMENSIONS &amp; CONVERSIONS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PROGRAM DIRECTORY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CCD48D-9244-31A5-B3C4-9B81F7285F0B}"/>
              </a:ext>
            </a:extLst>
          </p:cNvPr>
          <p:cNvSpPr/>
          <p:nvPr/>
        </p:nvSpPr>
        <p:spPr>
          <a:xfrm>
            <a:off x="4572000" y="4365523"/>
            <a:ext cx="1730477" cy="2654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19190-949F-E4E5-71C1-9E6F1BC31795}"/>
              </a:ext>
            </a:extLst>
          </p:cNvPr>
          <p:cNvSpPr txBox="1"/>
          <p:nvPr/>
        </p:nvSpPr>
        <p:spPr>
          <a:xfrm>
            <a:off x="516193" y="513487"/>
            <a:ext cx="36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Quick Guide to Gears</a:t>
            </a:r>
          </a:p>
        </p:txBody>
      </p:sp>
    </p:spTree>
    <p:extLst>
      <p:ext uri="{BB962C8B-B14F-4D97-AF65-F5344CB8AC3E}">
        <p14:creationId xmlns:p14="http://schemas.microsoft.com/office/powerpoint/2010/main" val="206808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2CE56A-5AC8-8A6D-DE6C-B5045D61B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91180"/>
              </p:ext>
            </p:extLst>
          </p:nvPr>
        </p:nvGraphicFramePr>
        <p:xfrm>
          <a:off x="475789" y="1678955"/>
          <a:ext cx="7978722" cy="1897380"/>
        </p:xfrm>
        <a:graphic>
          <a:graphicData uri="http://schemas.openxmlformats.org/drawingml/2006/table">
            <a:tbl>
              <a:tblPr/>
              <a:tblGrid>
                <a:gridCol w="2592276">
                  <a:extLst>
                    <a:ext uri="{9D8B030D-6E8A-4147-A177-3AD203B41FA5}">
                      <a16:colId xmlns:a16="http://schemas.microsoft.com/office/drawing/2014/main" val="1127860600"/>
                    </a:ext>
                  </a:extLst>
                </a:gridCol>
                <a:gridCol w="2726872">
                  <a:extLst>
                    <a:ext uri="{9D8B030D-6E8A-4147-A177-3AD203B41FA5}">
                      <a16:colId xmlns:a16="http://schemas.microsoft.com/office/drawing/2014/main" val="2182949289"/>
                    </a:ext>
                  </a:extLst>
                </a:gridCol>
                <a:gridCol w="2659574">
                  <a:extLst>
                    <a:ext uri="{9D8B030D-6E8A-4147-A177-3AD203B41FA5}">
                      <a16:colId xmlns:a16="http://schemas.microsoft.com/office/drawing/2014/main" val="3260299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20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pair of </a:t>
                      </a:r>
                      <a:r>
                        <a:rPr lang="en-US" sz="1600" i="1" dirty="0"/>
                        <a:t>spur</a:t>
                      </a:r>
                      <a:r>
                        <a:rPr lang="en-US" sz="1600" dirty="0"/>
                        <a:t> gears for mounting on parallel shafts. The 10 teeth of the smaller </a:t>
                      </a:r>
                      <a:r>
                        <a:rPr lang="en-US" sz="1600" i="1" dirty="0"/>
                        <a:t>pinion</a:t>
                      </a:r>
                      <a:r>
                        <a:rPr lang="en-US" sz="1600" dirty="0"/>
                        <a:t> and the 20 teeth of the </a:t>
                      </a:r>
                      <a:r>
                        <a:rPr lang="en-US" sz="1600" i="1" dirty="0"/>
                        <a:t>wheel</a:t>
                      </a:r>
                      <a:r>
                        <a:rPr lang="en-US" sz="1600" dirty="0"/>
                        <a:t> lie parallel to the shaft axes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</a:t>
                      </a:r>
                      <a:r>
                        <a:rPr lang="en-US" sz="1600" i="1" dirty="0"/>
                        <a:t>rack</a:t>
                      </a:r>
                      <a:r>
                        <a:rPr lang="en-US" sz="1600" dirty="0"/>
                        <a:t> and pinion. The straight rack translates rectilinearly and may be regarded as part of a wheel of infinite diameter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Like spur gears </a:t>
                      </a:r>
                      <a:r>
                        <a:rPr lang="en-US" sz="1600" i="1" dirty="0"/>
                        <a:t>helical</a:t>
                      </a:r>
                      <a:r>
                        <a:rPr lang="en-US" sz="1600" dirty="0"/>
                        <a:t> gears connect parallel shafts, however the teeth are not parallel to the shaft axes but lie along helices about the axes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892001"/>
                  </a:ext>
                </a:extLst>
              </a:tr>
            </a:tbl>
          </a:graphicData>
        </a:graphic>
      </p:graphicFrame>
      <p:pic>
        <p:nvPicPr>
          <p:cNvPr id="1025" name="Picture 1" descr="spur gears">
            <a:extLst>
              <a:ext uri="{FF2B5EF4-FFF2-40B4-BE49-F238E27FC236}">
                <a16:creationId xmlns:a16="http://schemas.microsoft.com/office/drawing/2014/main" id="{E213934C-DB61-B40A-6D3C-07F50F68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9" y="442200"/>
            <a:ext cx="1714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ck and pinion">
            <a:extLst>
              <a:ext uri="{FF2B5EF4-FFF2-40B4-BE49-F238E27FC236}">
                <a16:creationId xmlns:a16="http://schemas.microsoft.com/office/drawing/2014/main" id="{8E518F75-8054-8B13-3ABE-627D77D4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89" y="442200"/>
            <a:ext cx="1714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ouble helical gears">
            <a:extLst>
              <a:ext uri="{FF2B5EF4-FFF2-40B4-BE49-F238E27FC236}">
                <a16:creationId xmlns:a16="http://schemas.microsoft.com/office/drawing/2014/main" id="{7455752A-7DAF-77BA-2D09-8B2CBF1F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60" y="100419"/>
            <a:ext cx="1238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ight bevel gears">
            <a:extLst>
              <a:ext uri="{FF2B5EF4-FFF2-40B4-BE49-F238E27FC236}">
                <a16:creationId xmlns:a16="http://schemas.microsoft.com/office/drawing/2014/main" id="{3A571488-402A-2590-5319-69D36559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0" y="4045519"/>
            <a:ext cx="1714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ypoid gears">
            <a:extLst>
              <a:ext uri="{FF2B5EF4-FFF2-40B4-BE49-F238E27FC236}">
                <a16:creationId xmlns:a16="http://schemas.microsoft.com/office/drawing/2014/main" id="{A629CFA8-F263-837F-6DF8-65D8679D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3" y="3576335"/>
            <a:ext cx="1714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m and wheel">
            <a:extLst>
              <a:ext uri="{FF2B5EF4-FFF2-40B4-BE49-F238E27FC236}">
                <a16:creationId xmlns:a16="http://schemas.microsoft.com/office/drawing/2014/main" id="{CEA7A9DB-B7B4-06DA-5002-86DCED54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26" y="3576335"/>
            <a:ext cx="1714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AB022-E924-6EB3-75B5-F3C3A4146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57182"/>
              </p:ext>
            </p:extLst>
          </p:nvPr>
        </p:nvGraphicFramePr>
        <p:xfrm>
          <a:off x="475789" y="5539039"/>
          <a:ext cx="8039562" cy="918210"/>
        </p:xfrm>
        <a:graphic>
          <a:graphicData uri="http://schemas.openxmlformats.org/drawingml/2006/table">
            <a:tbl>
              <a:tblPr/>
              <a:tblGrid>
                <a:gridCol w="2679854">
                  <a:extLst>
                    <a:ext uri="{9D8B030D-6E8A-4147-A177-3AD203B41FA5}">
                      <a16:colId xmlns:a16="http://schemas.microsoft.com/office/drawing/2014/main" val="1127860600"/>
                    </a:ext>
                  </a:extLst>
                </a:gridCol>
                <a:gridCol w="2679854">
                  <a:extLst>
                    <a:ext uri="{9D8B030D-6E8A-4147-A177-3AD203B41FA5}">
                      <a16:colId xmlns:a16="http://schemas.microsoft.com/office/drawing/2014/main" val="2182949289"/>
                    </a:ext>
                  </a:extLst>
                </a:gridCol>
                <a:gridCol w="2679854">
                  <a:extLst>
                    <a:ext uri="{9D8B030D-6E8A-4147-A177-3AD203B41FA5}">
                      <a16:colId xmlns:a16="http://schemas.microsoft.com/office/drawing/2014/main" val="3260299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Straight </a:t>
                      </a:r>
                      <a:r>
                        <a:rPr lang="en-US" i="1" dirty="0"/>
                        <a:t>bevel</a:t>
                      </a:r>
                      <a:r>
                        <a:rPr lang="en-US" dirty="0"/>
                        <a:t> gears for shafts whose axes intersect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Hypoid</a:t>
                      </a:r>
                      <a:r>
                        <a:rPr lang="en-US"/>
                        <a:t> gears - one of a number of gear types for offset shafts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</a:t>
                      </a:r>
                      <a:r>
                        <a:rPr lang="en-US" i="1" dirty="0"/>
                        <a:t>worm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wormwheel</a:t>
                      </a:r>
                      <a:r>
                        <a:rPr lang="en-US" dirty="0"/>
                        <a:t> gives a large speed ratio but with significant sliding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7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10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urved line&#10;&#10;Description automatically generated">
            <a:extLst>
              <a:ext uri="{FF2B5EF4-FFF2-40B4-BE49-F238E27FC236}">
                <a16:creationId xmlns:a16="http://schemas.microsoft.com/office/drawing/2014/main" id="{2985F192-804E-AD2C-65D3-38DF3056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5239" y="1354393"/>
            <a:ext cx="2703871" cy="2703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547D3-15F8-6892-78FD-EFC9F3D60B79}"/>
              </a:ext>
            </a:extLst>
          </p:cNvPr>
          <p:cNvSpPr txBox="1"/>
          <p:nvPr/>
        </p:nvSpPr>
        <p:spPr>
          <a:xfrm>
            <a:off x="4798142" y="324465"/>
            <a:ext cx="302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Involute tooth shape is the path of unwinding a string from a circle.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43B9D-C617-8120-B5D6-BEDF5380AAEF}"/>
              </a:ext>
            </a:extLst>
          </p:cNvPr>
          <p:cNvSpPr txBox="1"/>
          <p:nvPr/>
        </p:nvSpPr>
        <p:spPr>
          <a:xfrm>
            <a:off x="865239" y="324464"/>
            <a:ext cx="302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Gear tooth contact occurs along a line at a constant angle, the pressure angle.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60293-EB25-1B23-7421-E7EC73A8F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34" y="3586316"/>
            <a:ext cx="4585828" cy="26347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35C1E6-B0AF-570A-5651-8763DF10D51C}"/>
              </a:ext>
            </a:extLst>
          </p:cNvPr>
          <p:cNvCxnSpPr/>
          <p:nvPr/>
        </p:nvCxnSpPr>
        <p:spPr>
          <a:xfrm>
            <a:off x="206477" y="2703869"/>
            <a:ext cx="4139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6E9A06C-82C3-4F81-56F7-D8E373D8C39D}"/>
              </a:ext>
            </a:extLst>
          </p:cNvPr>
          <p:cNvSpPr/>
          <p:nvPr/>
        </p:nvSpPr>
        <p:spPr>
          <a:xfrm>
            <a:off x="3819832" y="1612491"/>
            <a:ext cx="752168" cy="583041"/>
          </a:xfrm>
          <a:prstGeom prst="wedgeRoundRectCallout">
            <a:avLst>
              <a:gd name="adj1" fmla="val -70366"/>
              <a:gd name="adj2" fmla="val 7891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Pitch circle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EBADF8-2065-91E1-448C-55F4D24B5AA6}"/>
              </a:ext>
            </a:extLst>
          </p:cNvPr>
          <p:cNvSpPr/>
          <p:nvPr/>
        </p:nvSpPr>
        <p:spPr>
          <a:xfrm>
            <a:off x="3819832" y="3025876"/>
            <a:ext cx="752168" cy="583041"/>
          </a:xfrm>
          <a:prstGeom prst="wedgeRoundRectCallout">
            <a:avLst>
              <a:gd name="adj1" fmla="val -70366"/>
              <a:gd name="adj2" fmla="val -42500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Pitch circle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5B127-5DFE-0567-B293-7712944420F8}"/>
              </a:ext>
            </a:extLst>
          </p:cNvPr>
          <p:cNvSpPr txBox="1"/>
          <p:nvPr/>
        </p:nvSpPr>
        <p:spPr>
          <a:xfrm>
            <a:off x="664599" y="4484411"/>
            <a:ext cx="302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Gears behave like two friction wheels with diameters equal to their Pitch Diameters.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57D1B-D90D-B2A8-4462-DA065F088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81"/>
          <a:stretch/>
        </p:blipFill>
        <p:spPr>
          <a:xfrm>
            <a:off x="4906603" y="1247793"/>
            <a:ext cx="3512154" cy="19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77251D-3D5E-3F92-FD2C-4BF036217FC6}"/>
              </a:ext>
            </a:extLst>
          </p:cNvPr>
          <p:cNvGrpSpPr/>
          <p:nvPr/>
        </p:nvGrpSpPr>
        <p:grpSpPr>
          <a:xfrm>
            <a:off x="591472" y="1153215"/>
            <a:ext cx="7745710" cy="5206949"/>
            <a:chOff x="571807" y="623580"/>
            <a:chExt cx="7745710" cy="52069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11A637-A292-B686-243A-E0E02A9D9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807" y="623580"/>
              <a:ext cx="7745710" cy="520694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0C9060-47CF-68FA-4563-A26EA02E0590}"/>
                </a:ext>
              </a:extLst>
            </p:cNvPr>
            <p:cNvCxnSpPr>
              <a:cxnSpLocks/>
            </p:cNvCxnSpPr>
            <p:nvPr/>
          </p:nvCxnSpPr>
          <p:spPr>
            <a:xfrm>
              <a:off x="1691148" y="1307688"/>
              <a:ext cx="14453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B985FC-C6C3-EC6F-0C4D-C9D95A18D1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567" y="1946785"/>
              <a:ext cx="9733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A2A6F0-19BF-22A5-B043-AF0759EC897E}"/>
                </a:ext>
              </a:extLst>
            </p:cNvPr>
            <p:cNvCxnSpPr>
              <a:cxnSpLocks/>
            </p:cNvCxnSpPr>
            <p:nvPr/>
          </p:nvCxnSpPr>
          <p:spPr>
            <a:xfrm>
              <a:off x="3067663" y="1720643"/>
              <a:ext cx="3834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6A42985-062C-18C1-B4C1-2FC09156CC44}"/>
              </a:ext>
            </a:extLst>
          </p:cNvPr>
          <p:cNvSpPr txBox="1"/>
          <p:nvPr/>
        </p:nvSpPr>
        <p:spPr>
          <a:xfrm>
            <a:off x="1462548" y="686255"/>
            <a:ext cx="62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The pitch of two gears in mesh must be the same!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EB63E-DF07-765C-E7C8-8DBEE5CE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79" y="4817859"/>
            <a:ext cx="3403730" cy="1468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91125-7178-1374-0644-F6332315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9" y="521109"/>
            <a:ext cx="4762662" cy="396240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FF5C7B-FBA5-A6CE-1D8D-0AECA6CE5FD3}"/>
              </a:ext>
            </a:extLst>
          </p:cNvPr>
          <p:cNvSpPr/>
          <p:nvPr/>
        </p:nvSpPr>
        <p:spPr>
          <a:xfrm>
            <a:off x="3424083" y="4266081"/>
            <a:ext cx="1292944" cy="339548"/>
          </a:xfrm>
          <a:prstGeom prst="wedgeRoundRectCallout">
            <a:avLst>
              <a:gd name="adj1" fmla="val -79491"/>
              <a:gd name="adj2" fmla="val -11199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Crankshaft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72FA1-DD36-9956-4B85-0F09D39A2456}"/>
              </a:ext>
            </a:extLst>
          </p:cNvPr>
          <p:cNvSpPr txBox="1"/>
          <p:nvPr/>
        </p:nvSpPr>
        <p:spPr>
          <a:xfrm>
            <a:off x="5663381" y="521109"/>
            <a:ext cx="280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Harley-Davidson Sportster camshaft gears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94C3-0CFF-3199-E903-C01B0E1C8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35329" y="2320412"/>
            <a:ext cx="3045109" cy="2847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D02F9E-7BB4-2116-3879-65AB12D6B034}"/>
              </a:ext>
            </a:extLst>
          </p:cNvPr>
          <p:cNvSpPr txBox="1"/>
          <p:nvPr/>
        </p:nvSpPr>
        <p:spPr>
          <a:xfrm>
            <a:off x="5791199" y="1759621"/>
            <a:ext cx="273336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3P gear has 28 teeth.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4B4113-F13A-3619-6924-6AB13804C746}"/>
              </a:ext>
            </a:extLst>
          </p:cNvPr>
          <p:cNvCxnSpPr/>
          <p:nvPr/>
        </p:nvCxnSpPr>
        <p:spPr>
          <a:xfrm flipH="1">
            <a:off x="6204155" y="3224981"/>
            <a:ext cx="1917290" cy="10411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811742-7C59-7FEB-51B6-39016FECC50C}"/>
              </a:ext>
            </a:extLst>
          </p:cNvPr>
          <p:cNvSpPr txBox="1"/>
          <p:nvPr/>
        </p:nvSpPr>
        <p:spPr>
          <a:xfrm>
            <a:off x="5734357" y="5375932"/>
            <a:ext cx="2733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Its Pitch Diameter, </a:t>
            </a:r>
            <a:r>
              <a:rPr lang="en-US" dirty="0" err="1"/>
              <a:t>Dp</a:t>
            </a:r>
            <a:r>
              <a:rPr lang="en-US" dirty="0"/>
              <a:t> = 1.75 Inches.  Its Diametral Pitch = 28/1.75 = 16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85D8982-71AB-2428-7091-F2E53C4AD606}"/>
              </a:ext>
            </a:extLst>
          </p:cNvPr>
          <p:cNvSpPr/>
          <p:nvPr/>
        </p:nvSpPr>
        <p:spPr>
          <a:xfrm>
            <a:off x="2469594" y="812152"/>
            <a:ext cx="824212" cy="339548"/>
          </a:xfrm>
          <a:prstGeom prst="wedgeRoundRectCallout">
            <a:avLst>
              <a:gd name="adj1" fmla="val -20936"/>
              <a:gd name="adj2" fmla="val -3960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Intake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4C764D1-4613-9B14-89F3-469577CBF0D8}"/>
              </a:ext>
            </a:extLst>
          </p:cNvPr>
          <p:cNvSpPr/>
          <p:nvPr/>
        </p:nvSpPr>
        <p:spPr>
          <a:xfrm>
            <a:off x="4756664" y="1459049"/>
            <a:ext cx="1017330" cy="339548"/>
          </a:xfrm>
          <a:prstGeom prst="wedgeRoundRectCallout">
            <a:avLst>
              <a:gd name="adj1" fmla="val -20936"/>
              <a:gd name="adj2" fmla="val -3960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Exhaust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DCDD4C4-7200-7CAD-FFA9-59D6BA9B716A}"/>
              </a:ext>
            </a:extLst>
          </p:cNvPr>
          <p:cNvSpPr/>
          <p:nvPr/>
        </p:nvSpPr>
        <p:spPr>
          <a:xfrm rot="17329490">
            <a:off x="3237062" y="1671557"/>
            <a:ext cx="1017330" cy="339548"/>
          </a:xfrm>
          <a:prstGeom prst="wedgeRoundRectCallout">
            <a:avLst>
              <a:gd name="adj1" fmla="val -20936"/>
              <a:gd name="adj2" fmla="val -3960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Pushrod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EBB3FD3-2A5D-45AF-7E8C-781A76AA3FEC}"/>
              </a:ext>
            </a:extLst>
          </p:cNvPr>
          <p:cNvSpPr/>
          <p:nvPr/>
        </p:nvSpPr>
        <p:spPr>
          <a:xfrm>
            <a:off x="201715" y="1589847"/>
            <a:ext cx="1017330" cy="339548"/>
          </a:xfrm>
          <a:prstGeom prst="wedgeRoundRectCallout">
            <a:avLst>
              <a:gd name="adj1" fmla="val -20936"/>
              <a:gd name="adj2" fmla="val -3960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Exhaust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CE070B-073D-51D8-3743-037A74D24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555" y="4757809"/>
            <a:ext cx="1199681" cy="14414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44C419-4016-606F-0A6B-31574D21C449}"/>
              </a:ext>
            </a:extLst>
          </p:cNvPr>
          <p:cNvSpPr txBox="1"/>
          <p:nvPr/>
        </p:nvSpPr>
        <p:spPr>
          <a:xfrm>
            <a:off x="4023853" y="6201275"/>
            <a:ext cx="138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Cam Follower</a:t>
            </a:r>
          </a:p>
        </p:txBody>
      </p:sp>
    </p:spTree>
    <p:extLst>
      <p:ext uri="{BB962C8B-B14F-4D97-AF65-F5344CB8AC3E}">
        <p14:creationId xmlns:p14="http://schemas.microsoft.com/office/powerpoint/2010/main" val="359163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8F5AD-CA90-C450-B7EC-3988D79A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1" y="977352"/>
            <a:ext cx="5604387" cy="2535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EDAE1-8C8C-0DD4-1464-D74E22028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4" y="3685840"/>
            <a:ext cx="2605548" cy="288702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EA9C582-076A-B4B0-C132-57FC8C0BEAF8}"/>
              </a:ext>
            </a:extLst>
          </p:cNvPr>
          <p:cNvSpPr/>
          <p:nvPr/>
        </p:nvSpPr>
        <p:spPr>
          <a:xfrm>
            <a:off x="73743" y="2244951"/>
            <a:ext cx="570271" cy="478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E160D2-C429-4FB1-A7CB-B400717B6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62355" y="1314637"/>
            <a:ext cx="2160661" cy="2235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AA323E-4CA5-ADF0-CEDF-614286540743}"/>
              </a:ext>
            </a:extLst>
          </p:cNvPr>
          <p:cNvSpPr txBox="1"/>
          <p:nvPr/>
        </p:nvSpPr>
        <p:spPr>
          <a:xfrm>
            <a:off x="6674260" y="966353"/>
            <a:ext cx="2349911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gear has 48 teeth.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85B85-3900-221C-4F81-A91F695A09AA}"/>
              </a:ext>
            </a:extLst>
          </p:cNvPr>
          <p:cNvSpPr txBox="1"/>
          <p:nvPr/>
        </p:nvSpPr>
        <p:spPr>
          <a:xfrm>
            <a:off x="580104" y="263697"/>
            <a:ext cx="762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1943 Sheldon metal lathe has a whole set of spur gears for cutting threads.</a:t>
            </a:r>
          </a:p>
          <a:p>
            <a:r>
              <a:rPr lang="en-US" dirty="0"/>
              <a:t>It can cut threads from 4 to 80 threads/inch by selecting the proper gears.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011476-1BC1-BB87-0DF2-A1C9B4F68CD0}"/>
              </a:ext>
            </a:extLst>
          </p:cNvPr>
          <p:cNvCxnSpPr>
            <a:cxnSpLocks/>
          </p:cNvCxnSpPr>
          <p:nvPr/>
        </p:nvCxnSpPr>
        <p:spPr>
          <a:xfrm flipH="1">
            <a:off x="6802082" y="1995221"/>
            <a:ext cx="1789468" cy="89174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0CD9C0-82D2-E5EF-CE99-6AB7384281A6}"/>
              </a:ext>
            </a:extLst>
          </p:cNvPr>
          <p:cNvSpPr txBox="1"/>
          <p:nvPr/>
        </p:nvSpPr>
        <p:spPr>
          <a:xfrm>
            <a:off x="6482531" y="3789216"/>
            <a:ext cx="2733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Its Pitch Diameter, </a:t>
            </a:r>
            <a:r>
              <a:rPr lang="en-US" dirty="0" err="1"/>
              <a:t>Dp</a:t>
            </a:r>
            <a:r>
              <a:rPr lang="en-US" dirty="0"/>
              <a:t> = 3.0 Inches.  Its Diametral Pitch = 48/3.0 = 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DD5AC1-836A-68D3-2C23-71CC6D82C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3695" y="3685839"/>
            <a:ext cx="2299089" cy="288702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F05CE75-CC50-1E0F-CC4B-4E14E10AAE56}"/>
              </a:ext>
            </a:extLst>
          </p:cNvPr>
          <p:cNvSpPr/>
          <p:nvPr/>
        </p:nvSpPr>
        <p:spPr>
          <a:xfrm>
            <a:off x="1713270" y="3800451"/>
            <a:ext cx="921775" cy="339548"/>
          </a:xfrm>
          <a:prstGeom prst="wedgeRoundRectCallout">
            <a:avLst>
              <a:gd name="adj1" fmla="val -39335"/>
              <a:gd name="adj2" fmla="val 131242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203A30C-63B5-754B-DBC4-C48659DEE8DD}"/>
              </a:ext>
            </a:extLst>
          </p:cNvPr>
          <p:cNvSpPr/>
          <p:nvPr/>
        </p:nvSpPr>
        <p:spPr>
          <a:xfrm>
            <a:off x="1100290" y="3179176"/>
            <a:ext cx="1225960" cy="339548"/>
          </a:xfrm>
          <a:prstGeom prst="wedgeRoundRectCallout">
            <a:avLst>
              <a:gd name="adj1" fmla="val -4632"/>
              <a:gd name="adj2" fmla="val -20176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 Lever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61168F3-ECDF-459C-DA0F-91DDE904F384}"/>
              </a:ext>
            </a:extLst>
          </p:cNvPr>
          <p:cNvSpPr/>
          <p:nvPr/>
        </p:nvSpPr>
        <p:spPr>
          <a:xfrm>
            <a:off x="2600787" y="3165684"/>
            <a:ext cx="1225960" cy="339548"/>
          </a:xfrm>
          <a:prstGeom prst="wedgeRoundRectCallout">
            <a:avLst>
              <a:gd name="adj1" fmla="val 2586"/>
              <a:gd name="adj2" fmla="val -21913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Leadscrew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B086667-31F4-3AD1-6D70-52E88D910CBA}"/>
              </a:ext>
            </a:extLst>
          </p:cNvPr>
          <p:cNvSpPr/>
          <p:nvPr/>
        </p:nvSpPr>
        <p:spPr>
          <a:xfrm>
            <a:off x="4204366" y="3176090"/>
            <a:ext cx="1036228" cy="339548"/>
          </a:xfrm>
          <a:prstGeom prst="wedgeRoundRectCallout">
            <a:avLst>
              <a:gd name="adj1" fmla="val -47138"/>
              <a:gd name="adj2" fmla="val -18728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Carriage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3231EA-9482-23B4-AAAB-8EC797655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078" y="4755790"/>
            <a:ext cx="2518341" cy="19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27A988-36D0-6E3A-130B-E2652A23FC2A}"/>
              </a:ext>
            </a:extLst>
          </p:cNvPr>
          <p:cNvSpPr txBox="1"/>
          <p:nvPr/>
        </p:nvSpPr>
        <p:spPr>
          <a:xfrm>
            <a:off x="663678" y="522012"/>
            <a:ext cx="4626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standard gears, </a:t>
            </a:r>
            <a:r>
              <a:rPr lang="en-US" u="sng" dirty="0"/>
              <a:t>four inputs </a:t>
            </a:r>
            <a:r>
              <a:rPr lang="en-US" dirty="0"/>
              <a:t>are all that are necessary to determine all the gear features.</a:t>
            </a:r>
          </a:p>
          <a:p>
            <a:endParaRPr lang="en-US" dirty="0"/>
          </a:p>
          <a:p>
            <a:r>
              <a:rPr lang="en-US" dirty="0"/>
              <a:t>Pinion = Driving gear</a:t>
            </a:r>
          </a:p>
          <a:p>
            <a:r>
              <a:rPr lang="en-US" dirty="0"/>
              <a:t>Gear = Driven gear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1D27B-45E8-AAF0-CF30-FB837BD7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57" y="312953"/>
            <a:ext cx="3766743" cy="3454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D8656-2458-C4F3-215E-E8A4227933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415" y="3019281"/>
            <a:ext cx="6642657" cy="345481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5270BCC-F2E5-2FDD-3FD7-2711D0CAEC95}"/>
              </a:ext>
            </a:extLst>
          </p:cNvPr>
          <p:cNvSpPr/>
          <p:nvPr/>
        </p:nvSpPr>
        <p:spPr>
          <a:xfrm>
            <a:off x="7246374" y="1071413"/>
            <a:ext cx="867237" cy="339548"/>
          </a:xfrm>
          <a:prstGeom prst="wedgeRoundRectCallout">
            <a:avLst>
              <a:gd name="adj1" fmla="val 27448"/>
              <a:gd name="adj2" fmla="val -1354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Pinion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DAA6D1-176D-136B-B445-AE865DFC0F63}"/>
              </a:ext>
            </a:extLst>
          </p:cNvPr>
          <p:cNvSpPr/>
          <p:nvPr/>
        </p:nvSpPr>
        <p:spPr>
          <a:xfrm>
            <a:off x="7340778" y="2594351"/>
            <a:ext cx="678427" cy="339548"/>
          </a:xfrm>
          <a:prstGeom prst="wedgeRoundRectCallout">
            <a:avLst>
              <a:gd name="adj1" fmla="val 27448"/>
              <a:gd name="adj2" fmla="val -1354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F13FF8-5DE8-09C6-D9D5-F31B7FFC0E4F}"/>
              </a:ext>
            </a:extLst>
          </p:cNvPr>
          <p:cNvSpPr/>
          <p:nvPr/>
        </p:nvSpPr>
        <p:spPr>
          <a:xfrm>
            <a:off x="481781" y="5633884"/>
            <a:ext cx="963561" cy="1769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BBF460-5DDA-70DA-B1E5-5467C0EAAADB}"/>
              </a:ext>
            </a:extLst>
          </p:cNvPr>
          <p:cNvSpPr txBox="1"/>
          <p:nvPr/>
        </p:nvSpPr>
        <p:spPr>
          <a:xfrm>
            <a:off x="629265" y="598433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Apart from one-off overloads, there are three common </a:t>
            </a:r>
            <a:r>
              <a:rPr lang="en-US" u="sng" dirty="0"/>
              <a:t>modes of tooth failure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u="sng" dirty="0"/>
              <a:t>bending</a:t>
            </a:r>
            <a:r>
              <a:rPr lang="en-US" u="sng" dirty="0"/>
              <a:t> fatigue leading to root cracking</a:t>
            </a:r>
            <a:r>
              <a:rPr lang="en-US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surface contact fatigue leading to flank </a:t>
            </a:r>
            <a:r>
              <a:rPr lang="en-US" i="1" dirty="0"/>
              <a:t>pitting,</a:t>
            </a:r>
            <a:r>
              <a:rPr lang="en-US" dirty="0"/>
              <a:t> 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lubrication breakdown leading to </a:t>
            </a:r>
            <a:r>
              <a:rPr lang="en-US" i="1" dirty="0"/>
              <a:t>scuffing.</a:t>
            </a:r>
            <a:r>
              <a:rPr lang="en-US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7C0C44-7FEE-E7EF-015E-236E1B2E3089}"/>
              </a:ext>
            </a:extLst>
          </p:cNvPr>
          <p:cNvGrpSpPr/>
          <p:nvPr/>
        </p:nvGrpSpPr>
        <p:grpSpPr>
          <a:xfrm>
            <a:off x="5974629" y="1429046"/>
            <a:ext cx="2317343" cy="2623831"/>
            <a:chOff x="5692877" y="943897"/>
            <a:chExt cx="2225778" cy="2958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262C2F-F2EB-F1AA-46E1-3DE50F69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8855" y="959047"/>
              <a:ext cx="2209800" cy="29432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9A7A6E-FAD9-5E7B-BD6C-D70F3AAF99B1}"/>
                </a:ext>
              </a:extLst>
            </p:cNvPr>
            <p:cNvSpPr/>
            <p:nvPr/>
          </p:nvSpPr>
          <p:spPr>
            <a:xfrm>
              <a:off x="5692877" y="943897"/>
              <a:ext cx="678426" cy="265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42AE6C-3703-A7A1-DB2C-25FCBC358B75}"/>
              </a:ext>
            </a:extLst>
          </p:cNvPr>
          <p:cNvSpPr txBox="1"/>
          <p:nvPr/>
        </p:nvSpPr>
        <p:spPr>
          <a:xfrm>
            <a:off x="5464277" y="483089"/>
            <a:ext cx="3161069" cy="95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analysis, the gear tooth is represented as a simple cantilever beam with a tip load.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7A87D-152B-3379-16B8-17311B29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3" y="3222522"/>
            <a:ext cx="4428563" cy="16607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7EA362-2E9F-6915-ADF9-1C276C1A9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743" y="4355690"/>
            <a:ext cx="4361258" cy="22980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1B6090-3F07-8F28-83F5-3B5B116FFFCF}"/>
              </a:ext>
            </a:extLst>
          </p:cNvPr>
          <p:cNvSpPr txBox="1"/>
          <p:nvPr/>
        </p:nvSpPr>
        <p:spPr>
          <a:xfrm>
            <a:off x="629265" y="2684206"/>
            <a:ext cx="407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1894, Wilfred Lewis came up with the Lewis equation for tooth loads: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D18E1-B632-A55F-4820-E8A534E74A69}"/>
              </a:ext>
            </a:extLst>
          </p:cNvPr>
          <p:cNvSpPr txBox="1"/>
          <p:nvPr/>
        </p:nvSpPr>
        <p:spPr>
          <a:xfrm>
            <a:off x="629136" y="4890467"/>
            <a:ext cx="407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1894 though, no one knew about stress concentration yet, so it wasn’t included in the equation.</a:t>
            </a:r>
          </a:p>
        </p:txBody>
      </p:sp>
    </p:spTree>
    <p:extLst>
      <p:ext uri="{BB962C8B-B14F-4D97-AF65-F5344CB8AC3E}">
        <p14:creationId xmlns:p14="http://schemas.microsoft.com/office/powerpoint/2010/main" val="386851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EC093-7754-D0E1-0352-C474F01C1D6E}"/>
              </a:ext>
            </a:extLst>
          </p:cNvPr>
          <p:cNvSpPr txBox="1"/>
          <p:nvPr/>
        </p:nvSpPr>
        <p:spPr>
          <a:xfrm>
            <a:off x="698090" y="629265"/>
            <a:ext cx="62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gear analysis approaches are “governed” by the AGMA – the American Gear Manufacturers Association.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57BB9-7AA0-71C8-ADF0-00C21F6F5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0" y="1275596"/>
            <a:ext cx="4876800" cy="9239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26FC32-4915-38F7-12CD-FE52027CE1D2}"/>
              </a:ext>
            </a:extLst>
          </p:cNvPr>
          <p:cNvGrpSpPr/>
          <p:nvPr/>
        </p:nvGrpSpPr>
        <p:grpSpPr>
          <a:xfrm>
            <a:off x="698090" y="2190071"/>
            <a:ext cx="3928909" cy="2468409"/>
            <a:chOff x="387452" y="2199521"/>
            <a:chExt cx="6317841" cy="39692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9F7338-FCB8-5553-E40D-38E1C439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452" y="2199521"/>
              <a:ext cx="5734050" cy="12477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88AC8B-463A-CAFC-0D87-B1C4D749A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946"/>
            <a:stretch/>
          </p:blipFill>
          <p:spPr>
            <a:xfrm>
              <a:off x="1199843" y="3429000"/>
              <a:ext cx="5505450" cy="273982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0B0BBC-0C7D-C3FD-47A8-D98EBB6570BC}"/>
              </a:ext>
            </a:extLst>
          </p:cNvPr>
          <p:cNvSpPr txBox="1"/>
          <p:nvPr/>
        </p:nvSpPr>
        <p:spPr>
          <a:xfrm>
            <a:off x="481781" y="6211562"/>
            <a:ext cx="352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 </a:t>
            </a:r>
            <a:r>
              <a:rPr lang="en-US" dirty="0" err="1"/>
              <a:t>Hamrock</a:t>
            </a:r>
            <a:r>
              <a:rPr lang="en-US" dirty="0"/>
              <a:t> Chapter 14 &amp;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FACA0-8F4E-7DA2-332A-4CCBE8270708}"/>
              </a:ext>
            </a:extLst>
          </p:cNvPr>
          <p:cNvSpPr txBox="1"/>
          <p:nvPr/>
        </p:nvSpPr>
        <p:spPr>
          <a:xfrm>
            <a:off x="481781" y="5472303"/>
            <a:ext cx="740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Gleason Corporation, Rochester, NY provides a free “Gear Calculator App” that runs on PCs/notebooks as well on mobile devices with Android and iOS.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A9D850-458A-7A83-C7F4-94640CE92E35}"/>
              </a:ext>
            </a:extLst>
          </p:cNvPr>
          <p:cNvGrpSpPr/>
          <p:nvPr/>
        </p:nvGrpSpPr>
        <p:grpSpPr>
          <a:xfrm>
            <a:off x="6400800" y="1430130"/>
            <a:ext cx="2501696" cy="1660711"/>
            <a:chOff x="6086168" y="4531902"/>
            <a:chExt cx="2615381" cy="17361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0597D4-E539-89D7-C8FF-FDB6B73FB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3388" y="4531902"/>
              <a:ext cx="2608161" cy="1736179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1863B2-501C-BE5C-23EB-C530EEB12AEC}"/>
                </a:ext>
              </a:extLst>
            </p:cNvPr>
            <p:cNvSpPr/>
            <p:nvPr/>
          </p:nvSpPr>
          <p:spPr>
            <a:xfrm>
              <a:off x="6086168" y="4531902"/>
              <a:ext cx="2286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117FD2-EC67-1F84-362C-B376F8D10474}"/>
              </a:ext>
            </a:extLst>
          </p:cNvPr>
          <p:cNvGrpSpPr/>
          <p:nvPr/>
        </p:nvGrpSpPr>
        <p:grpSpPr>
          <a:xfrm>
            <a:off x="6159296" y="3120861"/>
            <a:ext cx="2743200" cy="1885950"/>
            <a:chOff x="307413" y="4760502"/>
            <a:chExt cx="2743200" cy="1885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74EE4E-7857-27D7-A757-32E8D54D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413" y="4760502"/>
              <a:ext cx="2743200" cy="188595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7B4861-A24B-264E-C954-83DEDF3D7375}"/>
                </a:ext>
              </a:extLst>
            </p:cNvPr>
            <p:cNvSpPr/>
            <p:nvPr/>
          </p:nvSpPr>
          <p:spPr>
            <a:xfrm>
              <a:off x="514965" y="5620363"/>
              <a:ext cx="2286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932D59-5673-C1CE-DF5B-FDEC689BA5C9}"/>
              </a:ext>
            </a:extLst>
          </p:cNvPr>
          <p:cNvSpPr txBox="1"/>
          <p:nvPr/>
        </p:nvSpPr>
        <p:spPr>
          <a:xfrm>
            <a:off x="481781" y="4730110"/>
            <a:ext cx="6963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Here is a good discussion of AGMA design -https://theengineeringblog.com/gear-design-by-agma-theory/</a:t>
            </a:r>
          </a:p>
        </p:txBody>
      </p:sp>
    </p:spTree>
    <p:extLst>
      <p:ext uri="{BB962C8B-B14F-4D97-AF65-F5344CB8AC3E}">
        <p14:creationId xmlns:p14="http://schemas.microsoft.com/office/powerpoint/2010/main" val="392118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709</TotalTime>
  <Words>515</Words>
  <Application>Microsoft Office PowerPoint</Application>
  <PresentationFormat>Letter Paper (8.5x11 in)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Dornfeld</dc:creator>
  <cp:lastModifiedBy>William Dornfeld</cp:lastModifiedBy>
  <cp:revision>11</cp:revision>
  <dcterms:created xsi:type="dcterms:W3CDTF">2023-11-15T16:27:15Z</dcterms:created>
  <dcterms:modified xsi:type="dcterms:W3CDTF">2023-11-16T04:25:56Z</dcterms:modified>
</cp:coreProperties>
</file>