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7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7273" autoAdjust="0"/>
  </p:normalViewPr>
  <p:slideViewPr>
    <p:cSldViewPr snapToGrid="0" snapToObjects="1">
      <p:cViewPr varScale="1">
        <p:scale>
          <a:sx n="75" d="100"/>
          <a:sy n="75" d="100"/>
        </p:scale>
        <p:origin x="-4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tableStyles" Target="tableStyles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sawin:Mac%20Documents:Documents:Bible%20Codes:expected_percentag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Percentage of All Guessers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Percentage of Testtakers</c:v>
          </c:tx>
          <c:cat>
            <c:numRef>
              <c:f>Sheet1!$A$3:$A$20</c:f>
              <c:numCache>
                <c:formatCode>General</c:formatCode>
                <c:ptCount val="1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</c:numCache>
            </c:numRef>
          </c:cat>
          <c:val>
            <c:numRef>
              <c:f>Sheet1!$B$3:$B$20</c:f>
              <c:numCache>
                <c:formatCode>0.000%</c:formatCode>
                <c:ptCount val="18"/>
                <c:pt idx="0">
                  <c:v>7.62939453125E-6</c:v>
                </c:pt>
                <c:pt idx="1">
                  <c:v>0.00012969970703125</c:v>
                </c:pt>
                <c:pt idx="2">
                  <c:v>0.00103759765625</c:v>
                </c:pt>
                <c:pt idx="3">
                  <c:v>0.00518798828125</c:v>
                </c:pt>
                <c:pt idx="4">
                  <c:v>0.018157958984375</c:v>
                </c:pt>
                <c:pt idx="5">
                  <c:v>0.047210693359375</c:v>
                </c:pt>
                <c:pt idx="6">
                  <c:v>0.09442138671875</c:v>
                </c:pt>
                <c:pt idx="7">
                  <c:v>0.14837646484375</c:v>
                </c:pt>
                <c:pt idx="8">
                  <c:v>0.185470581054688</c:v>
                </c:pt>
                <c:pt idx="9">
                  <c:v>0.185470581054688</c:v>
                </c:pt>
                <c:pt idx="10">
                  <c:v>0.14837646484375</c:v>
                </c:pt>
                <c:pt idx="11">
                  <c:v>0.09442138671875</c:v>
                </c:pt>
                <c:pt idx="12">
                  <c:v>0.047210693359375</c:v>
                </c:pt>
                <c:pt idx="13">
                  <c:v>0.018157958984375</c:v>
                </c:pt>
                <c:pt idx="14">
                  <c:v>0.00518798828125</c:v>
                </c:pt>
                <c:pt idx="15">
                  <c:v>0.00103759765625</c:v>
                </c:pt>
                <c:pt idx="16">
                  <c:v>0.00012969970703125</c:v>
                </c:pt>
                <c:pt idx="17">
                  <c:v>7.62939453125E-6</c:v>
                </c:pt>
              </c:numCache>
            </c:numRef>
          </c:val>
        </c:ser>
        <c:gapWidth val="0"/>
        <c:axId val="792250200"/>
        <c:axId val="792283560"/>
      </c:barChart>
      <c:catAx>
        <c:axId val="792250200"/>
        <c:scaling>
          <c:orientation val="minMax"/>
        </c:scaling>
        <c:axPos val="b"/>
        <c:numFmt formatCode="General" sourceLinked="1"/>
        <c:tickLblPos val="nextTo"/>
        <c:crossAx val="792283560"/>
        <c:crosses val="autoZero"/>
        <c:auto val="1"/>
        <c:lblAlgn val="ctr"/>
        <c:lblOffset val="100"/>
        <c:tickLblSkip val="1"/>
        <c:tickMarkSkip val="1"/>
      </c:catAx>
      <c:valAx>
        <c:axId val="792283560"/>
        <c:scaling>
          <c:orientation val="minMax"/>
        </c:scaling>
        <c:axPos val="l"/>
        <c:majorGridlines/>
        <c:numFmt formatCode="0.000%" sourceLinked="1"/>
        <c:tickLblPos val="nextTo"/>
        <c:crossAx val="792250200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9C2D1-37BD-BB4E-8F8D-EF654CE53493}" type="datetimeFigureOut">
              <a:rPr lang="en-US" smtClean="0"/>
              <a:t>11/12/09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07890-9DE5-B84C-B55C-2CF0B3EFF7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07890-9DE5-B84C-B55C-2CF0B3EFF791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07890-9DE5-B84C-B55C-2CF0B3EFF791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6989-59CD-CC4D-8CE6-65439B037F58}" type="datetimeFigureOut">
              <a:rPr lang="en-US" smtClean="0"/>
              <a:t>11/12/09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F2CF-B454-884F-AE0F-5EB78CDEB5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6989-59CD-CC4D-8CE6-65439B037F58}" type="datetimeFigureOut">
              <a:rPr lang="en-US" smtClean="0"/>
              <a:t>11/12/09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F2CF-B454-884F-AE0F-5EB78CDEB5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6989-59CD-CC4D-8CE6-65439B037F58}" type="datetimeFigureOut">
              <a:rPr lang="en-US" smtClean="0"/>
              <a:t>11/12/09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F2CF-B454-884F-AE0F-5EB78CDEB5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6989-59CD-CC4D-8CE6-65439B037F58}" type="datetimeFigureOut">
              <a:rPr lang="en-US" smtClean="0"/>
              <a:t>11/12/09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F2CF-B454-884F-AE0F-5EB78CDEB5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6989-59CD-CC4D-8CE6-65439B037F58}" type="datetimeFigureOut">
              <a:rPr lang="en-US" smtClean="0"/>
              <a:t>11/12/09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F2CF-B454-884F-AE0F-5EB78CDEB5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6989-59CD-CC4D-8CE6-65439B037F58}" type="datetimeFigureOut">
              <a:rPr lang="en-US" smtClean="0"/>
              <a:t>11/12/09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F2CF-B454-884F-AE0F-5EB78CDEB5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6989-59CD-CC4D-8CE6-65439B037F58}" type="datetimeFigureOut">
              <a:rPr lang="en-US" smtClean="0"/>
              <a:t>11/12/09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F2CF-B454-884F-AE0F-5EB78CDEB5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6989-59CD-CC4D-8CE6-65439B037F58}" type="datetimeFigureOut">
              <a:rPr lang="en-US" smtClean="0"/>
              <a:t>11/12/09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F2CF-B454-884F-AE0F-5EB78CDEB5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6989-59CD-CC4D-8CE6-65439B037F58}" type="datetimeFigureOut">
              <a:rPr lang="en-US" smtClean="0"/>
              <a:t>11/12/09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F2CF-B454-884F-AE0F-5EB78CDEB5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6989-59CD-CC4D-8CE6-65439B037F58}" type="datetimeFigureOut">
              <a:rPr lang="en-US" smtClean="0"/>
              <a:t>11/12/09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F2CF-B454-884F-AE0F-5EB78CDEB5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6989-59CD-CC4D-8CE6-65439B037F58}" type="datetimeFigureOut">
              <a:rPr lang="en-US" smtClean="0"/>
              <a:t>11/12/09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F2CF-B454-884F-AE0F-5EB78CDEB5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86989-59CD-CC4D-8CE6-65439B037F58}" type="datetimeFigureOut">
              <a:rPr lang="en-US" smtClean="0"/>
              <a:t>11/12/09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6F2CF-B454-884F-AE0F-5EB78CDEB5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df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5597"/>
            <a:ext cx="7772400" cy="2446066"/>
          </a:xfrm>
        </p:spPr>
        <p:txBody>
          <a:bodyPr>
            <a:normAutofit fontScale="90000"/>
          </a:bodyPr>
          <a:lstStyle/>
          <a:p>
            <a:r>
              <a:rPr lang="en-US" sz="2222" dirty="0"/>
              <a:t>The MACS Department Colloquium</a:t>
            </a:r>
            <a:r>
              <a:rPr lang="en-US" sz="2222" dirty="0" smtClean="0"/>
              <a:t> </a:t>
            </a:r>
            <a:r>
              <a:rPr lang="en-US" dirty="0" smtClean="0"/>
              <a:t>  </a:t>
            </a:r>
            <a:r>
              <a:rPr lang="en-US" sz="4889" b="1" dirty="0">
                <a:latin typeface="Herculanum"/>
                <a:cs typeface="Herculanum"/>
              </a:rPr>
              <a:t>Secret Codes in the Bible:</a:t>
            </a:r>
            <a:r>
              <a:rPr lang="en-US" dirty="0">
                <a:latin typeface="Herculanum"/>
                <a:cs typeface="Herculanum"/>
              </a:rPr>
              <a:t/>
            </a:r>
            <a:br>
              <a:rPr lang="en-US" dirty="0">
                <a:latin typeface="Herculanum"/>
                <a:cs typeface="Herculanum"/>
              </a:rPr>
            </a:br>
            <a:r>
              <a:rPr lang="en-US" b="1" dirty="0">
                <a:latin typeface="Herculanum"/>
                <a:cs typeface="Herculanum"/>
              </a:rPr>
              <a:t> </a:t>
            </a:r>
            <a:r>
              <a:rPr lang="en-US" sz="3111" b="1" dirty="0">
                <a:latin typeface="Herculanum"/>
                <a:cs typeface="Herculanum"/>
              </a:rPr>
              <a:t>A Tale of Math, Science, Statistics and Psychic Ability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8550" y="3151663"/>
            <a:ext cx="6946900" cy="348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Witztum</a:t>
            </a:r>
            <a:r>
              <a:rPr lang="en-US" dirty="0" smtClean="0"/>
              <a:t>, Rips and Rosenberg, 1994, peer reviewed in </a:t>
            </a:r>
            <a:r>
              <a:rPr lang="en-US" i="1" dirty="0" smtClean="0"/>
              <a:t>Statistical Science,</a:t>
            </a:r>
            <a:r>
              <a:rPr lang="en-US" dirty="0" smtClean="0"/>
              <a:t> appeared to show bible codes predicted events that later came to pass.</a:t>
            </a:r>
          </a:p>
          <a:p>
            <a:r>
              <a:rPr lang="en-US" dirty="0" err="1" smtClean="0"/>
              <a:t>Drosnin</a:t>
            </a:r>
            <a:r>
              <a:rPr lang="en-US" dirty="0" smtClean="0"/>
              <a:t>, American reporter in Middle East, began looking for these codes. Found numerous predictions including…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817568"/>
            <a:ext cx="8229600" cy="64578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3283"/>
            <a:ext cx="8229600" cy="5012880"/>
          </a:xfrm>
        </p:spPr>
        <p:txBody>
          <a:bodyPr/>
          <a:lstStyle/>
          <a:p>
            <a:r>
              <a:rPr lang="en-US" dirty="0" smtClean="0"/>
              <a:t>Israeli Prime Minister Yitzhak Rabin was assassinated in 1995, as predicted by </a:t>
            </a:r>
            <a:r>
              <a:rPr lang="en-US" dirty="0" err="1" smtClean="0"/>
              <a:t>Drosnin</a:t>
            </a:r>
            <a:endParaRPr lang="en-US" dirty="0"/>
          </a:p>
        </p:txBody>
      </p:sp>
      <p:pic>
        <p:nvPicPr>
          <p:cNvPr id="4" name="Picture 3" descr="drosnin-bibl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28985"/>
            <a:ext cx="8229600" cy="3697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851525"/>
          </a:xfrm>
        </p:spPr>
        <p:txBody>
          <a:bodyPr>
            <a:noAutofit/>
          </a:bodyPr>
          <a:lstStyle/>
          <a:p>
            <a:r>
              <a:rPr lang="en-US" sz="4800" dirty="0" smtClean="0"/>
              <a:t>Should we take this as evidence that there are predictions of future events encoded in the bible?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11579"/>
            <a:ext cx="8229600" cy="1470616"/>
          </a:xfrm>
        </p:spPr>
        <p:txBody>
          <a:bodyPr/>
          <a:lstStyle/>
          <a:p>
            <a:r>
              <a:rPr lang="en-US" dirty="0" smtClean="0"/>
              <a:t>How to we assess evidence in favor of a hypothesis?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29132"/>
          </a:xfrm>
        </p:spPr>
        <p:txBody>
          <a:bodyPr>
            <a:normAutofit/>
          </a:bodyPr>
          <a:lstStyle/>
          <a:p>
            <a:r>
              <a:rPr lang="en-US" dirty="0" smtClean="0"/>
              <a:t>A Simple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3770"/>
            <a:ext cx="8229600" cy="4722394"/>
          </a:xfrm>
        </p:spPr>
        <p:txBody>
          <a:bodyPr/>
          <a:lstStyle/>
          <a:p>
            <a:r>
              <a:rPr lang="en-US" dirty="0" smtClean="0"/>
              <a:t>If I claimed to be a psychic, how would you assess my claim?</a:t>
            </a:r>
          </a:p>
          <a:p>
            <a:r>
              <a:rPr lang="en-US" dirty="0" smtClean="0"/>
              <a:t>Ask me to predict the result of a coin flip.</a:t>
            </a:r>
          </a:p>
          <a:p>
            <a:r>
              <a:rPr lang="en-US" dirty="0" smtClean="0"/>
              <a:t>Would you be convinced if I got 2 out of 3 right?</a:t>
            </a:r>
          </a:p>
          <a:p>
            <a:r>
              <a:rPr lang="en-US" dirty="0" smtClean="0"/>
              <a:t>How about 99 out of 100?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First Principle of Hypothesis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measure how well </a:t>
            </a:r>
            <a:r>
              <a:rPr lang="en-US" b="1" dirty="0" smtClean="0">
                <a:solidFill>
                  <a:srgbClr val="FF0000"/>
                </a:solidFill>
              </a:rPr>
              <a:t>your data </a:t>
            </a:r>
            <a:r>
              <a:rPr lang="en-US" dirty="0" smtClean="0"/>
              <a:t>supports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 hypothesis</a:t>
            </a:r>
            <a:r>
              <a:rPr lang="en-US" dirty="0" smtClean="0"/>
              <a:t> ask “</a:t>
            </a:r>
            <a:r>
              <a:rPr lang="en-US" b="1" dirty="0" smtClean="0">
                <a:solidFill>
                  <a:srgbClr val="17375E"/>
                </a:solidFill>
              </a:rPr>
              <a:t>Suppose the hypothesis weren’t true</a:t>
            </a:r>
            <a:r>
              <a:rPr lang="en-US" dirty="0" smtClean="0"/>
              <a:t>, how likely would I be to see </a:t>
            </a:r>
            <a:r>
              <a:rPr lang="en-US" b="1" dirty="0" smtClean="0">
                <a:solidFill>
                  <a:srgbClr val="FF0000"/>
                </a:solidFill>
              </a:rPr>
              <a:t>data like yours</a:t>
            </a:r>
            <a:r>
              <a:rPr lang="en-US" dirty="0" smtClean="0"/>
              <a:t>?”</a:t>
            </a:r>
          </a:p>
          <a:p>
            <a:r>
              <a:rPr lang="en-US" dirty="0" smtClean="0"/>
              <a:t>If it is very unlikely, since you did see </a:t>
            </a:r>
            <a:r>
              <a:rPr lang="en-US" b="1" dirty="0" smtClean="0">
                <a:solidFill>
                  <a:srgbClr val="FF0000"/>
                </a:solidFill>
              </a:rPr>
              <a:t>your data</a:t>
            </a:r>
            <a:r>
              <a:rPr lang="en-US" dirty="0" smtClean="0"/>
              <a:t>, the supposition must be wrong, so this supports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this hypothesis.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Gary Larson Cartoon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Chances of guessing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 flip one coin</a:t>
            </a:r>
          </a:p>
          <a:p>
            <a:r>
              <a:rPr lang="en-US" dirty="0" smtClean="0"/>
              <a:t>I could guess it right (R) or wrong (W), and both are equally likely so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3643116"/>
          <a:ext cx="6096000" cy="1142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71379">
                <a:tc>
                  <a:txBody>
                    <a:bodyPr/>
                    <a:lstStyle/>
                    <a:p>
                      <a:r>
                        <a:rPr lang="en-US" dirty="0" smtClean="0"/>
                        <a:t>None right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/>
                </a:tc>
              </a:tr>
              <a:tr h="571379">
                <a:tc>
                  <a:txBody>
                    <a:bodyPr/>
                    <a:lstStyle/>
                    <a:p>
                      <a:r>
                        <a:rPr lang="en-US" dirty="0" smtClean="0"/>
                        <a:t>One right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Chances of guessing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 flip two coins</a:t>
            </a:r>
          </a:p>
          <a:p>
            <a:r>
              <a:rPr lang="en-US" dirty="0" smtClean="0"/>
              <a:t>Four possibilities </a:t>
            </a:r>
            <a:r>
              <a:rPr lang="en-US" dirty="0" smtClean="0">
                <a:solidFill>
                  <a:srgbClr val="008000"/>
                </a:solidFill>
              </a:rPr>
              <a:t>RR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8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008000"/>
                </a:solidFill>
              </a:rPr>
              <a:t>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WW</a:t>
            </a:r>
            <a:r>
              <a:rPr lang="en-US" dirty="0" smtClean="0"/>
              <a:t>, all equally likely</a:t>
            </a:r>
          </a:p>
          <a:p>
            <a:r>
              <a:rPr lang="en-US" dirty="0" smtClean="0"/>
              <a:t>One has me right twice, two have me right once, one has me right no times 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4612385"/>
          <a:ext cx="6096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7557"/>
                <a:gridCol w="3058443"/>
              </a:tblGrid>
              <a:tr h="362083">
                <a:tc>
                  <a:txBody>
                    <a:bodyPr/>
                    <a:lstStyle/>
                    <a:p>
                      <a:r>
                        <a:rPr lang="en-US" dirty="0" smtClean="0"/>
                        <a:t>None right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1/4</a:t>
                      </a:r>
                      <a:endParaRPr lang="en-US" dirty="0"/>
                    </a:p>
                  </a:txBody>
                  <a:tcPr/>
                </a:tc>
              </a:tr>
              <a:tr h="362083">
                <a:tc>
                  <a:txBody>
                    <a:bodyPr/>
                    <a:lstStyle/>
                    <a:p>
                      <a:r>
                        <a:rPr lang="en-US" dirty="0" smtClean="0"/>
                        <a:t>One right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/>
                </a:tc>
              </a:tr>
              <a:tr h="362083">
                <a:tc>
                  <a:txBody>
                    <a:bodyPr/>
                    <a:lstStyle/>
                    <a:p>
                      <a:r>
                        <a:rPr lang="en-US" dirty="0" smtClean="0"/>
                        <a:t>Two right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t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Chances of </a:t>
            </a:r>
            <a:r>
              <a:rPr lang="en-US" sz="4889" dirty="0" smtClean="0"/>
              <a:t>guessing</a:t>
            </a:r>
            <a:r>
              <a:rPr lang="en-US" dirty="0" smtClean="0"/>
              <a:t>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 flip three coins</a:t>
            </a:r>
          </a:p>
          <a:p>
            <a:r>
              <a:rPr lang="en-US" dirty="0" smtClean="0"/>
              <a:t>Now there are eight possibilities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2" y="3020907"/>
          <a:ext cx="688062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078"/>
                <a:gridCol w="860078"/>
                <a:gridCol w="860078"/>
                <a:gridCol w="860078"/>
                <a:gridCol w="860078"/>
                <a:gridCol w="860078"/>
                <a:gridCol w="860078"/>
                <a:gridCol w="860078"/>
              </a:tblGrid>
              <a:tr h="2783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WWW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WW</a:t>
                      </a: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R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W</a:t>
                      </a: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R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W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R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WW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RR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W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R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W</a:t>
                      </a: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R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W</a:t>
                      </a: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RR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RRR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4077617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 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 right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3/8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 right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3/8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 right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a pattern!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1424"/>
          <a:ext cx="8229599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572370"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72370"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72370"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 smtClean="0">
                          <a:solidFill>
                            <a:schemeClr val="tx1"/>
                          </a:solidFill>
                        </a:rPr>
                        <a:t>1/4</a:t>
                      </a:r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 smtClean="0">
                          <a:solidFill>
                            <a:schemeClr val="tx1"/>
                          </a:solidFill>
                        </a:rPr>
                        <a:t>1/4</a:t>
                      </a:r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72370">
                <a:tc>
                  <a:txBody>
                    <a:bodyPr/>
                    <a:lstStyle/>
                    <a:p>
                      <a:r>
                        <a:rPr lang="en-US" sz="3200" b="0" i="0" dirty="0" smtClean="0">
                          <a:solidFill>
                            <a:schemeClr val="tx1"/>
                          </a:solidFill>
                        </a:rPr>
                        <a:t>1/8</a:t>
                      </a:r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 smtClean="0">
                          <a:solidFill>
                            <a:schemeClr val="tx1"/>
                          </a:solidFill>
                        </a:rPr>
                        <a:t>3/8</a:t>
                      </a:r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 smtClean="0">
                          <a:solidFill>
                            <a:schemeClr val="tx1"/>
                          </a:solidFill>
                        </a:rPr>
                        <a:t>3/8</a:t>
                      </a:r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 smtClean="0">
                          <a:solidFill>
                            <a:schemeClr val="tx1"/>
                          </a:solidFill>
                        </a:rPr>
                        <a:t>1/8</a:t>
                      </a:r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aVinciCo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776" y="274638"/>
            <a:ext cx="4506338" cy="621961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pattern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1424"/>
          <a:ext cx="8229599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572370"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72370"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72370"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 smtClean="0">
                          <a:solidFill>
                            <a:schemeClr val="tx1"/>
                          </a:solidFill>
                        </a:rPr>
                        <a:t>1/4</a:t>
                      </a:r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smtClean="0">
                          <a:solidFill>
                            <a:schemeClr val="tx1"/>
                          </a:solidFill>
                        </a:rPr>
                        <a:t>1/4</a:t>
                      </a:r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72370">
                <a:tc>
                  <a:txBody>
                    <a:bodyPr/>
                    <a:lstStyle/>
                    <a:p>
                      <a:r>
                        <a:rPr lang="en-US" sz="3200" b="0" i="0" dirty="0" smtClean="0">
                          <a:solidFill>
                            <a:schemeClr val="tx1"/>
                          </a:solidFill>
                        </a:rPr>
                        <a:t>1/8</a:t>
                      </a:r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i="0" dirty="0" smtClean="0">
                          <a:solidFill>
                            <a:srgbClr val="FF0000"/>
                          </a:solidFill>
                        </a:rPr>
                        <a:t>3/8</a:t>
                      </a:r>
                      <a:endParaRPr lang="en-US" sz="3200" b="1" i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 smtClean="0">
                          <a:solidFill>
                            <a:schemeClr val="tx1"/>
                          </a:solidFill>
                        </a:rPr>
                        <a:t>3/8</a:t>
                      </a:r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 smtClean="0">
                          <a:solidFill>
                            <a:schemeClr val="tx1"/>
                          </a:solidFill>
                        </a:rPr>
                        <a:t>1/8</a:t>
                      </a:r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pattern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1424"/>
          <a:ext cx="8229599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572370"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72370"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72370"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i="0" dirty="0" smtClean="0">
                          <a:solidFill>
                            <a:srgbClr val="FF0000"/>
                          </a:solidFill>
                        </a:rPr>
                        <a:t>1/4</a:t>
                      </a:r>
                      <a:endParaRPr lang="en-US" sz="3200" b="1" i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smtClean="0">
                          <a:solidFill>
                            <a:schemeClr val="tx1"/>
                          </a:solidFill>
                        </a:rPr>
                        <a:t>1/4</a:t>
                      </a:r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72370">
                <a:tc>
                  <a:txBody>
                    <a:bodyPr/>
                    <a:lstStyle/>
                    <a:p>
                      <a:r>
                        <a:rPr lang="en-US" sz="3200" b="0" i="0" dirty="0" smtClean="0">
                          <a:solidFill>
                            <a:schemeClr val="tx1"/>
                          </a:solidFill>
                        </a:rPr>
                        <a:t>1/8</a:t>
                      </a:r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i="0" dirty="0" smtClean="0">
                          <a:solidFill>
                            <a:srgbClr val="FF0000"/>
                          </a:solidFill>
                        </a:rPr>
                        <a:t>3/8</a:t>
                      </a:r>
                      <a:endParaRPr lang="en-US" sz="3200" b="1" i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 smtClean="0">
                          <a:solidFill>
                            <a:schemeClr val="tx1"/>
                          </a:solidFill>
                        </a:rPr>
                        <a:t>3/8</a:t>
                      </a:r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 smtClean="0">
                          <a:solidFill>
                            <a:schemeClr val="tx1"/>
                          </a:solidFill>
                        </a:rPr>
                        <a:t>1/8</a:t>
                      </a:r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pattern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1424"/>
          <a:ext cx="8229599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572370"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72370"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72370"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i="0" dirty="0" smtClean="0">
                          <a:solidFill>
                            <a:srgbClr val="FF0000"/>
                          </a:solidFill>
                        </a:rPr>
                        <a:t>1/4</a:t>
                      </a:r>
                      <a:endParaRPr lang="en-US" sz="3200" b="1" i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i="0" dirty="0" smtClean="0">
                          <a:solidFill>
                            <a:srgbClr val="FF0000"/>
                          </a:solidFill>
                        </a:rPr>
                        <a:t>1/2</a:t>
                      </a:r>
                      <a:endParaRPr lang="en-US" sz="3200" b="1" i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smtClean="0">
                          <a:solidFill>
                            <a:schemeClr val="tx1"/>
                          </a:solidFill>
                        </a:rPr>
                        <a:t>1/4</a:t>
                      </a:r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72370">
                <a:tc>
                  <a:txBody>
                    <a:bodyPr/>
                    <a:lstStyle/>
                    <a:p>
                      <a:r>
                        <a:rPr lang="en-US" sz="3200" b="0" i="0" dirty="0" smtClean="0">
                          <a:solidFill>
                            <a:schemeClr val="tx1"/>
                          </a:solidFill>
                        </a:rPr>
                        <a:t>1/8</a:t>
                      </a:r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i="0" dirty="0" smtClean="0">
                          <a:solidFill>
                            <a:srgbClr val="FF0000"/>
                          </a:solidFill>
                        </a:rPr>
                        <a:t>3/8</a:t>
                      </a:r>
                      <a:endParaRPr lang="en-US" sz="3200" b="1" i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 smtClean="0">
                          <a:solidFill>
                            <a:schemeClr val="tx1"/>
                          </a:solidFill>
                        </a:rPr>
                        <a:t>3/8</a:t>
                      </a:r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 smtClean="0">
                          <a:solidFill>
                            <a:schemeClr val="tx1"/>
                          </a:solidFill>
                        </a:rPr>
                        <a:t>1/8</a:t>
                      </a:r>
                      <a:endParaRPr lang="en-US" sz="3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8996" y="4578963"/>
            <a:ext cx="703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Each number is the </a:t>
            </a:r>
            <a:r>
              <a:rPr lang="en-US" sz="3200" b="1" dirty="0" smtClean="0"/>
              <a:t>average</a:t>
            </a:r>
            <a:r>
              <a:rPr lang="en-US" sz="3200" dirty="0" smtClean="0"/>
              <a:t> of the two above it. </a:t>
            </a:r>
            <a:endParaRPr lang="en-US" sz="3200" dirty="0"/>
          </a:p>
        </p:txBody>
      </p:sp>
      <p:sp>
        <p:nvSpPr>
          <p:cNvPr id="6" name="Left-Right-Up Arrow 5"/>
          <p:cNvSpPr/>
          <p:nvPr/>
        </p:nvSpPr>
        <p:spPr>
          <a:xfrm flipV="1">
            <a:off x="2706858" y="3175191"/>
            <a:ext cx="902286" cy="501347"/>
          </a:xfrm>
          <a:prstGeom prst="leftRight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you have 16 people each guess four coin flips.  </a:t>
            </a:r>
          </a:p>
          <a:p>
            <a:r>
              <a:rPr lang="en-US" dirty="0" smtClean="0"/>
              <a:t>Stop after 3 flips and see how they are doing</a:t>
            </a:r>
          </a:p>
          <a:p>
            <a:r>
              <a:rPr lang="en-US" dirty="0" smtClean="0"/>
              <a:t>We figured before…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250" y="0"/>
            <a:ext cx="8229600" cy="902423"/>
          </a:xfrm>
        </p:spPr>
        <p:txBody>
          <a:bodyPr/>
          <a:lstStyle/>
          <a:p>
            <a:r>
              <a:rPr lang="en-US" dirty="0" smtClean="0"/>
              <a:t>On the first three fli</a:t>
            </a:r>
            <a:r>
              <a:rPr lang="en-US" dirty="0" smtClean="0"/>
              <a:t>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84250" y="1142998"/>
          <a:ext cx="8229600" cy="4882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22065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 of them will get none right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2065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 of the will get one right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2065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 of them</a:t>
                      </a:r>
                      <a:r>
                        <a:rPr lang="en-US" sz="3200" baseline="0" dirty="0" smtClean="0"/>
                        <a:t> will get two right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2065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 of them will get three right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stickfigur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673694" y="1325562"/>
            <a:ext cx="399988" cy="907015"/>
          </a:xfrm>
          <a:prstGeom prst="rect">
            <a:avLst/>
          </a:prstGeom>
        </p:spPr>
      </p:pic>
      <p:pic>
        <p:nvPicPr>
          <p:cNvPr id="6" name="Picture 5" descr="stickfigur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273676" y="1325562"/>
            <a:ext cx="399988" cy="907015"/>
          </a:xfrm>
          <a:prstGeom prst="rect">
            <a:avLst/>
          </a:prstGeom>
        </p:spPr>
      </p:pic>
      <p:pic>
        <p:nvPicPr>
          <p:cNvPr id="7" name="Picture 6" descr="stickfigur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178488" y="2537377"/>
            <a:ext cx="399988" cy="907015"/>
          </a:xfrm>
          <a:prstGeom prst="rect">
            <a:avLst/>
          </a:prstGeom>
        </p:spPr>
      </p:pic>
      <p:pic>
        <p:nvPicPr>
          <p:cNvPr id="8" name="Picture 7" descr="stickfigur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626100" y="2537377"/>
            <a:ext cx="399988" cy="907015"/>
          </a:xfrm>
          <a:prstGeom prst="rect">
            <a:avLst/>
          </a:prstGeom>
        </p:spPr>
      </p:pic>
      <p:pic>
        <p:nvPicPr>
          <p:cNvPr id="9" name="Picture 8" descr="stickfigur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33206" y="3604177"/>
            <a:ext cx="399988" cy="907015"/>
          </a:xfrm>
          <a:prstGeom prst="rect">
            <a:avLst/>
          </a:prstGeom>
        </p:spPr>
      </p:pic>
      <p:pic>
        <p:nvPicPr>
          <p:cNvPr id="10" name="Picture 9" descr="stickfigur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030140" y="3604177"/>
            <a:ext cx="399988" cy="907015"/>
          </a:xfrm>
          <a:prstGeom prst="rect">
            <a:avLst/>
          </a:prstGeom>
        </p:spPr>
      </p:pic>
      <p:pic>
        <p:nvPicPr>
          <p:cNvPr id="11" name="Picture 10" descr="stickfigur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340476" y="3604177"/>
            <a:ext cx="399988" cy="907015"/>
          </a:xfrm>
          <a:prstGeom prst="rect">
            <a:avLst/>
          </a:prstGeom>
        </p:spPr>
      </p:pic>
      <p:pic>
        <p:nvPicPr>
          <p:cNvPr id="12" name="Picture 11" descr="stickfigur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740494" y="3604177"/>
            <a:ext cx="399988" cy="907015"/>
          </a:xfrm>
          <a:prstGeom prst="rect">
            <a:avLst/>
          </a:prstGeom>
        </p:spPr>
      </p:pic>
      <p:pic>
        <p:nvPicPr>
          <p:cNvPr id="13" name="Picture 12" descr="stickfigur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178488" y="3604177"/>
            <a:ext cx="399988" cy="907015"/>
          </a:xfrm>
          <a:prstGeom prst="rect">
            <a:avLst/>
          </a:prstGeom>
        </p:spPr>
      </p:pic>
      <p:pic>
        <p:nvPicPr>
          <p:cNvPr id="14" name="Picture 13" descr="stickfigur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626100" y="3604177"/>
            <a:ext cx="399988" cy="907015"/>
          </a:xfrm>
          <a:prstGeom prst="rect">
            <a:avLst/>
          </a:prstGeom>
        </p:spPr>
      </p:pic>
      <p:pic>
        <p:nvPicPr>
          <p:cNvPr id="15" name="Picture 14" descr="stickfigur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283294" y="4873914"/>
            <a:ext cx="399988" cy="907015"/>
          </a:xfrm>
          <a:prstGeom prst="rect">
            <a:avLst/>
          </a:prstGeom>
        </p:spPr>
      </p:pic>
      <p:pic>
        <p:nvPicPr>
          <p:cNvPr id="16" name="Picture 15" descr="stickfigur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673694" y="4873914"/>
            <a:ext cx="399988" cy="907015"/>
          </a:xfrm>
          <a:prstGeom prst="rect">
            <a:avLst/>
          </a:prstGeom>
        </p:spPr>
      </p:pic>
      <p:pic>
        <p:nvPicPr>
          <p:cNvPr id="17" name="Picture 16" descr="stickfigur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33206" y="2537377"/>
            <a:ext cx="399988" cy="907015"/>
          </a:xfrm>
          <a:prstGeom prst="rect">
            <a:avLst/>
          </a:prstGeom>
        </p:spPr>
      </p:pic>
      <p:pic>
        <p:nvPicPr>
          <p:cNvPr id="18" name="Picture 17" descr="stickfigur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030140" y="2537377"/>
            <a:ext cx="399988" cy="907015"/>
          </a:xfrm>
          <a:prstGeom prst="rect">
            <a:avLst/>
          </a:prstGeom>
        </p:spPr>
      </p:pic>
      <p:pic>
        <p:nvPicPr>
          <p:cNvPr id="19" name="Picture 18" descr="stickfigur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340476" y="2537377"/>
            <a:ext cx="399988" cy="907015"/>
          </a:xfrm>
          <a:prstGeom prst="rect">
            <a:avLst/>
          </a:prstGeom>
        </p:spPr>
      </p:pic>
      <p:pic>
        <p:nvPicPr>
          <p:cNvPr id="20" name="Picture 19" descr="stickfigur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740494" y="2537377"/>
            <a:ext cx="399988" cy="907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250" y="0"/>
            <a:ext cx="8229600" cy="9024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 the next flip, half of each are right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84250" y="1142998"/>
          <a:ext cx="8229600" cy="4882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22065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 or 1 right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2065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 or 2 right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2065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 or 3 right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2065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 or 4 right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323622" y="19552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 descr="happystick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033194" y="1322870"/>
            <a:ext cx="399988" cy="907015"/>
          </a:xfrm>
          <a:prstGeom prst="rect">
            <a:avLst/>
          </a:prstGeom>
        </p:spPr>
      </p:pic>
      <p:pic>
        <p:nvPicPr>
          <p:cNvPr id="23" name="Picture 22" descr="sadstick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26100" y="1322870"/>
            <a:ext cx="452028" cy="909707"/>
          </a:xfrm>
          <a:prstGeom prst="rect">
            <a:avLst/>
          </a:prstGeom>
        </p:spPr>
      </p:pic>
      <p:pic>
        <p:nvPicPr>
          <p:cNvPr id="24" name="Picture 23" descr="sadstick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687728" y="2537377"/>
            <a:ext cx="452028" cy="909707"/>
          </a:xfrm>
          <a:prstGeom prst="rect">
            <a:avLst/>
          </a:prstGeom>
        </p:spPr>
      </p:pic>
      <p:pic>
        <p:nvPicPr>
          <p:cNvPr id="25" name="Picture 24" descr="sadstick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156914" y="2537377"/>
            <a:ext cx="452028" cy="909707"/>
          </a:xfrm>
          <a:prstGeom prst="rect">
            <a:avLst/>
          </a:prstGeom>
        </p:spPr>
      </p:pic>
      <p:pic>
        <p:nvPicPr>
          <p:cNvPr id="26" name="Picture 25" descr="sadstick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31272" y="2537377"/>
            <a:ext cx="452028" cy="909707"/>
          </a:xfrm>
          <a:prstGeom prst="rect">
            <a:avLst/>
          </a:prstGeom>
        </p:spPr>
      </p:pic>
      <p:pic>
        <p:nvPicPr>
          <p:cNvPr id="27" name="Picture 26" descr="sadstick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687728" y="3740095"/>
            <a:ext cx="452028" cy="909707"/>
          </a:xfrm>
          <a:prstGeom prst="rect">
            <a:avLst/>
          </a:prstGeom>
        </p:spPr>
      </p:pic>
      <p:pic>
        <p:nvPicPr>
          <p:cNvPr id="28" name="Picture 27" descr="sadstick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156914" y="3740095"/>
            <a:ext cx="452028" cy="909707"/>
          </a:xfrm>
          <a:prstGeom prst="rect">
            <a:avLst/>
          </a:prstGeom>
        </p:spPr>
      </p:pic>
      <p:pic>
        <p:nvPicPr>
          <p:cNvPr id="29" name="Picture 28" descr="sadstick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26100" y="3740095"/>
            <a:ext cx="452028" cy="909707"/>
          </a:xfrm>
          <a:prstGeom prst="rect">
            <a:avLst/>
          </a:prstGeom>
        </p:spPr>
      </p:pic>
      <p:pic>
        <p:nvPicPr>
          <p:cNvPr id="30" name="Picture 29" descr="sadstick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26100" y="4895187"/>
            <a:ext cx="452028" cy="909707"/>
          </a:xfrm>
          <a:prstGeom prst="rect">
            <a:avLst/>
          </a:prstGeom>
        </p:spPr>
      </p:pic>
      <p:pic>
        <p:nvPicPr>
          <p:cNvPr id="31" name="Picture 30" descr="happystick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185624" y="2540069"/>
            <a:ext cx="399988" cy="907015"/>
          </a:xfrm>
          <a:prstGeom prst="rect">
            <a:avLst/>
          </a:prstGeom>
        </p:spPr>
      </p:pic>
      <p:pic>
        <p:nvPicPr>
          <p:cNvPr id="32" name="Picture 31" descr="happystick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585612" y="2534685"/>
            <a:ext cx="399988" cy="907015"/>
          </a:xfrm>
          <a:prstGeom prst="rect">
            <a:avLst/>
          </a:prstGeom>
        </p:spPr>
      </p:pic>
      <p:pic>
        <p:nvPicPr>
          <p:cNvPr id="33" name="Picture 32" descr="happystick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033194" y="2534685"/>
            <a:ext cx="399988" cy="907015"/>
          </a:xfrm>
          <a:prstGeom prst="rect">
            <a:avLst/>
          </a:prstGeom>
        </p:spPr>
      </p:pic>
      <p:pic>
        <p:nvPicPr>
          <p:cNvPr id="34" name="Picture 33" descr="happystick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185624" y="3742787"/>
            <a:ext cx="399988" cy="907015"/>
          </a:xfrm>
          <a:prstGeom prst="rect">
            <a:avLst/>
          </a:prstGeom>
        </p:spPr>
      </p:pic>
      <p:pic>
        <p:nvPicPr>
          <p:cNvPr id="35" name="Picture 34" descr="happystick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585612" y="3742787"/>
            <a:ext cx="399988" cy="907015"/>
          </a:xfrm>
          <a:prstGeom prst="rect">
            <a:avLst/>
          </a:prstGeom>
        </p:spPr>
      </p:pic>
      <p:pic>
        <p:nvPicPr>
          <p:cNvPr id="36" name="Picture 35" descr="happystick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985600" y="3742787"/>
            <a:ext cx="399988" cy="907015"/>
          </a:xfrm>
          <a:prstGeom prst="rect">
            <a:avLst/>
          </a:prstGeom>
        </p:spPr>
      </p:pic>
      <p:pic>
        <p:nvPicPr>
          <p:cNvPr id="37" name="Picture 36" descr="happystick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033194" y="4897879"/>
            <a:ext cx="399988" cy="907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250" y="0"/>
            <a:ext cx="8229600" cy="90242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1/16 </a:t>
            </a:r>
            <a:r>
              <a:rPr lang="en-US" dirty="0" smtClean="0"/>
              <a:t>+ </a:t>
            </a:r>
            <a:r>
              <a:rPr lang="en-US" dirty="0" smtClean="0">
                <a:solidFill>
                  <a:srgbClr val="FF0000"/>
                </a:solidFill>
              </a:rPr>
              <a:t>3/16 </a:t>
            </a:r>
            <a:r>
              <a:rPr lang="en-US" dirty="0" smtClean="0"/>
              <a:t>=4/16 get 1 right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84250" y="1142998"/>
          <a:ext cx="8229600" cy="4882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22065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 or 1 right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2065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 or 2 right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2065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 or 3 right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2065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 or </a:t>
                      </a:r>
                      <a:r>
                        <a:rPr lang="en-US" sz="3200" smtClean="0"/>
                        <a:t>4 right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323622" y="19552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 descr="happystick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033194" y="1322870"/>
            <a:ext cx="399988" cy="907015"/>
          </a:xfrm>
          <a:prstGeom prst="rect">
            <a:avLst/>
          </a:prstGeom>
        </p:spPr>
      </p:pic>
      <p:pic>
        <p:nvPicPr>
          <p:cNvPr id="23" name="Picture 22" descr="sadstick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26100" y="1322870"/>
            <a:ext cx="452028" cy="909707"/>
          </a:xfrm>
          <a:prstGeom prst="rect">
            <a:avLst/>
          </a:prstGeom>
        </p:spPr>
      </p:pic>
      <p:pic>
        <p:nvPicPr>
          <p:cNvPr id="24" name="Picture 23" descr="sadstick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687728" y="2537377"/>
            <a:ext cx="452028" cy="909707"/>
          </a:xfrm>
          <a:prstGeom prst="rect">
            <a:avLst/>
          </a:prstGeom>
        </p:spPr>
      </p:pic>
      <p:pic>
        <p:nvPicPr>
          <p:cNvPr id="25" name="Picture 24" descr="sadstick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156914" y="2537377"/>
            <a:ext cx="452028" cy="909707"/>
          </a:xfrm>
          <a:prstGeom prst="rect">
            <a:avLst/>
          </a:prstGeom>
        </p:spPr>
      </p:pic>
      <p:pic>
        <p:nvPicPr>
          <p:cNvPr id="26" name="Picture 25" descr="sadstick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31272" y="2537377"/>
            <a:ext cx="452028" cy="909707"/>
          </a:xfrm>
          <a:prstGeom prst="rect">
            <a:avLst/>
          </a:prstGeom>
        </p:spPr>
      </p:pic>
      <p:pic>
        <p:nvPicPr>
          <p:cNvPr id="27" name="Picture 26" descr="sadstick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687728" y="3740095"/>
            <a:ext cx="452028" cy="909707"/>
          </a:xfrm>
          <a:prstGeom prst="rect">
            <a:avLst/>
          </a:prstGeom>
        </p:spPr>
      </p:pic>
      <p:pic>
        <p:nvPicPr>
          <p:cNvPr id="28" name="Picture 27" descr="sadstick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156914" y="3740095"/>
            <a:ext cx="452028" cy="909707"/>
          </a:xfrm>
          <a:prstGeom prst="rect">
            <a:avLst/>
          </a:prstGeom>
        </p:spPr>
      </p:pic>
      <p:pic>
        <p:nvPicPr>
          <p:cNvPr id="29" name="Picture 28" descr="sadstick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26100" y="3740095"/>
            <a:ext cx="452028" cy="909707"/>
          </a:xfrm>
          <a:prstGeom prst="rect">
            <a:avLst/>
          </a:prstGeom>
        </p:spPr>
      </p:pic>
      <p:pic>
        <p:nvPicPr>
          <p:cNvPr id="30" name="Picture 29" descr="sadstick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26100" y="4895187"/>
            <a:ext cx="452028" cy="909707"/>
          </a:xfrm>
          <a:prstGeom prst="rect">
            <a:avLst/>
          </a:prstGeom>
        </p:spPr>
      </p:pic>
      <p:pic>
        <p:nvPicPr>
          <p:cNvPr id="31" name="Picture 30" descr="happystick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185624" y="2540069"/>
            <a:ext cx="399988" cy="907015"/>
          </a:xfrm>
          <a:prstGeom prst="rect">
            <a:avLst/>
          </a:prstGeom>
        </p:spPr>
      </p:pic>
      <p:pic>
        <p:nvPicPr>
          <p:cNvPr id="32" name="Picture 31" descr="happystick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585612" y="2534685"/>
            <a:ext cx="399988" cy="907015"/>
          </a:xfrm>
          <a:prstGeom prst="rect">
            <a:avLst/>
          </a:prstGeom>
        </p:spPr>
      </p:pic>
      <p:pic>
        <p:nvPicPr>
          <p:cNvPr id="33" name="Picture 32" descr="happystick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033194" y="2534685"/>
            <a:ext cx="399988" cy="907015"/>
          </a:xfrm>
          <a:prstGeom prst="rect">
            <a:avLst/>
          </a:prstGeom>
        </p:spPr>
      </p:pic>
      <p:pic>
        <p:nvPicPr>
          <p:cNvPr id="34" name="Picture 33" descr="happystick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185624" y="3742787"/>
            <a:ext cx="399988" cy="907015"/>
          </a:xfrm>
          <a:prstGeom prst="rect">
            <a:avLst/>
          </a:prstGeom>
        </p:spPr>
      </p:pic>
      <p:pic>
        <p:nvPicPr>
          <p:cNvPr id="35" name="Picture 34" descr="happystick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585612" y="3742787"/>
            <a:ext cx="399988" cy="907015"/>
          </a:xfrm>
          <a:prstGeom prst="rect">
            <a:avLst/>
          </a:prstGeom>
        </p:spPr>
      </p:pic>
      <p:pic>
        <p:nvPicPr>
          <p:cNvPr id="36" name="Picture 35" descr="happystick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985600" y="3742787"/>
            <a:ext cx="399988" cy="907015"/>
          </a:xfrm>
          <a:prstGeom prst="rect">
            <a:avLst/>
          </a:prstGeom>
        </p:spPr>
      </p:pic>
      <p:pic>
        <p:nvPicPr>
          <p:cNvPr id="37" name="Picture 36" descr="happystick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033194" y="4897879"/>
            <a:ext cx="399988" cy="907015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7585612" y="1142998"/>
            <a:ext cx="1128238" cy="118158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8000"/>
                </a:schemeClr>
              </a:gs>
            </a:gsLst>
            <a:lin ang="16200000" scaled="0"/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52440" y="2324583"/>
            <a:ext cx="2255715" cy="133398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8000"/>
                </a:schemeClr>
              </a:gs>
            </a:gsLst>
            <a:lin ang="16200000" scaled="0"/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Chance of 1 right out of 4 </a:t>
            </a:r>
          </a:p>
          <a:p>
            <a:pPr>
              <a:buNone/>
            </a:pPr>
            <a:r>
              <a:rPr lang="en-US" dirty="0" smtClean="0"/>
              <a:t>is						½ times </a:t>
            </a:r>
            <a:r>
              <a:rPr lang="en-US" dirty="0" smtClean="0">
                <a:solidFill>
                  <a:srgbClr val="008000"/>
                </a:solidFill>
              </a:rPr>
              <a:t>chance of 0 right out of 3</a:t>
            </a:r>
          </a:p>
          <a:p>
            <a:pPr>
              <a:buNone/>
            </a:pPr>
            <a:r>
              <a:rPr lang="en-US" dirty="0" smtClean="0"/>
              <a:t>					+	½ times </a:t>
            </a:r>
            <a:r>
              <a:rPr lang="en-US" dirty="0" smtClean="0">
                <a:solidFill>
                  <a:srgbClr val="FF0000"/>
                </a:solidFill>
              </a:rPr>
              <a:t>chance of 1 right out of 3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</a:t>
            </a:r>
            <a:r>
              <a:rPr lang="en-US" dirty="0" smtClean="0">
                <a:solidFill>
                  <a:srgbClr val="FF0000"/>
                </a:solidFill>
              </a:rPr>
              <a:t>						</a:t>
            </a:r>
            <a:r>
              <a:rPr lang="en-US" dirty="0" smtClean="0">
                <a:solidFill>
                  <a:srgbClr val="0D0D0D"/>
                </a:solidFill>
              </a:rPr>
              <a:t>½ times </a:t>
            </a:r>
            <a:r>
              <a:rPr lang="en-US" dirty="0" smtClean="0">
                <a:solidFill>
                  <a:srgbClr val="008000"/>
                </a:solidFill>
              </a:rPr>
              <a:t>1/8</a:t>
            </a:r>
          </a:p>
          <a:p>
            <a:pPr>
              <a:buNone/>
            </a:pPr>
            <a:r>
              <a:rPr lang="en-US" dirty="0" smtClean="0">
                <a:solidFill>
                  <a:srgbClr val="0D0D0D"/>
                </a:solidFill>
              </a:rPr>
              <a:t>			 		+	½ times </a:t>
            </a:r>
            <a:r>
              <a:rPr lang="en-US" dirty="0" smtClean="0">
                <a:solidFill>
                  <a:srgbClr val="FF0000"/>
                </a:solidFill>
              </a:rPr>
              <a:t>3/8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				the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average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1/8 and 3/8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				4/16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fill in the triangle now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69120" y="1417636"/>
          <a:ext cx="7101324" cy="396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036"/>
                <a:gridCol w="789036"/>
                <a:gridCol w="789036"/>
                <a:gridCol w="789036"/>
                <a:gridCol w="789036"/>
                <a:gridCol w="789036"/>
                <a:gridCol w="789036"/>
                <a:gridCol w="789036"/>
                <a:gridCol w="789036"/>
              </a:tblGrid>
              <a:tr h="792696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D0D0D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0D0D0D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92696"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1/2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1/2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92696"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1/4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2/4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1/4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92696"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D0D0D"/>
                          </a:solidFill>
                        </a:rPr>
                        <a:t>1/8</a:t>
                      </a:r>
                      <a:endParaRPr lang="en-US" sz="2800" b="0" dirty="0">
                        <a:solidFill>
                          <a:srgbClr val="0D0D0D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3/8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3/8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1/8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92696"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fill in the triangle now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69120" y="1417636"/>
          <a:ext cx="7101324" cy="3810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036"/>
                <a:gridCol w="789036"/>
                <a:gridCol w="789036"/>
                <a:gridCol w="789036"/>
                <a:gridCol w="789036"/>
                <a:gridCol w="789036"/>
                <a:gridCol w="789036"/>
                <a:gridCol w="789036"/>
                <a:gridCol w="789036"/>
              </a:tblGrid>
              <a:tr h="792696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D0D0D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0D0D0D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92696"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1/2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1/2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40089"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1/4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2/4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1/4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92696"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1/8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3/8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3/8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1/8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926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1/16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Bent-Up Arrow 3"/>
          <p:cNvSpPr/>
          <p:nvPr/>
        </p:nvSpPr>
        <p:spPr>
          <a:xfrm rot="10800000">
            <a:off x="1420265" y="4060905"/>
            <a:ext cx="401016" cy="367654"/>
          </a:xfrm>
          <a:prstGeom prst="bent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Michael </a:t>
            </a:r>
            <a:r>
              <a:rPr lang="en-US" dirty="0" err="1" smtClean="0"/>
              <a:t>Drosnin’s</a:t>
            </a:r>
            <a:r>
              <a:rPr lang="en-US" dirty="0" smtClean="0"/>
              <a:t> 1997 book </a:t>
            </a:r>
            <a:endParaRPr lang="en-US" b="1" i="1" dirty="0"/>
          </a:p>
        </p:txBody>
      </p:sp>
      <p:pic>
        <p:nvPicPr>
          <p:cNvPr id="4" name="Content Placeholder 3" descr="bible_code_book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5347" r="-6534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fill in the triangle now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69120" y="1417636"/>
          <a:ext cx="7101324" cy="3810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036"/>
                <a:gridCol w="789036"/>
                <a:gridCol w="789036"/>
                <a:gridCol w="789036"/>
                <a:gridCol w="789036"/>
                <a:gridCol w="789036"/>
                <a:gridCol w="789036"/>
                <a:gridCol w="789036"/>
                <a:gridCol w="789036"/>
              </a:tblGrid>
              <a:tr h="792696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D0D0D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0D0D0D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92696"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1/2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1/2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40089"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1/4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2/4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1/4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92696"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1/8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3/8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3/8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1/8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9269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1/16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3/16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Left-Right-Up Arrow 5"/>
          <p:cNvSpPr/>
          <p:nvPr/>
        </p:nvSpPr>
        <p:spPr>
          <a:xfrm flipV="1">
            <a:off x="2556477" y="3977344"/>
            <a:ext cx="835450" cy="501347"/>
          </a:xfrm>
          <a:prstGeom prst="leftRigh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fill in the triangle now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69120" y="1417636"/>
          <a:ext cx="7101324" cy="3810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036"/>
                <a:gridCol w="789036"/>
                <a:gridCol w="789036"/>
                <a:gridCol w="789036"/>
                <a:gridCol w="789036"/>
                <a:gridCol w="789036"/>
                <a:gridCol w="789036"/>
                <a:gridCol w="789036"/>
                <a:gridCol w="789036"/>
              </a:tblGrid>
              <a:tr h="792696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D0D0D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0D0D0D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92696"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1/2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1/2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40089"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1/4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2/4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1/4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92696"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1/8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3/8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3/8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1/8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9269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</a:rPr>
                        <a:t>1/16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</a:rPr>
                        <a:t>3/16</a:t>
                      </a:r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3/16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Left-Right-Up Arrow 5"/>
          <p:cNvSpPr/>
          <p:nvPr/>
        </p:nvSpPr>
        <p:spPr>
          <a:xfrm flipV="1">
            <a:off x="4143832" y="3977344"/>
            <a:ext cx="835450" cy="501347"/>
          </a:xfrm>
          <a:prstGeom prst="leftRigh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fill in the triangle now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69120" y="1417636"/>
          <a:ext cx="7101324" cy="3810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036"/>
                <a:gridCol w="789036"/>
                <a:gridCol w="789036"/>
                <a:gridCol w="789036"/>
                <a:gridCol w="789036"/>
                <a:gridCol w="789036"/>
                <a:gridCol w="789036"/>
                <a:gridCol w="789036"/>
                <a:gridCol w="789036"/>
              </a:tblGrid>
              <a:tr h="792696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D0D0D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0D0D0D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92696"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1/2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1/2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40089"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1/4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2/4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1/4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92696"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1/8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3/8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3/8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1/8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9269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</a:rPr>
                        <a:t>1/16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</a:rPr>
                        <a:t>3/16</a:t>
                      </a:r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6/16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6/16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Left-Right-Up Arrow 5"/>
          <p:cNvSpPr/>
          <p:nvPr/>
        </p:nvSpPr>
        <p:spPr>
          <a:xfrm flipV="1">
            <a:off x="5681060" y="3977344"/>
            <a:ext cx="835450" cy="501347"/>
          </a:xfrm>
          <a:prstGeom prst="leftRigh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if we keep going…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69120" y="1417636"/>
          <a:ext cx="7101324" cy="3810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036"/>
                <a:gridCol w="789036"/>
                <a:gridCol w="789036"/>
                <a:gridCol w="789036"/>
                <a:gridCol w="789036"/>
                <a:gridCol w="789036"/>
                <a:gridCol w="789036"/>
                <a:gridCol w="789036"/>
                <a:gridCol w="789036"/>
              </a:tblGrid>
              <a:tr h="792696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D0D0D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0D0D0D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92696"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1/2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1/2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40089"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1/4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2/4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1/4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92696"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1/8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3/8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3/8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1/8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9269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</a:rPr>
                        <a:t>1/16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</a:rPr>
                        <a:t>3/16</a:t>
                      </a:r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6/16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</a:rPr>
                        <a:t>6/16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6/16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Bent-Up Arrow 6"/>
          <p:cNvSpPr/>
          <p:nvPr/>
        </p:nvSpPr>
        <p:spPr>
          <a:xfrm flipV="1">
            <a:off x="7351960" y="4060905"/>
            <a:ext cx="401016" cy="367654"/>
          </a:xfrm>
          <a:prstGeom prst="bent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…221 slides later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35196" y="1102963"/>
          <a:ext cx="1787863" cy="5568987"/>
        </p:xfrm>
        <a:graphic>
          <a:graphicData uri="http://schemas.openxmlformats.org/drawingml/2006/table">
            <a:tbl>
              <a:tblPr/>
              <a:tblGrid>
                <a:gridCol w="885577"/>
                <a:gridCol w="902286"/>
              </a:tblGrid>
              <a:tr h="2849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Number Right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Verdana"/>
                        </a:rPr>
                        <a:t>Percent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Verdana"/>
                        </a:rPr>
                        <a:t>0.001%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Verdana"/>
                        </a:rPr>
                        <a:t>0.013%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Verdana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Verdana"/>
                        </a:rPr>
                        <a:t>0.104%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Verdana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Verdana"/>
                        </a:rPr>
                        <a:t>0.519%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Verdana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Verdana"/>
                        </a:rPr>
                        <a:t>1.816%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Verdana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Verdana"/>
                        </a:rPr>
                        <a:t>4.721%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Verdana"/>
                        </a:rPr>
                        <a:t>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Verdana"/>
                        </a:rPr>
                        <a:t>9.442%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Verdana"/>
                        </a:rPr>
                        <a:t>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Verdana"/>
                        </a:rPr>
                        <a:t>14.838%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Verdana"/>
                        </a:rPr>
                        <a:t>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Verdana"/>
                        </a:rPr>
                        <a:t>18.547%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Verdana"/>
                        </a:rPr>
                        <a:t>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Verdana"/>
                        </a:rPr>
                        <a:t>18.547%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Verdana"/>
                        </a:rPr>
                        <a:t>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Verdana"/>
                        </a:rPr>
                        <a:t>14.838%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Verdana"/>
                        </a:rPr>
                        <a:t>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Verdana"/>
                        </a:rPr>
                        <a:t>9.442%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Verdana"/>
                        </a:rPr>
                        <a:t>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Verdana"/>
                        </a:rPr>
                        <a:t>4.721%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Verdana"/>
                        </a:rPr>
                        <a:t>13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Verdana"/>
                        </a:rPr>
                        <a:t>1.816%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Verdana"/>
                        </a:rPr>
                        <a:t>14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Verdana"/>
                        </a:rPr>
                        <a:t>0.519%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Verdana"/>
                        </a:rPr>
                        <a:t>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Verdana"/>
                        </a:rPr>
                        <a:t>0.104%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Verdana"/>
                        </a:rPr>
                        <a:t>16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Verdana"/>
                        </a:rPr>
                        <a:t>0.013%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Verdana"/>
                        </a:rPr>
                        <a:t>17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Verdana"/>
                        </a:rPr>
                        <a:t>0.001%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2951436" y="1417638"/>
          <a:ext cx="5735364" cy="444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94" y="274637"/>
            <a:ext cx="8245806" cy="155952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994" y="2064015"/>
            <a:ext cx="8245805" cy="4296109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556" dirty="0" smtClean="0"/>
              <a:t>“</a:t>
            </a:r>
            <a:r>
              <a:rPr lang="en-US" sz="3556" dirty="0" smtClean="0">
                <a:latin typeface="LMRoman10 Caps"/>
                <a:cs typeface="LMRoman10 Caps"/>
              </a:rPr>
              <a:t>The biggest news of the </a:t>
            </a:r>
            <a:r>
              <a:rPr lang="en-US" sz="3556" dirty="0" err="1" smtClean="0">
                <a:latin typeface="LMRoman10 Caps"/>
                <a:cs typeface="LMRoman10 Caps"/>
              </a:rPr>
              <a:t>millenium</a:t>
            </a:r>
            <a:r>
              <a:rPr lang="en-US" sz="3556" dirty="0" smtClean="0">
                <a:latin typeface="LMRoman10 Caps"/>
                <a:cs typeface="LMRoman10 Caps"/>
              </a:rPr>
              <a:t> – maybe of all human history even</a:t>
            </a:r>
            <a:r>
              <a:rPr lang="en-US" sz="3556" dirty="0" smtClean="0"/>
              <a:t>”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–The Baltimore Sun</a:t>
            </a:r>
            <a:endParaRPr lang="en-US" sz="2800" dirty="0"/>
          </a:p>
        </p:txBody>
      </p:sp>
      <p:pic>
        <p:nvPicPr>
          <p:cNvPr id="4" name="Content Placeholder 3" descr="Sun_smal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9602" r="-59602"/>
          <a:stretch>
            <a:fillRect/>
          </a:stretch>
        </p:blipFill>
        <p:spPr>
          <a:xfrm>
            <a:off x="319082" y="1600200"/>
            <a:ext cx="8824918" cy="48533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rosnin_quote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3375" r="-13375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 Letter Skips (ELS)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9733" cy="3953933"/>
          </a:xfrm>
        </p:spPr>
        <p:txBody>
          <a:bodyPr/>
          <a:lstStyle/>
          <a:p>
            <a:r>
              <a:rPr lang="en-US" dirty="0" smtClean="0"/>
              <a:t>Start at the first letter of the first book of the Torah (the first five books of the bible) in Hebrew. It is the Hebrew equivalent of “T”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 smtClean="0"/>
              <a:t>Skip 49 letters (an important number in Judaism) to the 50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letter “O”.  Skip another 49 to “R” and then again to “H”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 smtClean="0"/>
              <a:t>It spells the Hebrew word for Torah</a:t>
            </a:r>
          </a:p>
          <a:p>
            <a:pPr marL="342900" lvl="1" indent="-342900">
              <a:buFont typeface="Arial"/>
              <a:buChar char="•"/>
            </a:pPr>
            <a:endParaRPr lang="en-US" sz="32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488267"/>
            <a:ext cx="8229600" cy="1735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Taking the text of the bible without spaces or punctuation, starting from any letter, and choosing any skip length (positive or negative) , the resulting word or message is called an </a:t>
            </a:r>
            <a:r>
              <a:rPr lang="en-US" b="1" dirty="0" smtClean="0"/>
              <a:t>Equal Letter Skip </a:t>
            </a:r>
            <a:r>
              <a:rPr lang="en-US" dirty="0" smtClean="0"/>
              <a:t>or </a:t>
            </a:r>
            <a:r>
              <a:rPr lang="en-US" b="1" dirty="0" smtClean="0"/>
              <a:t>ELS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First explored by 13th-century Spanish Rabbi </a:t>
            </a:r>
            <a:r>
              <a:rPr lang="en-US" dirty="0" err="1" smtClean="0"/>
              <a:t>Bachya</a:t>
            </a:r>
            <a:r>
              <a:rPr lang="en-US" dirty="0" smtClean="0"/>
              <a:t> </a:t>
            </a:r>
            <a:r>
              <a:rPr lang="en-US" dirty="0" err="1" smtClean="0"/>
              <a:t>ben</a:t>
            </a:r>
            <a:r>
              <a:rPr lang="en-US" dirty="0" smtClean="0"/>
              <a:t> Asher.  Became popular with advent of computers.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ELSs</a:t>
            </a:r>
            <a:r>
              <a:rPr lang="en-US" dirty="0" smtClean="0"/>
              <a:t> Appearing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Visualize by imagining writing the text in lines of a given length.  Verticals and diagonals are </a:t>
            </a:r>
            <a:r>
              <a:rPr lang="en-US" dirty="0" err="1" smtClean="0"/>
              <a:t>ELSs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ELSs</a:t>
            </a:r>
            <a:r>
              <a:rPr lang="en-US" dirty="0" smtClean="0"/>
              <a:t> that appear in a small window together in this fashion are viewed as being connected to each other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ELSs</a:t>
            </a:r>
            <a:r>
              <a:rPr lang="en-US" dirty="0" smtClean="0"/>
              <a:t> Appearing Together</a:t>
            </a:r>
            <a:br>
              <a:rPr lang="en-US" dirty="0" smtClean="0"/>
            </a:br>
            <a:r>
              <a:rPr lang="en-US" dirty="0" smtClean="0"/>
              <a:t>(e.g. from King James’s Genesis)</a:t>
            </a:r>
            <a:endParaRPr lang="en-US" dirty="0"/>
          </a:p>
        </p:txBody>
      </p:sp>
      <p:pic>
        <p:nvPicPr>
          <p:cNvPr id="4" name="Content Placeholder 3" descr="King_James_code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1424" r="-1142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5695</TotalTime>
  <Words>1249</Words>
  <Application>Microsoft Macintosh PowerPoint</Application>
  <PresentationFormat>On-screen Show (4:3)</PresentationFormat>
  <Paragraphs>263</Paragraphs>
  <Slides>35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The MACS Department Colloquium   Secret Codes in the Bible:  A Tale of Math, Science, Statistics and Psychic Ability </vt:lpstr>
      <vt:lpstr>Slide 2</vt:lpstr>
      <vt:lpstr>Michael Drosnin’s 1997 book </vt:lpstr>
      <vt:lpstr>“The biggest news of the millenium – maybe of all human history even”  –The Baltimore Sun</vt:lpstr>
      <vt:lpstr>Slide 5</vt:lpstr>
      <vt:lpstr>Equal Letter Skips (ELS)</vt:lpstr>
      <vt:lpstr>ELS</vt:lpstr>
      <vt:lpstr>ELSs Appearing together</vt:lpstr>
      <vt:lpstr>ELSs Appearing Together (e.g. from King James’s Genesis)</vt:lpstr>
      <vt:lpstr>Slide 10</vt:lpstr>
      <vt:lpstr>Slide 11</vt:lpstr>
      <vt:lpstr>Should we take this as evidence that there are predictions of future events encoded in the bible?  </vt:lpstr>
      <vt:lpstr>A Simple Example</vt:lpstr>
      <vt:lpstr>The First Principle of Hypothesis Testing</vt:lpstr>
      <vt:lpstr>Gary Larson Cartoon</vt:lpstr>
      <vt:lpstr>Chances of guessing right</vt:lpstr>
      <vt:lpstr>Chances of guessing right</vt:lpstr>
      <vt:lpstr> Chances of guessing right</vt:lpstr>
      <vt:lpstr>There is a pattern!</vt:lpstr>
      <vt:lpstr>The pattern</vt:lpstr>
      <vt:lpstr>The pattern</vt:lpstr>
      <vt:lpstr>The pattern</vt:lpstr>
      <vt:lpstr>Why is that?</vt:lpstr>
      <vt:lpstr>On the first three flips</vt:lpstr>
      <vt:lpstr>On the next flip, half of each are right</vt:lpstr>
      <vt:lpstr>1/16 + 3/16 =4/16 get 1 right</vt:lpstr>
      <vt:lpstr>So..</vt:lpstr>
      <vt:lpstr>We can fill in the triangle now</vt:lpstr>
      <vt:lpstr>We can fill in the triangle now</vt:lpstr>
      <vt:lpstr>We can fill in the triangle now</vt:lpstr>
      <vt:lpstr>We can fill in the triangle now</vt:lpstr>
      <vt:lpstr>We can fill in the triangle now</vt:lpstr>
      <vt:lpstr>And if we keep going…</vt:lpstr>
      <vt:lpstr>…221 slides later</vt:lpstr>
      <vt:lpstr>Slide 35</vt:lpstr>
    </vt:vector>
  </TitlesOfParts>
  <Company>Fairfield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MACS Department Colloquium   Secret Codes in the Bible:  A Tale of Math, Science, Statistics and Psychic Ability </dc:title>
  <dc:creator>Stephen Sawin</dc:creator>
  <cp:lastModifiedBy>Stephen Sawin</cp:lastModifiedBy>
  <cp:revision>5</cp:revision>
  <dcterms:created xsi:type="dcterms:W3CDTF">2009-11-12T17:16:17Z</dcterms:created>
  <dcterms:modified xsi:type="dcterms:W3CDTF">2009-11-16T16:11:50Z</dcterms:modified>
</cp:coreProperties>
</file>