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303" r:id="rId6"/>
    <p:sldId id="305" r:id="rId7"/>
    <p:sldId id="306" r:id="rId8"/>
    <p:sldId id="348" r:id="rId9"/>
    <p:sldId id="307" r:id="rId10"/>
    <p:sldId id="315" r:id="rId11"/>
    <p:sldId id="308" r:id="rId12"/>
    <p:sldId id="309" r:id="rId13"/>
    <p:sldId id="304" r:id="rId14"/>
    <p:sldId id="310" r:id="rId15"/>
    <p:sldId id="311" r:id="rId16"/>
    <p:sldId id="312" r:id="rId17"/>
    <p:sldId id="313" r:id="rId18"/>
    <p:sldId id="314" r:id="rId19"/>
    <p:sldId id="316" r:id="rId20"/>
    <p:sldId id="317" r:id="rId21"/>
    <p:sldId id="318" r:id="rId22"/>
    <p:sldId id="319" r:id="rId23"/>
    <p:sldId id="320" r:id="rId24"/>
    <p:sldId id="326" r:id="rId25"/>
    <p:sldId id="321" r:id="rId26"/>
    <p:sldId id="322" r:id="rId27"/>
    <p:sldId id="323" r:id="rId28"/>
    <p:sldId id="324" r:id="rId29"/>
    <p:sldId id="325" r:id="rId30"/>
    <p:sldId id="349" r:id="rId31"/>
    <p:sldId id="327" r:id="rId32"/>
    <p:sldId id="328" r:id="rId33"/>
    <p:sldId id="330" r:id="rId34"/>
    <p:sldId id="329" r:id="rId35"/>
    <p:sldId id="331" r:id="rId36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5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7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2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0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8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5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7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B486-FC18-4DA9-B13E-93A480CA7C20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684C-5C89-42AE-A3DA-F49BE7E0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3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Venezuela" TargetMode="External"/><Relationship Id="rId13" Type="http://schemas.openxmlformats.org/officeDocument/2006/relationships/hyperlink" Target="https://en.wikipedia.org/wiki/Costa_Rica" TargetMode="External"/><Relationship Id="rId18" Type="http://schemas.openxmlformats.org/officeDocument/2006/relationships/hyperlink" Target="https://en.wikipedia.org/wiki/Nicaragua" TargetMode="External"/><Relationship Id="rId3" Type="http://schemas.openxmlformats.org/officeDocument/2006/relationships/hyperlink" Target="https://en.wikipedia.org/wiki/Brazil" TargetMode="External"/><Relationship Id="rId21" Type="http://schemas.openxmlformats.org/officeDocument/2006/relationships/hyperlink" Target="https://en.wikipedia.org/wiki/Honduras" TargetMode="External"/><Relationship Id="rId7" Type="http://schemas.openxmlformats.org/officeDocument/2006/relationships/hyperlink" Target="https://en.wikipedia.org/wiki/Colombia" TargetMode="External"/><Relationship Id="rId12" Type="http://schemas.openxmlformats.org/officeDocument/2006/relationships/hyperlink" Target="https://en.wikipedia.org/wiki/Dominican_Republic" TargetMode="External"/><Relationship Id="rId17" Type="http://schemas.openxmlformats.org/officeDocument/2006/relationships/hyperlink" Target="https://en.wikipedia.org/wiki/El_Salvador" TargetMode="External"/><Relationship Id="rId2" Type="http://schemas.openxmlformats.org/officeDocument/2006/relationships/hyperlink" Target="https://en.wikipedia.org/wiki/US$" TargetMode="External"/><Relationship Id="rId16" Type="http://schemas.openxmlformats.org/officeDocument/2006/relationships/hyperlink" Target="https://en.wikipedia.org/wiki/Panama" TargetMode="External"/><Relationship Id="rId20" Type="http://schemas.openxmlformats.org/officeDocument/2006/relationships/hyperlink" Target="https://en.wikipedia.org/wiki/Boliv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rgentina" TargetMode="External"/><Relationship Id="rId11" Type="http://schemas.openxmlformats.org/officeDocument/2006/relationships/hyperlink" Target="https://en.wikipedia.org/wiki/Ecuador" TargetMode="External"/><Relationship Id="rId5" Type="http://schemas.openxmlformats.org/officeDocument/2006/relationships/hyperlink" Target="https://en.wikipedia.org/wiki/Chile" TargetMode="External"/><Relationship Id="rId15" Type="http://schemas.openxmlformats.org/officeDocument/2006/relationships/hyperlink" Target="https://en.wikipedia.org/wiki/Guatemala" TargetMode="External"/><Relationship Id="rId10" Type="http://schemas.openxmlformats.org/officeDocument/2006/relationships/hyperlink" Target="https://en.wikipedia.org/wiki/Cuba" TargetMode="External"/><Relationship Id="rId19" Type="http://schemas.openxmlformats.org/officeDocument/2006/relationships/hyperlink" Target="https://en.wikipedia.org/wiki/Paraguay" TargetMode="External"/><Relationship Id="rId4" Type="http://schemas.openxmlformats.org/officeDocument/2006/relationships/hyperlink" Target="https://en.wikipedia.org/wiki/Mexico" TargetMode="External"/><Relationship Id="rId9" Type="http://schemas.openxmlformats.org/officeDocument/2006/relationships/hyperlink" Target="https://en.wikipedia.org/wiki/Peru" TargetMode="External"/><Relationship Id="rId14" Type="http://schemas.openxmlformats.org/officeDocument/2006/relationships/hyperlink" Target="https://en.wikipedia.org/wiki/Uruguay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7267"/>
            <a:ext cx="9144000" cy="2387600"/>
          </a:xfrm>
        </p:spPr>
        <p:txBody>
          <a:bodyPr/>
          <a:lstStyle/>
          <a:p>
            <a:r>
              <a:rPr lang="en-US" dirty="0"/>
              <a:t>EC 233 – International Finance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Fall 2020</a:t>
            </a:r>
          </a:p>
        </p:txBody>
      </p:sp>
    </p:spTree>
    <p:extLst>
      <p:ext uri="{BB962C8B-B14F-4D97-AF65-F5344CB8AC3E}">
        <p14:creationId xmlns:p14="http://schemas.microsoft.com/office/powerpoint/2010/main" val="129228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Country Risk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Financial, Political, Repayment</a:t>
            </a:r>
          </a:p>
          <a:p>
            <a:r>
              <a:rPr lang="en-US" sz="3600" dirty="0"/>
              <a:t>Fundamental part of decision to invest overseas</a:t>
            </a:r>
          </a:p>
        </p:txBody>
      </p:sp>
    </p:spTree>
    <p:extLst>
      <p:ext uri="{BB962C8B-B14F-4D97-AF65-F5344CB8AC3E}">
        <p14:creationId xmlns:p14="http://schemas.microsoft.com/office/powerpoint/2010/main" val="4008256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1100" y="315119"/>
            <a:ext cx="85852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on DFI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84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Short-Term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Purposes</a:t>
            </a:r>
          </a:p>
          <a:p>
            <a:pPr lvl="1"/>
            <a:r>
              <a:rPr lang="en-US" sz="3200" dirty="0"/>
              <a:t>Cover receivables</a:t>
            </a:r>
          </a:p>
          <a:p>
            <a:pPr lvl="1"/>
            <a:r>
              <a:rPr lang="en-US" sz="3200" dirty="0"/>
              <a:t>Project financing</a:t>
            </a:r>
          </a:p>
          <a:p>
            <a:pPr lvl="1"/>
            <a:r>
              <a:rPr lang="en-US" sz="3200" dirty="0"/>
              <a:t>Cash flow mismatch</a:t>
            </a:r>
          </a:p>
          <a:p>
            <a:r>
              <a:rPr lang="en-US" sz="3600" dirty="0"/>
              <a:t>Could be bank loans or commercial paper</a:t>
            </a:r>
          </a:p>
        </p:txBody>
      </p:sp>
    </p:spTree>
    <p:extLst>
      <p:ext uri="{BB962C8B-B14F-4D97-AF65-F5344CB8AC3E}">
        <p14:creationId xmlns:p14="http://schemas.microsoft.com/office/powerpoint/2010/main" val="758498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Multinationals can Borrow at Home or Overseas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Cost of borrowing complicated by exchange rate</a:t>
            </a:r>
          </a:p>
          <a:p>
            <a:pPr lvl="1"/>
            <a:r>
              <a:rPr lang="en-US" sz="3200" dirty="0"/>
              <a:t>If borrow overseas…..</a:t>
            </a:r>
          </a:p>
          <a:p>
            <a:pPr lvl="2"/>
            <a:r>
              <a:rPr lang="en-US" sz="2800" dirty="0"/>
              <a:t>Value of foreign currency up, pay back in more expensive “dollars”</a:t>
            </a:r>
          </a:p>
          <a:p>
            <a:pPr lvl="2"/>
            <a:r>
              <a:rPr lang="en-US" sz="2800" dirty="0"/>
              <a:t>Value of foreign currency down – pay back in cheaper “dollars”</a:t>
            </a:r>
          </a:p>
          <a:p>
            <a:pPr lvl="1"/>
            <a:r>
              <a:rPr lang="en-US" sz="3200" dirty="0"/>
              <a:t>Could lock in value – makes transactions more expensive</a:t>
            </a:r>
          </a:p>
        </p:txBody>
      </p:sp>
    </p:spTree>
    <p:extLst>
      <p:ext uri="{BB962C8B-B14F-4D97-AF65-F5344CB8AC3E}">
        <p14:creationId xmlns:p14="http://schemas.microsoft.com/office/powerpoint/2010/main" val="3180282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Cost of Financing = (1+ </a:t>
            </a:r>
            <a:r>
              <a:rPr lang="en-US" sz="3600" dirty="0" err="1"/>
              <a:t>r</a:t>
            </a:r>
            <a:r>
              <a:rPr lang="en-US" sz="2400" dirty="0" err="1"/>
              <a:t>f</a:t>
            </a:r>
            <a:r>
              <a:rPr lang="en-US" sz="3200" dirty="0"/>
              <a:t>)*(1 + (forward – spot)/spot)) – 1</a:t>
            </a:r>
          </a:p>
          <a:p>
            <a:r>
              <a:rPr lang="en-US" sz="3200" dirty="0"/>
              <a:t>Example:</a:t>
            </a:r>
          </a:p>
          <a:p>
            <a:pPr lvl="1"/>
            <a:r>
              <a:rPr lang="en-US" sz="3200" dirty="0"/>
              <a:t>Let </a:t>
            </a:r>
            <a:r>
              <a:rPr lang="en-US" sz="3200" dirty="0" err="1"/>
              <a:t>r</a:t>
            </a:r>
            <a:r>
              <a:rPr lang="en-US" dirty="0" err="1"/>
              <a:t>f</a:t>
            </a:r>
            <a:r>
              <a:rPr lang="en-US" sz="1800" dirty="0"/>
              <a:t> </a:t>
            </a:r>
            <a:r>
              <a:rPr lang="en-US" dirty="0"/>
              <a:t>= 2.7% (3 month)</a:t>
            </a:r>
          </a:p>
          <a:p>
            <a:pPr lvl="1"/>
            <a:r>
              <a:rPr lang="en-US" sz="2800" dirty="0" err="1"/>
              <a:t>ih</a:t>
            </a:r>
            <a:r>
              <a:rPr lang="en-US" sz="2800" dirty="0"/>
              <a:t> = 3.6%</a:t>
            </a:r>
          </a:p>
          <a:p>
            <a:pPr lvl="1"/>
            <a:r>
              <a:rPr lang="en-US" sz="2800" dirty="0"/>
              <a:t>F = $1.15/€</a:t>
            </a:r>
          </a:p>
          <a:p>
            <a:pPr lvl="1"/>
            <a:r>
              <a:rPr lang="en-US" sz="2800" dirty="0"/>
              <a:t>Spot = $1.12/€</a:t>
            </a:r>
          </a:p>
          <a:p>
            <a:pPr marL="0" indent="0">
              <a:buNone/>
            </a:pPr>
            <a:r>
              <a:rPr lang="en-US" sz="3200" dirty="0"/>
              <a:t>Cost of Financing = (1.027) * (1 + (1.15-1.12)/1.12)) – 1</a:t>
            </a:r>
          </a:p>
          <a:p>
            <a:pPr marL="0" indent="0">
              <a:buNone/>
            </a:pPr>
            <a:r>
              <a:rPr lang="en-US" sz="3200" dirty="0"/>
              <a:t>			= 1.027*1.0446-1=7.28%</a:t>
            </a:r>
          </a:p>
        </p:txBody>
      </p:sp>
    </p:spTree>
    <p:extLst>
      <p:ext uri="{BB962C8B-B14F-4D97-AF65-F5344CB8AC3E}">
        <p14:creationId xmlns:p14="http://schemas.microsoft.com/office/powerpoint/2010/main" val="81539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ih</a:t>
            </a:r>
            <a:r>
              <a:rPr lang="en-US" sz="3600" dirty="0"/>
              <a:t> = 1.9% (6 month)</a:t>
            </a:r>
          </a:p>
          <a:p>
            <a:pPr marL="0" indent="0">
              <a:buNone/>
            </a:pPr>
            <a:r>
              <a:rPr lang="en-US" sz="3600" dirty="0"/>
              <a:t>if =  2.8%</a:t>
            </a:r>
          </a:p>
          <a:p>
            <a:pPr marL="0" indent="0">
              <a:buNone/>
            </a:pPr>
            <a:r>
              <a:rPr lang="en-US" sz="3600" dirty="0"/>
              <a:t>Spot = $1.30/£</a:t>
            </a:r>
          </a:p>
          <a:p>
            <a:pPr marL="0" indent="0">
              <a:buNone/>
            </a:pPr>
            <a:r>
              <a:rPr lang="en-US" sz="3600" dirty="0"/>
              <a:t>Forward = $1.25/£</a:t>
            </a:r>
          </a:p>
        </p:txBody>
      </p:sp>
    </p:spTree>
    <p:extLst>
      <p:ext uri="{BB962C8B-B14F-4D97-AF65-F5344CB8AC3E}">
        <p14:creationId xmlns:p14="http://schemas.microsoft.com/office/powerpoint/2010/main" val="4202001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foreign currency going up in value, foreign financing is expensive</a:t>
            </a:r>
          </a:p>
          <a:p>
            <a:r>
              <a:rPr lang="en-US" dirty="0"/>
              <a:t>And vice-versa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89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Long-Term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Review of Present Value analysis</a:t>
            </a:r>
          </a:p>
          <a:p>
            <a:r>
              <a:rPr lang="en-US" sz="3600" dirty="0"/>
              <a:t>Time Value of Money</a:t>
            </a:r>
          </a:p>
          <a:p>
            <a:r>
              <a:rPr lang="en-US" sz="3600" dirty="0"/>
              <a:t>Simple Example</a:t>
            </a:r>
          </a:p>
          <a:p>
            <a:pPr marL="457200" lvl="1" indent="0">
              <a:buNone/>
            </a:pPr>
            <a:r>
              <a:rPr lang="en-US" sz="3200" dirty="0"/>
              <a:t>Cost = $</a:t>
            </a:r>
            <a:r>
              <a:rPr lang="en-US" sz="3200"/>
              <a:t>5 million (Year 0)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Returns = $3 million, $2 million and $2 million</a:t>
            </a:r>
          </a:p>
          <a:p>
            <a:pPr marL="457200" lvl="1" indent="0">
              <a:buNone/>
            </a:pPr>
            <a:r>
              <a:rPr lang="en-US" sz="3200" dirty="0"/>
              <a:t>Discount Rate = 6%</a:t>
            </a:r>
          </a:p>
        </p:txBody>
      </p:sp>
    </p:spTree>
    <p:extLst>
      <p:ext uri="{BB962C8B-B14F-4D97-AF65-F5344CB8AC3E}">
        <p14:creationId xmlns:p14="http://schemas.microsoft.com/office/powerpoint/2010/main" val="426794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Complicated by Exchange Rate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Appreciating currency makes repatriated money worth more</a:t>
            </a:r>
          </a:p>
          <a:p>
            <a:r>
              <a:rPr lang="en-US" sz="3600" dirty="0"/>
              <a:t>Firms that operate internationally have to take this into consideration</a:t>
            </a:r>
          </a:p>
        </p:txBody>
      </p:sp>
    </p:spTree>
    <p:extLst>
      <p:ext uri="{BB962C8B-B14F-4D97-AF65-F5344CB8AC3E}">
        <p14:creationId xmlns:p14="http://schemas.microsoft.com/office/powerpoint/2010/main" val="301509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Purchasing Power Parity (PPP)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i="1" dirty="0"/>
              <a:t>In absence of trade barriers, differential inflation rates will result in offsetting changes in exchange rates</a:t>
            </a:r>
          </a:p>
          <a:p>
            <a:pPr lvl="1"/>
            <a:r>
              <a:rPr lang="en-US" sz="3200" dirty="0"/>
              <a:t>Only works for “</a:t>
            </a:r>
            <a:r>
              <a:rPr lang="en-US" sz="3200" dirty="0" err="1"/>
              <a:t>tradeables</a:t>
            </a:r>
            <a:r>
              <a:rPr lang="en-US" sz="3200" dirty="0"/>
              <a:t>”</a:t>
            </a:r>
          </a:p>
          <a:p>
            <a:pPr lvl="1"/>
            <a:r>
              <a:rPr lang="en-US" sz="3200" dirty="0"/>
              <a:t>Therefor, weaker for U.S., since economy is not that open</a:t>
            </a:r>
          </a:p>
          <a:p>
            <a:r>
              <a:rPr lang="en-US" sz="3600" dirty="0"/>
              <a:t>Also called Law of One Price</a:t>
            </a:r>
          </a:p>
          <a:p>
            <a:pPr lvl="1"/>
            <a:r>
              <a:rPr lang="en-US" sz="3200" dirty="0"/>
              <a:t>Reasoning: easier for exchange to move than for goods to move</a:t>
            </a:r>
          </a:p>
          <a:p>
            <a:pPr lvl="1"/>
            <a:r>
              <a:rPr lang="en-US" sz="3200" dirty="0"/>
              <a:t>Forces that get in the way: trade barriers, distance, consumer tastes, product differences, etc.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9487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Building small factory in Spain or U.S.</a:t>
            </a:r>
          </a:p>
          <a:p>
            <a:pPr lvl="1"/>
            <a:r>
              <a:rPr lang="en-US" sz="3200" dirty="0"/>
              <a:t>Expense = $20 million or €17.86m (at $1.12/euro)</a:t>
            </a:r>
          </a:p>
          <a:p>
            <a:pPr lvl="1"/>
            <a:r>
              <a:rPr lang="en-US" sz="3200" dirty="0"/>
              <a:t>Returns are $5 million in first year, $10 million in year 2 and $10 million in year 3.</a:t>
            </a:r>
          </a:p>
          <a:p>
            <a:pPr lvl="1"/>
            <a:r>
              <a:rPr lang="en-US" sz="3200" dirty="0"/>
              <a:t>Expected value of euro: $1.15 (1), $1.18 (2) and $1.22 (3)</a:t>
            </a:r>
          </a:p>
          <a:p>
            <a:pPr lvl="1"/>
            <a:r>
              <a:rPr lang="en-US" sz="3200" dirty="0"/>
              <a:t>Discount rate in U.S. = 4%, discount rate in Spain = 5%</a:t>
            </a:r>
          </a:p>
          <a:p>
            <a:pPr lvl="1"/>
            <a:r>
              <a:rPr lang="en-US" sz="3200" dirty="0"/>
              <a:t>Evaluate </a:t>
            </a:r>
            <a:r>
              <a:rPr lang="en-US" sz="3200"/>
              <a:t>both projects</a:t>
            </a: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3448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14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Other Aspects of Present Value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Decision Trees</a:t>
            </a:r>
          </a:p>
          <a:p>
            <a:r>
              <a:rPr lang="en-US" sz="3600" dirty="0"/>
              <a:t>Sensitivity Analysis</a:t>
            </a:r>
          </a:p>
          <a:p>
            <a:r>
              <a:rPr lang="en-US" sz="3600" dirty="0"/>
              <a:t>Contingent Projects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9573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Debt Crisis of 1980s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Causes</a:t>
            </a:r>
          </a:p>
          <a:p>
            <a:pPr lvl="1"/>
            <a:r>
              <a:rPr lang="en-US" sz="3200" dirty="0"/>
              <a:t>Falling growth rates</a:t>
            </a:r>
          </a:p>
          <a:p>
            <a:pPr lvl="1"/>
            <a:r>
              <a:rPr lang="en-US" sz="3200" dirty="0"/>
              <a:t>Rising interest rates</a:t>
            </a:r>
          </a:p>
          <a:p>
            <a:pPr lvl="1"/>
            <a:r>
              <a:rPr lang="en-US" sz="3200" dirty="0"/>
              <a:t>Collapsing commodity prices</a:t>
            </a:r>
          </a:p>
          <a:p>
            <a:pPr lvl="1"/>
            <a:r>
              <a:rPr lang="en-US" sz="3200" dirty="0"/>
              <a:t>Recycling of petro-dollars</a:t>
            </a:r>
          </a:p>
          <a:p>
            <a:pPr lvl="1"/>
            <a:r>
              <a:rPr lang="en-US" sz="3200" dirty="0"/>
              <a:t>Infrastructure spending</a:t>
            </a:r>
          </a:p>
          <a:p>
            <a:pPr lvl="1"/>
            <a:r>
              <a:rPr lang="en-US" sz="3200" dirty="0"/>
              <a:t>Capital flight – replaced by borrowing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8300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Numbers…….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107783"/>
              </p:ext>
            </p:extLst>
          </p:nvPr>
        </p:nvGraphicFramePr>
        <p:xfrm>
          <a:off x="838200" y="1825625"/>
          <a:ext cx="630936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98992385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20667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27938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Region/Debt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62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Sub-Saharan</a:t>
                      </a:r>
                      <a:r>
                        <a:rPr lang="en-US" baseline="0" dirty="0"/>
                        <a:t>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$61 billion (24%)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$177 billion (63%)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76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Middle East and N.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$83</a:t>
                      </a:r>
                      <a:r>
                        <a:rPr lang="en-US" baseline="0" dirty="0"/>
                        <a:t> billion (22%)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$183 billion (46%)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27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Latin America and Caribbean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$257 billion (36%), Debt service = 36% of</a:t>
                      </a:r>
                      <a:r>
                        <a:rPr lang="en-US" baseline="0" dirty="0"/>
                        <a:t> export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$475 billion (45%), debt service</a:t>
                      </a:r>
                      <a:r>
                        <a:rPr lang="en-US" baseline="0" dirty="0"/>
                        <a:t> = 24% of export revenue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81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580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Initial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Printing money</a:t>
            </a:r>
          </a:p>
          <a:p>
            <a:r>
              <a:rPr lang="en-US" sz="3600" dirty="0"/>
              <a:t>Export Controls</a:t>
            </a:r>
          </a:p>
          <a:p>
            <a:r>
              <a:rPr lang="en-US" sz="3600" dirty="0"/>
              <a:t>Moratorium (Peru)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8531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Crisis in U.S. banking system</a:t>
            </a:r>
          </a:p>
          <a:p>
            <a:pPr lvl="1"/>
            <a:r>
              <a:rPr lang="en-US" sz="3200" dirty="0"/>
              <a:t>Bad debt had been widely injecting into U.S. banks, even small ones</a:t>
            </a:r>
          </a:p>
          <a:p>
            <a:pPr marL="0" indent="0">
              <a:buNone/>
            </a:pPr>
            <a:r>
              <a:rPr lang="en-US" sz="3600" dirty="0"/>
              <a:t>Inflationary crisis in Latin American nations</a:t>
            </a:r>
          </a:p>
          <a:p>
            <a:pPr lvl="1"/>
            <a:r>
              <a:rPr lang="en-US" sz="3200" dirty="0"/>
              <a:t>5,000% inflation in Argentina</a:t>
            </a:r>
          </a:p>
          <a:p>
            <a:pPr lvl="1"/>
            <a:r>
              <a:rPr lang="en-US" sz="3200" dirty="0"/>
              <a:t>50,000% in Bolivia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923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Import restrictions</a:t>
            </a:r>
          </a:p>
          <a:p>
            <a:r>
              <a:rPr lang="en-US" sz="3600" dirty="0"/>
              <a:t>Debt-Equity swaps</a:t>
            </a:r>
          </a:p>
          <a:p>
            <a:r>
              <a:rPr lang="en-US" sz="3600" dirty="0"/>
              <a:t>Debt for Rain Forest</a:t>
            </a:r>
          </a:p>
        </p:txBody>
      </p:sp>
    </p:spTree>
    <p:extLst>
      <p:ext uri="{BB962C8B-B14F-4D97-AF65-F5344CB8AC3E}">
        <p14:creationId xmlns:p14="http://schemas.microsoft.com/office/powerpoint/2010/main" val="209648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of IMF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Provided loans to keep nations from defaulting</a:t>
            </a:r>
          </a:p>
          <a:p>
            <a:pPr lvl="1"/>
            <a:r>
              <a:rPr lang="en-US" sz="3200" dirty="0"/>
              <a:t>Bundled packages of funds from World Bank, Development Banks, IMF, etc.</a:t>
            </a:r>
          </a:p>
          <a:p>
            <a:pPr lvl="1"/>
            <a:r>
              <a:rPr lang="en-US" sz="3200" dirty="0"/>
              <a:t>Imposed “Conditionality”</a:t>
            </a:r>
          </a:p>
          <a:p>
            <a:pPr lvl="2"/>
            <a:r>
              <a:rPr lang="en-US" sz="2800" dirty="0"/>
              <a:t>Cut government spending and number of government workers</a:t>
            </a:r>
          </a:p>
          <a:p>
            <a:pPr lvl="2"/>
            <a:r>
              <a:rPr lang="en-US" sz="2800" dirty="0"/>
              <a:t>Reduce trade barriers</a:t>
            </a:r>
          </a:p>
          <a:p>
            <a:pPr lvl="2"/>
            <a:r>
              <a:rPr lang="en-US" sz="2800" dirty="0"/>
              <a:t>Monetary restraint</a:t>
            </a:r>
          </a:p>
          <a:p>
            <a:pPr lvl="2"/>
            <a:r>
              <a:rPr lang="en-US" sz="28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191223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Deeply resented</a:t>
            </a:r>
          </a:p>
          <a:p>
            <a:pPr lvl="1"/>
            <a:r>
              <a:rPr lang="en-US" sz="3200" dirty="0"/>
              <a:t>Argentina did not officially end its dependence on foreign borrowing until 2 years ago</a:t>
            </a:r>
          </a:p>
          <a:p>
            <a:pPr lvl="1"/>
            <a:r>
              <a:rPr lang="en-US" sz="3200" dirty="0"/>
              <a:t>“debt forgiveness” became the rallying cry</a:t>
            </a:r>
          </a:p>
          <a:p>
            <a:r>
              <a:rPr lang="en-US" sz="3600" dirty="0"/>
              <a:t>Highly Indebted Poor Countries (HIPC) initiative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6617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Derivation…..</a:t>
            </a:r>
          </a:p>
          <a:p>
            <a:r>
              <a:rPr lang="en-US" sz="3600" dirty="0"/>
              <a:t>e = (1 + </a:t>
            </a:r>
            <a:r>
              <a:rPr lang="en-US" sz="3600" dirty="0" err="1"/>
              <a:t>ih</a:t>
            </a:r>
            <a:r>
              <a:rPr lang="en-US" sz="3600" dirty="0"/>
              <a:t>)/(1 + if) – 1</a:t>
            </a:r>
          </a:p>
          <a:p>
            <a:r>
              <a:rPr lang="en-US" sz="3600" dirty="0"/>
              <a:t>Example: Note, not limited to six month horizon</a:t>
            </a:r>
          </a:p>
          <a:p>
            <a:pPr lvl="1"/>
            <a:r>
              <a:rPr lang="en-US" sz="3200" dirty="0" err="1"/>
              <a:t>ih</a:t>
            </a:r>
            <a:r>
              <a:rPr lang="en-US" sz="3200" dirty="0"/>
              <a:t> = 7%, if = 3%</a:t>
            </a:r>
          </a:p>
          <a:p>
            <a:pPr lvl="1"/>
            <a:r>
              <a:rPr lang="en-US" sz="3200" dirty="0"/>
              <a:t>3.88% - home currency will rise in value by 3.88%</a:t>
            </a:r>
          </a:p>
          <a:p>
            <a:r>
              <a:rPr lang="en-US" sz="3600" dirty="0"/>
              <a:t>Example 2: </a:t>
            </a:r>
            <a:r>
              <a:rPr lang="en-US" sz="3600" dirty="0" err="1"/>
              <a:t>ih</a:t>
            </a:r>
            <a:r>
              <a:rPr lang="en-US" sz="3600" dirty="0"/>
              <a:t> = 6%, if = 2%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0669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751354"/>
              </p:ext>
            </p:extLst>
          </p:nvPr>
        </p:nvGraphicFramePr>
        <p:xfrm>
          <a:off x="935914" y="441062"/>
          <a:ext cx="8681424" cy="6024284"/>
        </p:xfrm>
        <a:graphic>
          <a:graphicData uri="http://schemas.openxmlformats.org/drawingml/2006/table">
            <a:tbl>
              <a:tblPr/>
              <a:tblGrid>
                <a:gridCol w="2170356">
                  <a:extLst>
                    <a:ext uri="{9D8B030D-6E8A-4147-A177-3AD203B41FA5}">
                      <a16:colId xmlns:a16="http://schemas.microsoft.com/office/drawing/2014/main" val="1381091906"/>
                    </a:ext>
                  </a:extLst>
                </a:gridCol>
                <a:gridCol w="2170356">
                  <a:extLst>
                    <a:ext uri="{9D8B030D-6E8A-4147-A177-3AD203B41FA5}">
                      <a16:colId xmlns:a16="http://schemas.microsoft.com/office/drawing/2014/main" val="4178102765"/>
                    </a:ext>
                  </a:extLst>
                </a:gridCol>
                <a:gridCol w="2170356">
                  <a:extLst>
                    <a:ext uri="{9D8B030D-6E8A-4147-A177-3AD203B41FA5}">
                      <a16:colId xmlns:a16="http://schemas.microsoft.com/office/drawing/2014/main" val="4281194731"/>
                    </a:ext>
                  </a:extLst>
                </a:gridCol>
                <a:gridCol w="2170356">
                  <a:extLst>
                    <a:ext uri="{9D8B030D-6E8A-4147-A177-3AD203B41FA5}">
                      <a16:colId xmlns:a16="http://schemas.microsoft.com/office/drawing/2014/main" val="2245103542"/>
                    </a:ext>
                  </a:extLst>
                </a:gridCol>
              </a:tblGrid>
              <a:tr h="508071">
                <a:tc>
                  <a:txBody>
                    <a:bodyPr/>
                    <a:lstStyle/>
                    <a:p>
                      <a:r>
                        <a:rPr lang="en-US" sz="1000"/>
                        <a:t>Rank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Country – Entity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External Debt</a:t>
                      </a:r>
                      <a:br>
                        <a:rPr lang="en-US" sz="1000"/>
                      </a:br>
                      <a:r>
                        <a:rPr lang="en-US" sz="1000"/>
                        <a:t>(million </a:t>
                      </a:r>
                      <a:r>
                        <a:rPr lang="en-US" sz="1000">
                          <a:hlinkClick r:id="rId2" tooltip="US$"/>
                        </a:rPr>
                        <a:t>US$</a:t>
                      </a:r>
                      <a:r>
                        <a:rPr lang="en-US" sz="1000"/>
                        <a:t>)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Date of information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762635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24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3" tooltip="Brazil"/>
                        </a:rPr>
                        <a:t>Brazil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535,400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999190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26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4" tooltip="Mexico"/>
                        </a:rPr>
                        <a:t>Mexico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438,400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852596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42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5" tooltip="Chile"/>
                        </a:rPr>
                        <a:t>Chile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140,000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31535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45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6" tooltip="Argentina"/>
                        </a:rPr>
                        <a:t>Argentina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115,700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627178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51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7" tooltip="Colombia"/>
                        </a:rPr>
                        <a:t>Colombia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84,000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65915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52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8" tooltip="Venezuela"/>
                        </a:rPr>
                        <a:t>Venezuela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69,660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967991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60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9" tooltip="Peru"/>
                        </a:rPr>
                        <a:t>Peru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56,470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121259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79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0" tooltip="Cuba"/>
                        </a:rPr>
                        <a:t>Cuba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25,230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329080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83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1" tooltip="Ecuador"/>
                        </a:rPr>
                        <a:t>Ecuador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21,740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133812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84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2" tooltip="Dominican Republic"/>
                        </a:rPr>
                        <a:t>Dominican Republic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19,720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41153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86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3" tooltip="Costa Rica"/>
                        </a:rPr>
                        <a:t>Costa Rica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18,370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795033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88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4" tooltip="Uruguay"/>
                        </a:rPr>
                        <a:t>Uruguay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17,540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271317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93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5" tooltip="Guatemala"/>
                        </a:rPr>
                        <a:t>Guatemala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15,940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451282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94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6" tooltip="Panama"/>
                        </a:rPr>
                        <a:t>Panama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15,470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255164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95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7" tooltip="El Salvador"/>
                        </a:rPr>
                        <a:t>El Salvador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15,460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92700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103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8" tooltip="Nicaragua"/>
                        </a:rPr>
                        <a:t>Nicaragua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10,250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889567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106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19" tooltip="Paraguay"/>
                        </a:rPr>
                        <a:t>Paraguay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8,759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892998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108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20" tooltip="Bolivia"/>
                        </a:rPr>
                        <a:t>Bolivia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8,073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575052"/>
                  </a:ext>
                </a:extLst>
              </a:tr>
              <a:tr h="290327">
                <a:tc>
                  <a:txBody>
                    <a:bodyPr/>
                    <a:lstStyle/>
                    <a:p>
                      <a:r>
                        <a:rPr lang="en-US" sz="1000"/>
                        <a:t>117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hlinkClick r:id="rId21" tooltip="Honduras"/>
                        </a:rPr>
                        <a:t>Honduras</a:t>
                      </a:r>
                      <a:endParaRPr lang="en-US" sz="1000"/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7,111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31 Dec 2014 est. </a:t>
                      </a:r>
                    </a:p>
                  </a:txBody>
                  <a:tcPr marL="52426" marR="52426" marT="26213" marB="262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079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072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Payments Methods and International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5 standard means of payment arrangements</a:t>
            </a:r>
          </a:p>
          <a:p>
            <a:pPr lvl="1"/>
            <a:r>
              <a:rPr lang="en-US" sz="3200" dirty="0"/>
              <a:t>Payment in Advance</a:t>
            </a:r>
          </a:p>
          <a:p>
            <a:pPr lvl="1"/>
            <a:r>
              <a:rPr lang="en-US" sz="3200" dirty="0"/>
              <a:t>Letter of Credit</a:t>
            </a:r>
          </a:p>
          <a:p>
            <a:pPr lvl="1"/>
            <a:r>
              <a:rPr lang="en-US" sz="3200" dirty="0"/>
              <a:t>Sight/Time Draft</a:t>
            </a:r>
          </a:p>
          <a:p>
            <a:pPr lvl="1"/>
            <a:r>
              <a:rPr lang="en-US" sz="3200" dirty="0"/>
              <a:t>Consignment</a:t>
            </a:r>
          </a:p>
          <a:p>
            <a:pPr lvl="1"/>
            <a:r>
              <a:rPr lang="en-US" sz="3200" dirty="0"/>
              <a:t>Open Account </a:t>
            </a:r>
          </a:p>
        </p:txBody>
      </p:sp>
    </p:spTree>
    <p:extLst>
      <p:ext uri="{BB962C8B-B14F-4D97-AF65-F5344CB8AC3E}">
        <p14:creationId xmlns:p14="http://schemas.microsoft.com/office/powerpoint/2010/main" val="827403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</a:t>
            </a:r>
            <a:r>
              <a:rPr lang="en-US"/>
              <a:t>of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Diagram</a:t>
            </a:r>
          </a:p>
          <a:p>
            <a:r>
              <a:rPr lang="en-US" sz="3600" dirty="0"/>
              <a:t>Most common form of trade for small- to medium-sized firms</a:t>
            </a:r>
          </a:p>
        </p:txBody>
      </p:sp>
    </p:spTree>
    <p:extLst>
      <p:ext uri="{BB962C8B-B14F-4D97-AF65-F5344CB8AC3E}">
        <p14:creationId xmlns:p14="http://schemas.microsoft.com/office/powerpoint/2010/main" val="20423881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Sight/Time Draft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713" y="2218765"/>
            <a:ext cx="6560837" cy="409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049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Financing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Accounts </a:t>
            </a:r>
            <a:r>
              <a:rPr lang="en-US" dirty="0"/>
              <a:t>Receivable</a:t>
            </a:r>
          </a:p>
          <a:p>
            <a:r>
              <a:rPr lang="en-US" dirty="0"/>
              <a:t>Factoring</a:t>
            </a:r>
          </a:p>
          <a:p>
            <a:r>
              <a:rPr lang="en-US" dirty="0"/>
              <a:t>Letter of Credit</a:t>
            </a:r>
          </a:p>
          <a:p>
            <a:r>
              <a:rPr lang="en-US" dirty="0"/>
              <a:t>Counter-Trade</a:t>
            </a:r>
          </a:p>
        </p:txBody>
      </p:sp>
    </p:spTree>
    <p:extLst>
      <p:ext uri="{BB962C8B-B14F-4D97-AF65-F5344CB8AC3E}">
        <p14:creationId xmlns:p14="http://schemas.microsoft.com/office/powerpoint/2010/main" val="36601115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Examples of Counter-Trade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Most famous: Pepsi for </a:t>
            </a:r>
            <a:r>
              <a:rPr lang="en-US" sz="3600" dirty="0" err="1"/>
              <a:t>Stolychnaya</a:t>
            </a:r>
            <a:r>
              <a:rPr lang="en-US" sz="3600" dirty="0"/>
              <a:t> Vodka</a:t>
            </a:r>
          </a:p>
          <a:p>
            <a:pPr lvl="1"/>
            <a:r>
              <a:rPr lang="en-US" sz="3200" dirty="0"/>
              <a:t>Reason: Russian Ruble valueless</a:t>
            </a:r>
          </a:p>
          <a:p>
            <a:pPr lvl="1"/>
            <a:r>
              <a:rPr lang="en-US" sz="3200" dirty="0"/>
              <a:t>Could not bill Russian importer</a:t>
            </a:r>
          </a:p>
          <a:p>
            <a:r>
              <a:rPr lang="en-US" sz="3600" dirty="0"/>
              <a:t>Algeria (Natural Gas)→France</a:t>
            </a:r>
          </a:p>
          <a:p>
            <a:pPr lvl="1"/>
            <a:r>
              <a:rPr lang="en-US" sz="3200" dirty="0"/>
              <a:t>France (Fertilizer)→Algeria</a:t>
            </a:r>
          </a:p>
          <a:p>
            <a:pPr lvl="1"/>
            <a:r>
              <a:rPr lang="en-US" sz="3200" dirty="0"/>
              <a:t>Reason: Algeria had insufficient foreign reserves</a:t>
            </a:r>
          </a:p>
          <a:p>
            <a:r>
              <a:rPr lang="en-US" sz="3600" dirty="0"/>
              <a:t>China/Australia now trade without reserve currency</a:t>
            </a:r>
          </a:p>
          <a:p>
            <a:pPr lvl="1"/>
            <a:r>
              <a:rPr lang="en-US" sz="3200" dirty="0"/>
              <a:t>Essentially barter</a:t>
            </a:r>
          </a:p>
        </p:txBody>
      </p:sp>
    </p:spTree>
    <p:extLst>
      <p:ext uri="{BB962C8B-B14F-4D97-AF65-F5344CB8AC3E}">
        <p14:creationId xmlns:p14="http://schemas.microsoft.com/office/powerpoint/2010/main" val="42723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International Fisher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Similar to IRP w/out lock-in of currency value</a:t>
            </a:r>
          </a:p>
          <a:p>
            <a:pPr lvl="1"/>
            <a:r>
              <a:rPr lang="en-US" sz="3200" dirty="0"/>
              <a:t>Not confined to 180-Day period</a:t>
            </a:r>
          </a:p>
          <a:p>
            <a:pPr lvl="1"/>
            <a:r>
              <a:rPr lang="en-US" sz="3200" dirty="0"/>
              <a:t>F/S -1 = (</a:t>
            </a:r>
            <a:r>
              <a:rPr lang="en-US" sz="3200" dirty="0" err="1"/>
              <a:t>i</a:t>
            </a:r>
            <a:r>
              <a:rPr lang="en-US" sz="2800" dirty="0" err="1"/>
              <a:t>h</a:t>
            </a:r>
            <a:r>
              <a:rPr lang="en-US" sz="2800" dirty="0"/>
              <a:t> – if)/(1 + if) = Exp. Change in e</a:t>
            </a:r>
          </a:p>
          <a:p>
            <a:r>
              <a:rPr lang="en-US" sz="3200" dirty="0"/>
              <a:t>Suppose: $/£ = $1.32, i(h) = 8% and i(f) = 10%</a:t>
            </a:r>
          </a:p>
          <a:p>
            <a:pPr lvl="1"/>
            <a:r>
              <a:rPr lang="en-US" sz="2800" dirty="0"/>
              <a:t>(.08-.10)/(1 + .10) = -0.0182 (predicted change in value of £</a:t>
            </a:r>
          </a:p>
          <a:p>
            <a:pPr lvl="1"/>
            <a:r>
              <a:rPr lang="en-US" sz="2800" dirty="0"/>
              <a:t>Other form: e*(1+ih)/(1+if) = final value = $1.32*(1.08)/(1.10)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		=$1.296/£</a:t>
            </a:r>
          </a:p>
          <a:p>
            <a:r>
              <a:rPr lang="en-US" sz="3200" dirty="0"/>
              <a:t>Can then apply to annual rate of return from an investment</a:t>
            </a:r>
          </a:p>
        </p:txBody>
      </p:sp>
    </p:spTree>
    <p:extLst>
      <p:ext uri="{BB962C8B-B14F-4D97-AF65-F5344CB8AC3E}">
        <p14:creationId xmlns:p14="http://schemas.microsoft.com/office/powerpoint/2010/main" val="363622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2363" y="1825625"/>
            <a:ext cx="774727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0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Direct Foreign 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Long-term movement of capital</a:t>
            </a:r>
          </a:p>
          <a:p>
            <a:pPr lvl="1"/>
            <a:r>
              <a:rPr lang="en-US" sz="3200" dirty="0"/>
              <a:t>New investment, purchase of existing firms and real estate purchases</a:t>
            </a:r>
          </a:p>
          <a:p>
            <a:pPr lvl="1"/>
            <a:r>
              <a:rPr lang="en-US" sz="3200" dirty="0"/>
              <a:t>Examples:</a:t>
            </a:r>
          </a:p>
          <a:p>
            <a:pPr lvl="2"/>
            <a:r>
              <a:rPr lang="en-US" sz="2800" dirty="0"/>
              <a:t>Korean auto transplants (Hyundai)</a:t>
            </a:r>
          </a:p>
          <a:p>
            <a:pPr lvl="2"/>
            <a:r>
              <a:rPr lang="en-US" sz="2800" dirty="0"/>
              <a:t>Purchases of west coast real estate by Japanese</a:t>
            </a:r>
          </a:p>
          <a:p>
            <a:pPr lvl="2"/>
            <a:r>
              <a:rPr lang="en-US" sz="2800" dirty="0"/>
              <a:t>Acquisition of U.S. businesses by European firms (Chrysler-Fiat)</a:t>
            </a:r>
          </a:p>
          <a:p>
            <a:pPr lvl="2"/>
            <a:endParaRPr lang="en-US" sz="2800" dirty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376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Advantages and Disadvantages to Target Country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Jobs, utilization of local resources</a:t>
            </a:r>
          </a:p>
          <a:p>
            <a:pPr lvl="1"/>
            <a:r>
              <a:rPr lang="en-US" sz="3200" dirty="0"/>
              <a:t>History of Japanese auto transplants – from assemblers to full production</a:t>
            </a:r>
          </a:p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“Extraction” of profits</a:t>
            </a:r>
            <a:endParaRPr lang="en-US" sz="3600" dirty="0"/>
          </a:p>
          <a:p>
            <a:pPr lvl="1"/>
            <a:r>
              <a:rPr lang="en-US" sz="3200" dirty="0"/>
              <a:t>Common criticism of DFI in developing nations</a:t>
            </a:r>
          </a:p>
          <a:p>
            <a:pPr lvl="2"/>
            <a:r>
              <a:rPr lang="en-US" sz="2800" dirty="0"/>
              <a:t>Fallacious assertion – money was not there before </a:t>
            </a:r>
          </a:p>
          <a:p>
            <a:pPr lvl="2"/>
            <a:r>
              <a:rPr lang="en-US" sz="2800" dirty="0"/>
              <a:t>Profits are a small proportion of total expenditures</a:t>
            </a:r>
          </a:p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Political Influence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07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BRIC’s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Hot destination for funds post-2000</a:t>
            </a:r>
          </a:p>
          <a:p>
            <a:pPr lvl="1"/>
            <a:r>
              <a:rPr lang="en-US" dirty="0"/>
              <a:t>DFI restricted (as per Holy Trinity)</a:t>
            </a:r>
          </a:p>
          <a:p>
            <a:pPr lvl="1"/>
            <a:r>
              <a:rPr lang="en-US" dirty="0"/>
              <a:t>Particularly outflows, which made investment less attractive</a:t>
            </a:r>
          </a:p>
          <a:p>
            <a:r>
              <a:rPr lang="en-US" dirty="0"/>
              <a:t>Gradually went “south”</a:t>
            </a:r>
          </a:p>
          <a:p>
            <a:pPr lvl="1"/>
            <a:r>
              <a:rPr lang="en-US" dirty="0"/>
              <a:t>Brazil – political corruption and falling growth</a:t>
            </a:r>
          </a:p>
          <a:p>
            <a:pPr lvl="1"/>
            <a:r>
              <a:rPr lang="en-US" dirty="0"/>
              <a:t>Russia – political corruption and sanctions</a:t>
            </a:r>
          </a:p>
          <a:p>
            <a:pPr lvl="1"/>
            <a:r>
              <a:rPr lang="en-US" dirty="0"/>
              <a:t>India and China still OK, although the winds are shifting away from China rapidly</a:t>
            </a:r>
          </a:p>
          <a:p>
            <a:pPr lvl="2"/>
            <a:r>
              <a:rPr lang="en-US" dirty="0"/>
              <a:t>BRIC’s-RIC’s-IC’s-I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Reasons Behind DFI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/>
              <a:t>Search for cheap inputs, primarily labor</a:t>
            </a:r>
          </a:p>
          <a:p>
            <a:r>
              <a:rPr lang="en-US" sz="3600" dirty="0"/>
              <a:t>Circumventing a trade barrier</a:t>
            </a:r>
          </a:p>
          <a:p>
            <a:pPr lvl="1"/>
            <a:r>
              <a:rPr lang="en-US" sz="3200" dirty="0"/>
              <a:t>Japanese avoided US VER on cars by building in the US</a:t>
            </a:r>
          </a:p>
          <a:p>
            <a:r>
              <a:rPr lang="en-US" sz="3600" dirty="0"/>
              <a:t>Access to a natural resource (e.g. petroleum)</a:t>
            </a:r>
          </a:p>
          <a:p>
            <a:r>
              <a:rPr lang="en-US" sz="3600" dirty="0"/>
              <a:t>Reducing transportation costs</a:t>
            </a:r>
          </a:p>
          <a:p>
            <a:r>
              <a:rPr lang="en-US" sz="3600" dirty="0"/>
              <a:t>New sources of demand</a:t>
            </a:r>
          </a:p>
          <a:p>
            <a:r>
              <a:rPr lang="en-US" sz="3600" dirty="0"/>
              <a:t>Reacting to exchange rate movements</a:t>
            </a:r>
          </a:p>
          <a:p>
            <a:r>
              <a:rPr lang="en-US" sz="3600" dirty="0"/>
              <a:t> International economies of scale (graph)</a:t>
            </a:r>
          </a:p>
          <a:p>
            <a:r>
              <a:rPr lang="en-US" sz="3600" dirty="0"/>
              <a:t>GDP correlations</a:t>
            </a:r>
          </a:p>
          <a:p>
            <a:pPr lvl="1"/>
            <a:r>
              <a:rPr lang="en-US" sz="3200" dirty="0"/>
              <a:t>Used to be more significant when US economy drove world</a:t>
            </a:r>
          </a:p>
          <a:p>
            <a:pPr lvl="1"/>
            <a:r>
              <a:rPr lang="en-US" sz="3200" dirty="0"/>
              <a:t>GDP correlations now higher</a:t>
            </a:r>
          </a:p>
          <a:p>
            <a:pPr lvl="2"/>
            <a:r>
              <a:rPr lang="en-US" sz="2800" dirty="0"/>
              <a:t>Examples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771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1365</Words>
  <Application>Microsoft Office PowerPoint</Application>
  <PresentationFormat>Widescreen</PresentationFormat>
  <Paragraphs>270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EC 233 – International Finance</vt:lpstr>
      <vt:lpstr>Purchasing Power Parity (PPP)</vt:lpstr>
      <vt:lpstr>PowerPoint Presentation</vt:lpstr>
      <vt:lpstr>International Fisher Effect</vt:lpstr>
      <vt:lpstr>Graph </vt:lpstr>
      <vt:lpstr>Direct Foreign Investment</vt:lpstr>
      <vt:lpstr>Advantages and Disadvantages to Target Country</vt:lpstr>
      <vt:lpstr>The BRIC’s</vt:lpstr>
      <vt:lpstr>Reasons Behind DFI</vt:lpstr>
      <vt:lpstr>Country Risk Analysis</vt:lpstr>
      <vt:lpstr>PowerPoint Presentation</vt:lpstr>
      <vt:lpstr>Article on DFI</vt:lpstr>
      <vt:lpstr>Short-Term Financing</vt:lpstr>
      <vt:lpstr>Multinationals can Borrow at Home or Overseas</vt:lpstr>
      <vt:lpstr>Formula</vt:lpstr>
      <vt:lpstr>Example 2</vt:lpstr>
      <vt:lpstr>Generalization</vt:lpstr>
      <vt:lpstr>Long-Term Financing</vt:lpstr>
      <vt:lpstr>Complicated by Exchange Rate Considerations</vt:lpstr>
      <vt:lpstr>Example</vt:lpstr>
      <vt:lpstr>Second Problem</vt:lpstr>
      <vt:lpstr>Other Aspects of Present Value Analysis</vt:lpstr>
      <vt:lpstr>International Debt Crisis of 1980s</vt:lpstr>
      <vt:lpstr>Numbers…….</vt:lpstr>
      <vt:lpstr>Initial Reactions</vt:lpstr>
      <vt:lpstr>Results</vt:lpstr>
      <vt:lpstr>Attempted Solutions</vt:lpstr>
      <vt:lpstr>Intervention of IMF</vt:lpstr>
      <vt:lpstr>PowerPoint Presentation</vt:lpstr>
      <vt:lpstr>PowerPoint Presentation</vt:lpstr>
      <vt:lpstr>Payments Methods and International Trade</vt:lpstr>
      <vt:lpstr>Letter of Credit</vt:lpstr>
      <vt:lpstr>Sight/Time Draft</vt:lpstr>
      <vt:lpstr>Financing Techniques</vt:lpstr>
      <vt:lpstr>Examples of Counter-Trade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233 – International Finance</dc:title>
  <dc:creator>Kathy Doornbosch</dc:creator>
  <cp:lastModifiedBy>Leclair, Mark S.</cp:lastModifiedBy>
  <cp:revision>122</cp:revision>
  <cp:lastPrinted>2019-10-10T17:06:52Z</cp:lastPrinted>
  <dcterms:created xsi:type="dcterms:W3CDTF">2017-05-26T15:32:42Z</dcterms:created>
  <dcterms:modified xsi:type="dcterms:W3CDTF">2021-11-23T22:37:03Z</dcterms:modified>
</cp:coreProperties>
</file>