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4" r:id="rId19"/>
    <p:sldId id="339" r:id="rId20"/>
    <p:sldId id="341" r:id="rId21"/>
    <p:sldId id="342" r:id="rId22"/>
    <p:sldId id="275" r:id="rId23"/>
    <p:sldId id="279" r:id="rId24"/>
    <p:sldId id="276" r:id="rId25"/>
    <p:sldId id="277" r:id="rId26"/>
    <p:sldId id="278" r:id="rId27"/>
    <p:sldId id="280" r:id="rId28"/>
    <p:sldId id="281" r:id="rId29"/>
    <p:sldId id="283" r:id="rId30"/>
    <p:sldId id="282" r:id="rId31"/>
    <p:sldId id="284" r:id="rId32"/>
    <p:sldId id="346" r:id="rId33"/>
    <p:sldId id="347" r:id="rId34"/>
    <p:sldId id="348" r:id="rId35"/>
    <p:sldId id="349" r:id="rId36"/>
    <p:sldId id="350" r:id="rId37"/>
    <p:sldId id="351" r:id="rId38"/>
    <p:sldId id="273" r:id="rId39"/>
    <p:sldId id="353" r:id="rId40"/>
    <p:sldId id="343" r:id="rId41"/>
    <p:sldId id="345" r:id="rId42"/>
    <p:sldId id="354" r:id="rId43"/>
    <p:sldId id="355" r:id="rId44"/>
    <p:sldId id="357" r:id="rId45"/>
    <p:sldId id="358" r:id="rId46"/>
    <p:sldId id="359" r:id="rId47"/>
    <p:sldId id="360" r:id="rId48"/>
    <p:sldId id="361" r:id="rId49"/>
    <p:sldId id="362" r:id="rId50"/>
    <p:sldId id="363" r:id="rId51"/>
    <p:sldId id="364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4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E97B-6655-A907-DDAD-09D6240C7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F9ED7-FC14-158D-F68A-EE2471286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8A7C8-00DF-495B-C74B-2848F9453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BFD1A-078D-A3A6-61C9-E8A68A24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5627E-0415-F055-1D5F-8FD4E5B7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3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3ADC-6A29-FD9A-D0B4-7C2EB407A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68B685-0F20-370E-4F8F-7AE9C958D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6AF5E-6451-3E57-B07E-DD0DF1D7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00A2A-45BE-E7A9-37BB-C9A93989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97D3F-9490-4D3E-6940-94105403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7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859D2D-1443-3EB5-3A86-3BD1FA583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729F6-4BFB-47A1-3687-31F7DC64F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804D9-BD77-18FE-AC99-A17D4B70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46475-B040-E2DB-3222-56B0752A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8EEF0-843C-939E-C820-1546724F1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9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8855F-CB83-A7F6-FD9B-126F3C14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30B90-F06C-B921-003C-D87BA2D9A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7578B-C503-0317-0BB0-3F4E4CF3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97276-A5FA-C552-E99D-CD3BA074C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773CB-6089-B0E1-90A0-63108EBC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6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160D-E0BC-1DE9-EC3A-ED74D67F0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4E2D1-5186-4C5F-F5B0-78686F1A3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EF5FF-F3A9-12C1-AC8D-D172172FC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E6963-D755-2692-1231-B2D86559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4E774-3236-0274-D5D0-6E4DDE60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7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2645-356D-4A93-87C5-71EEA889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9D980-7F3C-7954-38DC-486BBE354D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63380-E11A-FDF7-55CF-B9CCD16D0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60A52-773B-4624-2EBD-6A6B73666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A90F5-C757-6974-FB9A-FA6EEFE5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14669-20A2-4661-5642-592D72B2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0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3E3D2-E2DC-B122-0F46-93E2A17E4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87DFC-EA49-AB7F-F1FD-0A4AA303F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3C495-A81B-F7C1-C048-53C858404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5E5F34-3FFA-5275-3CC0-398F33D43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2DB5F-7F6E-FF91-2A40-432477E2C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437B5B-8505-4AD4-8F42-44D24BB71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EEC04E-C640-9823-8839-1056D96E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80F339-D9E1-489B-DE4F-B4860588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2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C7A5F-BA00-F069-1A94-1D79CD873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30762-8B8A-4DED-8C37-25A88E02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F1980D-B0E9-B030-9670-18C20B8C9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47045-C8F0-6CEF-C3C9-318BC83B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3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73601E-B309-8699-BBA5-EADDA704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0BAE77-8564-D3DE-4F11-5136A4E8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29D25-774C-A6DC-183C-B069F8AE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0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2561-B808-10E7-B51E-21893818C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620E-83C5-15FC-9D90-6B8D5FF4B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A698F-F5B4-8F94-BF89-A59BD39A2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F545C-CD76-7B19-5EEA-AC39CA8D1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0AB90-AFCD-07EA-ADAD-82B683BCD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45A98-CA9F-2317-2BDF-CBF55805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7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D901B-D2FD-F29E-08E0-CFAE72916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6F6EF4-9496-102B-1926-1A3F509962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8E62B-CB0A-FD0B-1AB9-D5194DE17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D78F1-BC18-37DB-995D-0EF2915EA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59897-D756-5DCD-5D6C-91433651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84E1B-5123-0EED-E28A-465DE16A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7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AD6854-01B8-33BE-E9DE-7A26B380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ACB53-B5AD-6F2A-F96C-E7DAB4ABD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F32AE-3696-CA62-6C9B-73C4436A0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B920D-22C1-4AC8-A593-91271A92D2AC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145B9-8DB6-63B6-B4AC-18C1EB23EA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179EB-A0F5-11E7-60C6-401AFDDB0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7E23F-BE75-46AB-BF10-BEF4F33E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1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megroup.com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quotes.ino.com/exchanges/category.html?c=food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7B79F-D00C-BB9E-F1C9-F70BC7BDF8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Fair Trade – Structure and Impact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459185-0D14-EFE3-3985-1909123E8B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08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F395A-F4BC-96DA-AEB1-0B5ADF85D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1026" name="Picture 2" descr="Organic Natural Cashews, 8oz bag">
            <a:extLst>
              <a:ext uri="{FF2B5EF4-FFF2-40B4-BE49-F238E27FC236}">
                <a16:creationId xmlns:a16="http://schemas.microsoft.com/office/drawing/2014/main" id="{4A115E21-FD82-01FC-69AE-6449FF268D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554" y="1524000"/>
            <a:ext cx="2105679" cy="2105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D9945D6-FF7A-204A-9A20-7D6242482B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2587" y="2603814"/>
            <a:ext cx="2051729" cy="2051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25D32C-FD8B-3864-95D0-3A9DA23FF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3698" y="718501"/>
            <a:ext cx="2274513" cy="22745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9CB146-FC47-7286-F608-D1FDCC2397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6176" y="1231434"/>
            <a:ext cx="2857500" cy="285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DDA590-9B12-AF1B-E591-F982F96AAF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907" y="3849991"/>
            <a:ext cx="2105679" cy="21056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7AC39C-CB45-F6F6-51D1-FF93EA881F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3226793"/>
            <a:ext cx="2105679" cy="21056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26E54E-1150-E4A2-6969-EEABF228DB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97223" y="4257990"/>
            <a:ext cx="2274513" cy="227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280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0E9E5-4151-7AE1-82EB-DF034FB05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-&gt; A Growing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F7435-781C-2CBA-D36C-47B6FE77F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to movement -&gt; businesses have tried to co-opt the FT label to increase demand for their products</a:t>
            </a:r>
          </a:p>
          <a:p>
            <a:pPr lvl="1"/>
            <a:r>
              <a:rPr lang="en-US" dirty="0"/>
              <a:t>Nestle briefly tried marketing Fair Trade chocolate until they were called out on it (company itself was setting the standards)</a:t>
            </a:r>
          </a:p>
          <a:p>
            <a:pPr lvl="1"/>
            <a:r>
              <a:rPr lang="en-US" dirty="0"/>
              <a:t>Fair Trade KitKat</a:t>
            </a:r>
          </a:p>
          <a:p>
            <a:r>
              <a:rPr lang="en-US" dirty="0"/>
              <a:t>Products labeled Fair Trade are offered at Trader Joes and Aldi</a:t>
            </a:r>
          </a:p>
          <a:p>
            <a:pPr lvl="1"/>
            <a:r>
              <a:rPr lang="en-US" dirty="0"/>
              <a:t>But who is behind certification?</a:t>
            </a:r>
          </a:p>
          <a:p>
            <a:pPr lvl="1"/>
            <a:r>
              <a:rPr lang="en-US" dirty="0"/>
              <a:t>If self-certified, label may mean nothing</a:t>
            </a:r>
          </a:p>
          <a:p>
            <a:r>
              <a:rPr lang="en-US" dirty="0"/>
              <a:t>Most rigorous standards are imposed by FLO – Fair Trade Labeling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22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97DC-4C65-20CD-6B22-B3C1FB83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 is Oldest Certification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F8B91-F819-53A1-6804-09F059B65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since the beginnings of Fair Trade</a:t>
            </a:r>
          </a:p>
          <a:p>
            <a:r>
              <a:rPr lang="en-US" dirty="0"/>
              <a:t>Comprehensive list of criteria growers must meet to label their products with the FLO symbol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Multi-year process in which growers are expected to meet tighter and tighter standards to remain Fair Trade</a:t>
            </a:r>
          </a:p>
          <a:p>
            <a:pPr lvl="1"/>
            <a:r>
              <a:rPr lang="en-US" dirty="0"/>
              <a:t>Explains why some coops fail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609BD-5CF5-DDCE-FDF9-CFF833EF4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546" y="3529840"/>
            <a:ext cx="28575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004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8FCF4-5D55-B6AC-8AA3-2782B874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Timeline of FT Certification under FLO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51864-3534-F563-EFE1-A56EDA9B6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Coop forms and expresses consent (by vote of growers) to apply for FT certification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year is relatively simple -&gt; Ensure that growers comply with FT model and ensure that no non-FT products end up “mixing” with output</a:t>
            </a:r>
          </a:p>
          <a:p>
            <a:pPr lvl="1"/>
            <a:r>
              <a:rPr lang="en-US" dirty="0"/>
              <a:t>Farmers who are not part of coop must be excluded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year -&gt; Farmers must be made cognizant of restrictions on pesticide use and water conservation</a:t>
            </a:r>
          </a:p>
          <a:p>
            <a:pPr lvl="1"/>
            <a:r>
              <a:rPr lang="en-US" dirty="0"/>
              <a:t>Note that this is an added expense, and some farmers will balk at the outlays if the FT price is not significantly above the market price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69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39943-E260-C329-029E-314692696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Year 3….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3F87E-B8EC-DE38-2147-4188F990A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Governing council formed to act on behalf of coop</a:t>
            </a:r>
          </a:p>
          <a:p>
            <a:r>
              <a:rPr lang="en-US" dirty="0"/>
              <a:t>Consideration of Global Climate Change effects of growing products must be taken into account</a:t>
            </a:r>
          </a:p>
          <a:p>
            <a:pPr lvl="1"/>
            <a:r>
              <a:rPr lang="en-US" dirty="0"/>
              <a:t>Seems like a lot to ask of subsistence grower in a developing nation</a:t>
            </a:r>
          </a:p>
          <a:p>
            <a:r>
              <a:rPr lang="en-US" dirty="0"/>
              <a:t>By years 5 and 6, the coop can become fully certified if it has managed to take all these steps</a:t>
            </a:r>
          </a:p>
          <a:p>
            <a:pPr lvl="1"/>
            <a:r>
              <a:rPr lang="en-US" dirty="0"/>
              <a:t>Not surprising that some don’t succeed</a:t>
            </a:r>
          </a:p>
          <a:p>
            <a:r>
              <a:rPr lang="en-US" dirty="0"/>
              <a:t>Gold Standard of certification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6247D-3EE7-9ABE-4D8B-FCED10D65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Competing Certification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B471D-27D5-A6AE-0630-7FD0AB33F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Fair Trade USA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Standards are less onerous</a:t>
            </a:r>
          </a:p>
          <a:p>
            <a:pPr lvl="1"/>
            <a:r>
              <a:rPr lang="en-US" dirty="0"/>
              <a:t>Certification can be obtained quickly and without conforming to as many steps</a:t>
            </a:r>
          </a:p>
          <a:p>
            <a:pPr lvl="1"/>
            <a:r>
              <a:rPr lang="en-US" dirty="0"/>
              <a:t>Since consumers are poorly informed about FT products to begin with, to some growers this is the preferred path</a:t>
            </a:r>
          </a:p>
          <a:p>
            <a:pPr lvl="1"/>
            <a:r>
              <a:rPr lang="en-US" dirty="0"/>
              <a:t>Far fewer details on website about process, but it is simpler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34B0C0-A739-9315-07B9-B58CE66E7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436" y="1690688"/>
            <a:ext cx="1446055" cy="200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14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AF781-A047-FD4B-370B-A2635B0A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D154C-BA59-47A5-8D07-B80DC913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Existence of 2 paths to certification has set off kind of a war between the two organizations</a:t>
            </a:r>
          </a:p>
          <a:p>
            <a:pPr lvl="1"/>
            <a:r>
              <a:rPr lang="en-US" dirty="0"/>
              <a:t>FLO claiming it is the “real” certification body</a:t>
            </a:r>
          </a:p>
          <a:p>
            <a:pPr lvl="1"/>
            <a:r>
              <a:rPr lang="en-US" dirty="0"/>
              <a:t>Fair Trade USA responding that it is facilitating more rapid growth of the movement and better access</a:t>
            </a:r>
          </a:p>
          <a:p>
            <a:r>
              <a:rPr lang="en-US" dirty="0"/>
              <a:t>Likely this will be an ongoing “conflict”</a:t>
            </a:r>
          </a:p>
          <a:p>
            <a:pPr lvl="1"/>
            <a:r>
              <a:rPr lang="en-US" dirty="0"/>
              <a:t>Consumers don’t want to be part of this battle…just want information</a:t>
            </a:r>
          </a:p>
          <a:p>
            <a:r>
              <a:rPr lang="en-US" dirty="0"/>
              <a:t>Once again, this is where education of the consumer through churches, synagogues, etc. is important</a:t>
            </a:r>
          </a:p>
        </p:txBody>
      </p:sp>
    </p:spTree>
    <p:extLst>
      <p:ext uri="{BB962C8B-B14F-4D97-AF65-F5344CB8AC3E}">
        <p14:creationId xmlns:p14="http://schemas.microsoft.com/office/powerpoint/2010/main" val="247628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8CA6-6396-66C2-7074-3735A4BE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Fair Trade Article – “Fighting the Tide”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86709-0461-F700-B5F1-5A22DBF1C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important points of the article</a:t>
            </a:r>
          </a:p>
          <a:p>
            <a:pPr lvl="1"/>
            <a:r>
              <a:rPr lang="en-US" dirty="0"/>
              <a:t>Like most subsidization schemes, paying an increased return on a product is inferior to a cash grant</a:t>
            </a:r>
          </a:p>
          <a:p>
            <a:pPr lvl="1"/>
            <a:r>
              <a:rPr lang="en-US" dirty="0"/>
              <a:t>If growers are balancing  purchasing a bundle of goods, X, but also enjoying leisure in the amount L</a:t>
            </a:r>
          </a:p>
          <a:p>
            <a:pPr lvl="2"/>
            <a:r>
              <a:rPr lang="en-US" sz="2400" dirty="0"/>
              <a:t>Changing the price of leisure (the “wage” rate) will change the relative utility of leisure v. other goods</a:t>
            </a:r>
          </a:p>
          <a:p>
            <a:pPr lvl="2"/>
            <a:r>
              <a:rPr lang="en-US" sz="2400" dirty="0"/>
              <a:t>The level of utility obtained will be lower for the same amount of funds injected</a:t>
            </a:r>
          </a:p>
          <a:p>
            <a:pPr lvl="1"/>
            <a:r>
              <a:rPr lang="en-US" sz="2800" dirty="0"/>
              <a:t>On the positive side, FT promotes work and a learning process for workers that may be beneficial in the future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00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CF318-DF6E-9A64-6C4B-FBC37598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Advantages and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FF532-6E26-E2D3-B550-B1F277659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Obvious advantage is the rise in income for growers/producers in the developing world</a:t>
            </a:r>
          </a:p>
          <a:p>
            <a:pPr lvl="1"/>
            <a:r>
              <a:rPr lang="en-US" sz="2800" dirty="0"/>
              <a:t>Other major advantage is the passing on of expertise regarding marketing, what type of goods to offer, etc.</a:t>
            </a:r>
          </a:p>
          <a:p>
            <a:r>
              <a:rPr lang="en-US" sz="3200" dirty="0"/>
              <a:t>Two major disadvantages</a:t>
            </a:r>
          </a:p>
          <a:p>
            <a:pPr lvl="1"/>
            <a:r>
              <a:rPr lang="en-US" sz="2800" dirty="0"/>
              <a:t>Provides incentive for producers to remain in markets that are not good long-term prospects</a:t>
            </a:r>
          </a:p>
          <a:p>
            <a:pPr lvl="2"/>
            <a:r>
              <a:rPr lang="en-US" sz="2400" dirty="0"/>
              <a:t>Coffee production is too high – FT helps maintain that</a:t>
            </a:r>
          </a:p>
          <a:p>
            <a:pPr lvl="1"/>
            <a:r>
              <a:rPr lang="en-US" sz="2800" dirty="0"/>
              <a:t>Creates a schism between those in and those out of the system</a:t>
            </a:r>
          </a:p>
          <a:p>
            <a:pPr lvl="2"/>
            <a:r>
              <a:rPr lang="en-US" sz="2400" dirty="0"/>
              <a:t>A FT grower might end up with “innovations” that place other coffee producers at a disadvantage</a:t>
            </a:r>
          </a:p>
          <a:p>
            <a:pPr marL="914400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5729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Evaluation and Critique of Commodity Stabilization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Incongruity of running 3 programs parallel to one another at same time</a:t>
            </a:r>
          </a:p>
          <a:p>
            <a:pPr lvl="1"/>
            <a:r>
              <a:rPr lang="en-US" dirty="0"/>
              <a:t>If any were working, why do the other two?</a:t>
            </a:r>
          </a:p>
          <a:p>
            <a:pPr lvl="1"/>
            <a:r>
              <a:rPr lang="en-US" dirty="0"/>
              <a:t>Also, odd that the EEC/EC/EU running a subsidy program at same time </a:t>
            </a:r>
            <a:r>
              <a:rPr lang="en-US" dirty="0" err="1"/>
              <a:t>caretls</a:t>
            </a:r>
            <a:r>
              <a:rPr lang="en-US" dirty="0"/>
              <a:t> are attempting to force prices higher</a:t>
            </a:r>
          </a:p>
          <a:p>
            <a:r>
              <a:rPr lang="en-US" dirty="0"/>
              <a:t>Helpful to put three programs side-by-side……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1B8A-9F01-DC05-0E49-504914A2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Fair Trade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68E80-E3F6-ACFA-8F6F-0FC29FCFB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Buyers in U.S. agree to pay a premium for products exported by developing nations</a:t>
            </a:r>
          </a:p>
          <a:p>
            <a:pPr lvl="1"/>
            <a:r>
              <a:rPr lang="en-US" sz="2800" dirty="0"/>
              <a:t>Originally only commodities – notably coffee</a:t>
            </a:r>
          </a:p>
          <a:p>
            <a:pPr lvl="1"/>
            <a:r>
              <a:rPr lang="en-US" sz="2800" dirty="0"/>
              <a:t>As movement developed, handicrafts became major part of Fair Trade</a:t>
            </a:r>
          </a:p>
          <a:p>
            <a:r>
              <a:rPr lang="en-US" sz="3200" dirty="0"/>
              <a:t>Some type of organization – an NGO or a Fair Trade organization develops contacts with growers or producers in developing nation</a:t>
            </a:r>
          </a:p>
          <a:p>
            <a:pPr lvl="1"/>
            <a:r>
              <a:rPr lang="en-US" sz="2800" dirty="0"/>
              <a:t>Arrange to have good shipped “outside” normal trade channels</a:t>
            </a:r>
          </a:p>
          <a:p>
            <a:pPr lvl="1"/>
            <a:r>
              <a:rPr lang="en-US" sz="2800" dirty="0"/>
              <a:t>Avoids middlemen from taking most of the returns to the product</a:t>
            </a:r>
          </a:p>
        </p:txBody>
      </p:sp>
    </p:spTree>
    <p:extLst>
      <p:ext uri="{BB962C8B-B14F-4D97-AF65-F5344CB8AC3E}">
        <p14:creationId xmlns:p14="http://schemas.microsoft.com/office/powerpoint/2010/main" val="688240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 of Purpose, Mechanisms, Prices, etc.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631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6146547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2135802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455419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972952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Characteristics/Pricing</a:t>
                      </a:r>
                      <a:r>
                        <a:rPr lang="en-US" baseline="0" dirty="0"/>
                        <a:t> Scheme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Cartels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Fair</a:t>
                      </a:r>
                      <a:r>
                        <a:rPr lang="en-US" baseline="0" dirty="0"/>
                        <a:t> Trade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Stabex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09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Major Commodities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Commodities + Many </a:t>
                      </a:r>
                      <a:r>
                        <a:rPr lang="en-US" dirty="0" err="1"/>
                        <a:t>Noncommodities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Wide</a:t>
                      </a:r>
                      <a:r>
                        <a:rPr lang="en-US" baseline="0" dirty="0"/>
                        <a:t> range (50) of Extractive Goods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216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Structure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Institutional – UNCTAD and</a:t>
                      </a:r>
                      <a:r>
                        <a:rPr lang="en-US" baseline="0" dirty="0"/>
                        <a:t> Commodity Associations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Informal -&gt; Some Degree</a:t>
                      </a:r>
                      <a:r>
                        <a:rPr lang="en-US" baseline="0" dirty="0"/>
                        <a:t> of Organization through FLO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Institutional – EEC/EC/EU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642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Anti-Market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Market-Based – Embedded Philanthropy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Neither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04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Mechanisms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Buffer Stocks, Export Controls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Alternative Distribution Channel – Convincing Consumer</a:t>
                      </a:r>
                      <a:r>
                        <a:rPr lang="en-US" baseline="0" dirty="0"/>
                        <a:t>s to Pay 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 Subsidies based</a:t>
                      </a:r>
                      <a:r>
                        <a:rPr lang="en-US" baseline="0" dirty="0"/>
                        <a:t> upon Deviation of Price from Target Price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338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Inherent</a:t>
                      </a:r>
                      <a:r>
                        <a:rPr lang="en-US" baseline="0" dirty="0"/>
                        <a:t> Obstacles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 Subsidies</a:t>
                      </a:r>
                      <a:r>
                        <a:rPr lang="en-US" baseline="0" dirty="0"/>
                        <a:t> Promote Over-Production, Cheating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Consumer Awareness low and Difficult to Raise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Funding Inadequate. Developing</a:t>
                      </a:r>
                      <a:r>
                        <a:rPr lang="en-US" baseline="0" dirty="0"/>
                        <a:t> Nations Viewed Loans as Grants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773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Stabilization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Price↑ when</a:t>
                      </a:r>
                      <a:r>
                        <a:rPr lang="en-US" baseline="0" dirty="0"/>
                        <a:t> Inclusive of Subsidies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71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Modest (very) Success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Failure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3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Instability of Cartels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Poor and Incomplete Messaging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Ruled Illegal</a:t>
                      </a:r>
                      <a:r>
                        <a:rPr lang="en-US" baseline="0" dirty="0"/>
                        <a:t> by WTO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2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98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Path Forward….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Alternative strategies for developing nations:</a:t>
            </a:r>
          </a:p>
          <a:p>
            <a:pPr lvl="1"/>
            <a:r>
              <a:rPr lang="en-US" dirty="0"/>
              <a:t>Eschew the GATT/WTO system – at least further tariff cutting – and pursue workable regional integration</a:t>
            </a:r>
          </a:p>
          <a:p>
            <a:pPr lvl="2"/>
            <a:r>
              <a:rPr lang="en-US" sz="2400" dirty="0"/>
              <a:t>Potentially linking existing FTA’s into bigger associations </a:t>
            </a:r>
          </a:p>
          <a:p>
            <a:pPr lvl="2"/>
            <a:r>
              <a:rPr lang="en-US" sz="2400" dirty="0"/>
              <a:t>No reason why Mercosur, Andean Group and </a:t>
            </a:r>
            <a:r>
              <a:rPr lang="en-US" sz="2400" dirty="0" err="1"/>
              <a:t>Caricom</a:t>
            </a:r>
            <a:r>
              <a:rPr lang="en-US" sz="2400" dirty="0"/>
              <a:t> could not form a VERY large regional trading group</a:t>
            </a:r>
          </a:p>
          <a:p>
            <a:pPr lvl="3"/>
            <a:r>
              <a:rPr lang="en-US" sz="2200" dirty="0"/>
              <a:t>Within that group, reorientation of trade specialization could be a focus</a:t>
            </a:r>
          </a:p>
          <a:p>
            <a:pPr lvl="4"/>
            <a:r>
              <a:rPr lang="en-US" sz="2200" dirty="0"/>
              <a:t>Reduce the number of exporters to a manageable number within each product group</a:t>
            </a:r>
          </a:p>
          <a:p>
            <a:pPr lvl="4"/>
            <a:r>
              <a:rPr lang="en-US" sz="2200" dirty="0"/>
              <a:t>Conduct joint development policy -&gt; something ASEAN sought to do</a:t>
            </a:r>
          </a:p>
          <a:p>
            <a:pPr lvl="5"/>
            <a:r>
              <a:rPr lang="en-US" sz="2200" dirty="0"/>
              <a:t>Develop industries that have both economies of scale and some freedom from competition </a:t>
            </a:r>
          </a:p>
          <a:p>
            <a:pPr lvl="3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38840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43A42-B9F9-CC2E-047A-0A4A9AF2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Trade Patterns in the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Devloping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854C5-AEF6-7222-D519-B4C40C805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Working against diversification</a:t>
            </a:r>
          </a:p>
          <a:p>
            <a:pPr lvl="1"/>
            <a:r>
              <a:rPr lang="en-US" sz="2800" dirty="0"/>
              <a:t>Climate -&gt; Many developing nations have limited agricultural land</a:t>
            </a:r>
          </a:p>
          <a:p>
            <a:pPr lvl="2"/>
            <a:r>
              <a:rPr lang="en-US" sz="2400" dirty="0"/>
              <a:t>Rain forest or desert may dominate</a:t>
            </a:r>
          </a:p>
          <a:p>
            <a:pPr lvl="1"/>
            <a:r>
              <a:rPr lang="en-US" sz="2800" dirty="0"/>
              <a:t>Pre-cursor to development (and trade) is establishing an agricultural surplus</a:t>
            </a:r>
          </a:p>
          <a:p>
            <a:pPr lvl="2"/>
            <a:r>
              <a:rPr lang="en-US" sz="2400" dirty="0"/>
              <a:t>If farmers can produce enough to feed themselves and others, some are freed from subsistence agriculture</a:t>
            </a:r>
          </a:p>
          <a:p>
            <a:pPr lvl="2"/>
            <a:r>
              <a:rPr lang="en-US" sz="2400" dirty="0"/>
              <a:t>Permits part of the population to engage in production for export</a:t>
            </a:r>
          </a:p>
          <a:p>
            <a:pPr lvl="3"/>
            <a:r>
              <a:rPr lang="en-US" sz="2400" dirty="0"/>
              <a:t>Whether it be agricultural goods or manufactures</a:t>
            </a:r>
          </a:p>
          <a:p>
            <a:pPr lvl="2"/>
            <a:r>
              <a:rPr lang="en-US" sz="2600" dirty="0"/>
              <a:t>If land is mostly rain forest, that will determine production (coffee, cocoa, natural rubber, etc.) – may stymie efforts to diversify</a:t>
            </a:r>
          </a:p>
        </p:txBody>
      </p:sp>
    </p:spTree>
    <p:extLst>
      <p:ext uri="{BB962C8B-B14F-4D97-AF65-F5344CB8AC3E}">
        <p14:creationId xmlns:p14="http://schemas.microsoft.com/office/powerpoint/2010/main" val="3983855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6FD0-4FAB-F095-A64F-86CE1E55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Diversification Advances……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4105C-42FC-A448-DE4F-CCF2ACBD6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Economic cooperation more difficult</a:t>
            </a:r>
          </a:p>
          <a:p>
            <a:pPr lvl="1"/>
            <a:r>
              <a:rPr lang="en-US" sz="2800" dirty="0"/>
              <a:t>“key” products become less important – negotiations on production produce fewer results</a:t>
            </a:r>
          </a:p>
          <a:p>
            <a:pPr lvl="1"/>
            <a:r>
              <a:rPr lang="en-US" sz="2800" dirty="0"/>
              <a:t>Figures below on cocoa show why a cocoa cartel was able to reform</a:t>
            </a:r>
          </a:p>
          <a:p>
            <a:pPr lvl="2"/>
            <a:r>
              <a:rPr lang="en-US" sz="2400" dirty="0"/>
              <a:t>One of the few products where several nations have still failed to fully diversify</a:t>
            </a:r>
          </a:p>
          <a:p>
            <a:pPr lvl="2"/>
            <a:r>
              <a:rPr lang="en-US" sz="2400" dirty="0"/>
              <a:t>Again, climate working against moving into new products</a:t>
            </a:r>
          </a:p>
          <a:p>
            <a:pPr lvl="1"/>
            <a:r>
              <a:rPr lang="en-US" sz="2800" dirty="0"/>
              <a:t>As noted earlier in course, even moving farther along production chain made difficult by tariff policies of developed world</a:t>
            </a:r>
          </a:p>
          <a:p>
            <a:pPr lvl="2"/>
            <a:r>
              <a:rPr lang="en-US" sz="2400" dirty="0"/>
              <a:t>Cocoa is tariff-free, chocolate is tariffed</a:t>
            </a:r>
          </a:p>
        </p:txBody>
      </p:sp>
    </p:spTree>
    <p:extLst>
      <p:ext uri="{BB962C8B-B14F-4D97-AF65-F5344CB8AC3E}">
        <p14:creationId xmlns:p14="http://schemas.microsoft.com/office/powerpoint/2010/main" val="315860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F7350-34E2-5CF4-61D3-21A5BB48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Patterns of Trade of Commodity Dependent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5105-73AF-8FBE-65D3-5876AB91A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(formerly) dependent coffee exporters</a:t>
            </a:r>
          </a:p>
          <a:p>
            <a:pPr lvl="1"/>
            <a:r>
              <a:rPr lang="en-US" dirty="0"/>
              <a:t>Colombia: Petroleum, coal, coffee, gold, refined petroleum</a:t>
            </a:r>
          </a:p>
          <a:p>
            <a:pPr lvl="2"/>
            <a:r>
              <a:rPr lang="en-US" dirty="0"/>
              <a:t>Total exports = $40.5 Billion</a:t>
            </a:r>
          </a:p>
          <a:p>
            <a:pPr lvl="2"/>
            <a:r>
              <a:rPr lang="en-US" dirty="0"/>
              <a:t>Coffee exports = $3.2 Billion (7.9%)</a:t>
            </a:r>
          </a:p>
          <a:p>
            <a:pPr lvl="1"/>
            <a:r>
              <a:rPr lang="en-US" dirty="0"/>
              <a:t>Guatemala: Coffee/tea, clothing, fruits, nuts</a:t>
            </a:r>
          </a:p>
          <a:p>
            <a:pPr lvl="2"/>
            <a:r>
              <a:rPr lang="en-US" dirty="0"/>
              <a:t>Total Exports = $13.6 Billion</a:t>
            </a:r>
          </a:p>
          <a:p>
            <a:pPr lvl="2"/>
            <a:r>
              <a:rPr lang="en-US" dirty="0"/>
              <a:t>Coffee Exports = $928 Million (6.8%)</a:t>
            </a:r>
          </a:p>
          <a:p>
            <a:pPr lvl="1"/>
            <a:r>
              <a:rPr lang="en-US" dirty="0"/>
              <a:t>Cote D’Ivoire: Cocoa, Natural rubber, gem stones</a:t>
            </a:r>
          </a:p>
          <a:p>
            <a:pPr lvl="2"/>
            <a:r>
              <a:rPr lang="en-US" dirty="0"/>
              <a:t>Total Exports = $12.9 Billion</a:t>
            </a:r>
          </a:p>
          <a:p>
            <a:pPr lvl="2"/>
            <a:r>
              <a:rPr lang="en-US" dirty="0"/>
              <a:t>Coffee Exports = Negligible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16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4976-22CC-84C2-CF37-0DCD1DFAE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7D655-D45B-2B2E-FC17-4EAC9F2A0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Formerly dependent cocoa producers</a:t>
            </a:r>
          </a:p>
          <a:p>
            <a:pPr lvl="1"/>
            <a:r>
              <a:rPr lang="en-US" dirty="0"/>
              <a:t>Ghana: Oil, gold, cocoa beans</a:t>
            </a:r>
          </a:p>
          <a:p>
            <a:pPr lvl="2"/>
            <a:r>
              <a:rPr lang="en-US" dirty="0"/>
              <a:t>Total Exports = $12.8 Billion</a:t>
            </a:r>
          </a:p>
          <a:p>
            <a:pPr lvl="2"/>
            <a:r>
              <a:rPr lang="en-US" dirty="0"/>
              <a:t>Cocoa Exports = $2.8 Billion (21.9%)</a:t>
            </a:r>
          </a:p>
          <a:p>
            <a:pPr lvl="1"/>
            <a:r>
              <a:rPr lang="en-US" dirty="0"/>
              <a:t>Cameroon: Mineral fuels, cocoa, wood</a:t>
            </a:r>
          </a:p>
          <a:p>
            <a:pPr lvl="2"/>
            <a:r>
              <a:rPr lang="en-US" dirty="0"/>
              <a:t>Total Exports = $5.2 Billion</a:t>
            </a:r>
          </a:p>
          <a:p>
            <a:pPr lvl="2"/>
            <a:r>
              <a:rPr lang="en-US" dirty="0"/>
              <a:t>Cocoa Exports = $805 Million (15.5%)</a:t>
            </a:r>
          </a:p>
          <a:p>
            <a:pPr lvl="1"/>
            <a:r>
              <a:rPr lang="en-US" dirty="0"/>
              <a:t>Cote D’Ivoire: Cocoa, rubber, gold</a:t>
            </a:r>
          </a:p>
          <a:p>
            <a:pPr lvl="2"/>
            <a:r>
              <a:rPr lang="en-US" dirty="0"/>
              <a:t>Total Exports = $12.4 Billion</a:t>
            </a:r>
          </a:p>
          <a:p>
            <a:pPr lvl="2"/>
            <a:r>
              <a:rPr lang="en-US" dirty="0"/>
              <a:t>Cocoa Exports = $3.8 Billion (30.6%)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417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A922-D1BD-85BF-98D0-6AEA6F5FF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6E0F4-19B7-E468-F48D-96CE459A0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Sugar producers</a:t>
            </a:r>
          </a:p>
          <a:p>
            <a:pPr lvl="1"/>
            <a:r>
              <a:rPr lang="en-US" dirty="0"/>
              <a:t>Brazil: Iron ore, soybeans, petroleum, crude sugar</a:t>
            </a:r>
          </a:p>
          <a:p>
            <a:pPr lvl="2"/>
            <a:r>
              <a:rPr lang="en-US" dirty="0"/>
              <a:t>Total Exports = $247 Billion</a:t>
            </a:r>
          </a:p>
          <a:p>
            <a:pPr lvl="2"/>
            <a:r>
              <a:rPr lang="en-US" dirty="0"/>
              <a:t>Sugar Exports = $10 Billion (4.0%)</a:t>
            </a:r>
          </a:p>
          <a:p>
            <a:pPr lvl="1"/>
            <a:r>
              <a:rPr lang="en-US" dirty="0"/>
              <a:t>Cuba: Tobacco products, nickel, sugar</a:t>
            </a:r>
          </a:p>
          <a:p>
            <a:pPr lvl="2"/>
            <a:r>
              <a:rPr lang="en-US" dirty="0"/>
              <a:t>Total Exports = $1.72 Billion</a:t>
            </a:r>
          </a:p>
          <a:p>
            <a:pPr lvl="2"/>
            <a:r>
              <a:rPr lang="en-US" dirty="0"/>
              <a:t>Sugar Exports = $173 Million (10.0%)</a:t>
            </a:r>
          </a:p>
          <a:p>
            <a:pPr lvl="1"/>
            <a:r>
              <a:rPr lang="en-US" dirty="0"/>
              <a:t>Ecuador: Mineral fuels, fish, fruits/nuts</a:t>
            </a:r>
          </a:p>
          <a:p>
            <a:pPr lvl="2"/>
            <a:r>
              <a:rPr lang="en-US" dirty="0"/>
              <a:t>Total Exports = $25.3 Billion</a:t>
            </a:r>
          </a:p>
          <a:p>
            <a:pPr lvl="2"/>
            <a:r>
              <a:rPr lang="en-US" dirty="0"/>
              <a:t>Sugar Exports = Negligible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334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939D1-92E6-B7A2-CD9C-8D67C5FE4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Finally, One Mineral Product (Tin)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4ABE0-0E9F-925C-6B6F-955138B25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Peru: Copper, gold, refined copper</a:t>
            </a:r>
          </a:p>
          <a:p>
            <a:pPr lvl="1"/>
            <a:r>
              <a:rPr lang="en-US" dirty="0"/>
              <a:t>Total Exports: $56.3 Billion</a:t>
            </a:r>
          </a:p>
          <a:p>
            <a:pPr lvl="1"/>
            <a:r>
              <a:rPr lang="en-US" dirty="0"/>
              <a:t>Tin Exports: $860 Million (1.5%)</a:t>
            </a:r>
          </a:p>
          <a:p>
            <a:r>
              <a:rPr lang="en-US" dirty="0"/>
              <a:t>Bolivia: Gold, petroleum gases, zinc</a:t>
            </a:r>
          </a:p>
          <a:p>
            <a:pPr lvl="1"/>
            <a:r>
              <a:rPr lang="en-US" dirty="0"/>
              <a:t>Total Exports: $11.0 Billion</a:t>
            </a:r>
          </a:p>
          <a:p>
            <a:pPr lvl="1"/>
            <a:r>
              <a:rPr lang="en-US" dirty="0"/>
              <a:t>Tin Exports: $507 million (4.6%)</a:t>
            </a:r>
          </a:p>
          <a:p>
            <a:r>
              <a:rPr lang="en-US" dirty="0"/>
              <a:t>Malaysia: Electrical Machinery, mineral fuels, computers</a:t>
            </a:r>
          </a:p>
          <a:p>
            <a:pPr lvl="1"/>
            <a:r>
              <a:rPr lang="en-US" dirty="0"/>
              <a:t>Total Exports: $352 Billion</a:t>
            </a:r>
          </a:p>
          <a:p>
            <a:pPr lvl="1"/>
            <a:r>
              <a:rPr lang="en-US" dirty="0"/>
              <a:t>Tin Exports: Negligible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60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43228-0866-790A-6499-CDF852EE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General, Outside of Cocoa, Diversification has been Achieved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EE3A8-70A8-E675-A9BE-956B7494E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Countries no longer focused on the prospects for individual commodities</a:t>
            </a:r>
          </a:p>
          <a:p>
            <a:pPr lvl="1"/>
            <a:r>
              <a:rPr lang="en-US" dirty="0"/>
              <a:t>Organizations that promote these products are still around</a:t>
            </a:r>
          </a:p>
          <a:p>
            <a:pPr lvl="2"/>
            <a:r>
              <a:rPr lang="en-US" sz="2400" dirty="0"/>
              <a:t>International Cocoa Organization (ICCO)</a:t>
            </a:r>
          </a:p>
          <a:p>
            <a:pPr lvl="2"/>
            <a:r>
              <a:rPr lang="en-US" sz="2400" dirty="0"/>
              <a:t>International Coffee Organization (ICO)</a:t>
            </a:r>
          </a:p>
          <a:p>
            <a:pPr lvl="2"/>
            <a:r>
              <a:rPr lang="en-US" sz="2400" dirty="0"/>
              <a:t>Natural Rubber Association (NRA)</a:t>
            </a:r>
          </a:p>
          <a:p>
            <a:pPr lvl="1"/>
            <a:r>
              <a:rPr lang="en-US" dirty="0"/>
              <a:t>Promote continued growth of consumption in industrialized countries</a:t>
            </a:r>
          </a:p>
          <a:p>
            <a:pPr lvl="2"/>
            <a:r>
              <a:rPr lang="en-US" sz="2400" dirty="0"/>
              <a:t>Except for the reformation of the cocoa cartel, do not pursue production and price agreements</a:t>
            </a:r>
          </a:p>
          <a:p>
            <a:pPr lvl="2"/>
            <a:r>
              <a:rPr lang="en-US" sz="2400" dirty="0"/>
              <a:t>UNCTAD’s advice to developing nations is to use forward markets to reduce risk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715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8E5C-3142-0C95-6F9E-52F2EFFA1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Negative Side…..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07162-E1E8-4AE7-FA2C-701375F0F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Diversification out of commodity production has not been achieved</a:t>
            </a:r>
          </a:p>
          <a:p>
            <a:pPr lvl="1"/>
            <a:r>
              <a:rPr lang="en-US" sz="2800" dirty="0"/>
              <a:t>Note the primary products being export – Most are still commodities</a:t>
            </a:r>
          </a:p>
          <a:p>
            <a:pPr lvl="1"/>
            <a:r>
              <a:rPr lang="en-US" sz="2800" dirty="0"/>
              <a:t>Mix blunts effects of price changes -&gt; For Colombia, coffee prices and petroleum prices are unlikely to move in tandem (graph)</a:t>
            </a:r>
          </a:p>
          <a:p>
            <a:pPr lvl="2"/>
            <a:r>
              <a:rPr lang="en-US" sz="2400" dirty="0"/>
              <a:t>Downward trend in one commodity presumably offset somewhat by different price trend in other commodity</a:t>
            </a:r>
          </a:p>
          <a:p>
            <a:pPr lvl="1"/>
            <a:r>
              <a:rPr lang="en-US" sz="2800" dirty="0"/>
              <a:t>The more goods added to the mix, the greater the protection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532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58B2-3174-1909-DED5-7550094A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Economics of Coffee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22CF1-B805-65BD-97B8-765670623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Consumer pays $6 or $7 per pound for a good Arabica coffee</a:t>
            </a:r>
          </a:p>
          <a:p>
            <a:pPr lvl="1"/>
            <a:r>
              <a:rPr lang="en-US" sz="2800" dirty="0"/>
              <a:t>Mark up at grocery store could be </a:t>
            </a:r>
            <a:r>
              <a:rPr lang="en-US" dirty="0"/>
              <a:t>1/3</a:t>
            </a:r>
            <a:r>
              <a:rPr lang="en-US" sz="2800" dirty="0"/>
              <a:t> to ½ of that</a:t>
            </a:r>
          </a:p>
          <a:p>
            <a:pPr lvl="1"/>
            <a:r>
              <a:rPr lang="en-US" sz="2800" dirty="0"/>
              <a:t>Distributor also might take 1/3 for shipping and local distribution</a:t>
            </a:r>
          </a:p>
          <a:p>
            <a:pPr lvl="1"/>
            <a:r>
              <a:rPr lang="en-US" sz="2800" dirty="0"/>
              <a:t>Advertising, other costs are also added</a:t>
            </a:r>
          </a:p>
          <a:p>
            <a:r>
              <a:rPr lang="en-US" sz="3200" dirty="0"/>
              <a:t>Grower is left with (in the past) about $1/pound on a $6 or $7 sale</a:t>
            </a:r>
          </a:p>
          <a:p>
            <a:pPr lvl="1"/>
            <a:r>
              <a:rPr lang="en-US" sz="2800" dirty="0"/>
              <a:t>Much of the coffee sold in lesser developed countries is sold through “coyotes”</a:t>
            </a:r>
          </a:p>
          <a:p>
            <a:pPr lvl="1"/>
            <a:r>
              <a:rPr lang="en-US" sz="2800" dirty="0"/>
              <a:t>Buyers who deal directly with growers who have no way of contacting purchasers who might pay more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8325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347C6-F5EF-CFDE-ED87-A55432CD8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791" y="41150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Forward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EC1D8-FEB3-2585-916C-078BAD297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When the cartel movement collapsed, UNCTAD began recommending forward (futures) markets as a substitution</a:t>
            </a:r>
          </a:p>
          <a:p>
            <a:pPr lvl="1"/>
            <a:r>
              <a:rPr lang="en-US" sz="2800" dirty="0"/>
              <a:t>Forward markets originally developed to protect farmers in the U.S. from a market imperfection</a:t>
            </a:r>
          </a:p>
          <a:p>
            <a:pPr lvl="1"/>
            <a:r>
              <a:rPr lang="en-US" sz="2800" dirty="0"/>
              <a:t>ALL corn farmers harvested at about the same time -&gt; buyers (commercial) would delay making purchases until a degree of desperation set in (corn was beginning to decay)</a:t>
            </a:r>
          </a:p>
          <a:p>
            <a:pPr lvl="2"/>
            <a:r>
              <a:rPr lang="en-US" sz="2400" dirty="0"/>
              <a:t>Then offer prices that were well below market</a:t>
            </a:r>
          </a:p>
          <a:p>
            <a:pPr lvl="2"/>
            <a:r>
              <a:rPr lang="en-US" sz="2400" dirty="0"/>
              <a:t>Market imperfection made farming far less profitable</a:t>
            </a:r>
          </a:p>
        </p:txBody>
      </p:sp>
    </p:spTree>
    <p:extLst>
      <p:ext uri="{BB962C8B-B14F-4D97-AF65-F5344CB8AC3E}">
        <p14:creationId xmlns:p14="http://schemas.microsoft.com/office/powerpoint/2010/main" val="36613812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9915-8A09-7874-8743-AB491901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How Forward Markets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57076-E2DD-F374-C582-3508DEC2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Chicago Mercantile Exchange is oldest</a:t>
            </a:r>
          </a:p>
          <a:p>
            <a:pPr lvl="1"/>
            <a:r>
              <a:rPr lang="en-US" sz="2800" dirty="0"/>
              <a:t>Offers a wide variety of options on commodities, currencies, even crypto</a:t>
            </a:r>
          </a:p>
          <a:p>
            <a:pPr lvl="1"/>
            <a:r>
              <a:rPr lang="en-US" sz="2800" dirty="0"/>
              <a:t>Cattle, soybean, corn, petroleum, silver, gold, palladium, etc.</a:t>
            </a:r>
          </a:p>
          <a:p>
            <a:pPr lvl="2"/>
            <a:r>
              <a:rPr lang="en-US" sz="2400" dirty="0"/>
              <a:t>Even treasury notes</a:t>
            </a:r>
          </a:p>
          <a:p>
            <a:pPr lvl="1"/>
            <a:r>
              <a:rPr lang="en-US" sz="2800" dirty="0">
                <a:hlinkClick r:id="rId2"/>
              </a:rPr>
              <a:t>https://www.cmegroup.com/</a:t>
            </a:r>
            <a:endParaRPr lang="en-US" sz="2800" dirty="0"/>
          </a:p>
          <a:p>
            <a:r>
              <a:rPr lang="en-US" sz="3200" dirty="0"/>
              <a:t>In general, contracts offered for 30- 60- 90- and 120- periods</a:t>
            </a:r>
          </a:p>
          <a:p>
            <a:pPr lvl="1"/>
            <a:r>
              <a:rPr lang="en-US" sz="2800" dirty="0"/>
              <a:t>There must be an institution behind the any futures contract</a:t>
            </a:r>
          </a:p>
          <a:p>
            <a:pPr lvl="1"/>
            <a:r>
              <a:rPr lang="en-US" sz="2800" dirty="0"/>
              <a:t>Exposure is enormous if prices move too much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6810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DAFE2-ED60-7BEF-4727-CB410480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Contracts Bought and Sold on Margin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C8AA-773F-D14C-B199-B48929B1D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Purchasing a 30-day “corn contract” for July delivery for 10,000 bushels @ $10 per bushel ($100,000 total) might require on 5% down</a:t>
            </a:r>
          </a:p>
          <a:p>
            <a:pPr lvl="1"/>
            <a:r>
              <a:rPr lang="en-US" sz="2800" dirty="0"/>
              <a:t>Encourages “gambling” -&gt; alters purpose of market to a degree, but farmers still use system to eliminate risk</a:t>
            </a:r>
          </a:p>
          <a:p>
            <a:pPr lvl="1"/>
            <a:r>
              <a:rPr lang="en-US" sz="2800" dirty="0"/>
              <a:t>In above, only invested $5,000 -&gt; if price goes down marginally (5%) investment is gone </a:t>
            </a:r>
          </a:p>
          <a:p>
            <a:pPr lvl="2"/>
            <a:r>
              <a:rPr lang="en-US" sz="2400" dirty="0"/>
              <a:t>If bought as an option, $5.000 is gone</a:t>
            </a:r>
          </a:p>
          <a:p>
            <a:pPr lvl="1"/>
            <a:r>
              <a:rPr lang="en-US" sz="2800" dirty="0"/>
              <a:t>Conversely, if price goes up 5%, you will break even ($5,000 return - $5,000 option fee =net zero)</a:t>
            </a:r>
          </a:p>
          <a:p>
            <a:pPr lvl="2"/>
            <a:r>
              <a:rPr lang="en-US" sz="2400" dirty="0"/>
              <a:t>If price goes up 10%, will net $10,000…doubling your money </a:t>
            </a:r>
          </a:p>
        </p:txBody>
      </p:sp>
    </p:spTree>
    <p:extLst>
      <p:ext uri="{BB962C8B-B14F-4D97-AF65-F5344CB8AC3E}">
        <p14:creationId xmlns:p14="http://schemas.microsoft.com/office/powerpoint/2010/main" val="33477568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1A1FE-20A8-B11E-BD0B-3C35C36A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For Commodity Producers (Real Purpose)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7B79-2EB9-4D13-FB33-B4DD1C699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Can “pre-sell” output at a known price</a:t>
            </a:r>
          </a:p>
          <a:p>
            <a:pPr lvl="1"/>
            <a:r>
              <a:rPr lang="en-US" sz="2800" dirty="0"/>
              <a:t>Plant soybeans in May, agree to sell in August (a “put”)</a:t>
            </a:r>
          </a:p>
          <a:p>
            <a:pPr lvl="2"/>
            <a:r>
              <a:rPr lang="en-US" sz="2400" dirty="0"/>
              <a:t>Agreement to buy is a “call”</a:t>
            </a:r>
          </a:p>
          <a:p>
            <a:pPr lvl="2"/>
            <a:r>
              <a:rPr lang="en-US" sz="2400" dirty="0"/>
              <a:t>Food producers that use soybeans will agree to buy, eliminating risk that price will go up</a:t>
            </a:r>
          </a:p>
          <a:p>
            <a:pPr lvl="1"/>
            <a:r>
              <a:rPr lang="en-US" sz="2800" dirty="0"/>
              <a:t>Note that, it is just as likely you will lose engaging in one of these contracts</a:t>
            </a:r>
          </a:p>
          <a:p>
            <a:pPr lvl="2"/>
            <a:r>
              <a:rPr lang="en-US" sz="2400" dirty="0"/>
              <a:t>For farmer, price goes up beyond futures contract price</a:t>
            </a:r>
          </a:p>
          <a:p>
            <a:pPr lvl="2"/>
            <a:r>
              <a:rPr lang="en-US" sz="2400" dirty="0"/>
              <a:t>Would have done better not using an option</a:t>
            </a:r>
          </a:p>
          <a:p>
            <a:pPr lvl="2"/>
            <a:r>
              <a:rPr lang="en-US" sz="2400" dirty="0"/>
              <a:t>But, certainly is eliminated, so planning can occur</a:t>
            </a:r>
          </a:p>
          <a:p>
            <a:pPr lvl="1"/>
            <a:r>
              <a:rPr lang="en-US" sz="2800" dirty="0"/>
              <a:t>If price rises enough, farmers will simply allow the option to expire</a:t>
            </a:r>
          </a:p>
        </p:txBody>
      </p:sp>
    </p:spTree>
    <p:extLst>
      <p:ext uri="{BB962C8B-B14F-4D97-AF65-F5344CB8AC3E}">
        <p14:creationId xmlns:p14="http://schemas.microsoft.com/office/powerpoint/2010/main" val="2122243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86225-35A8-098E-BC6E-6ACF4ED7C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York Mercantile Exchange is where Commodities from Developing World are Traded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AE713-71F0-F35A-F562-68F50B92E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Sugar, cocoa, coffee</a:t>
            </a:r>
          </a:p>
          <a:p>
            <a:pPr lvl="1"/>
            <a:r>
              <a:rPr lang="en-US" sz="2800" dirty="0">
                <a:hlinkClick r:id="rId2"/>
              </a:rPr>
              <a:t>https://quotes.ino.com/exchanges/category.html?c=food</a:t>
            </a:r>
            <a:endParaRPr lang="en-US" sz="2800" dirty="0"/>
          </a:p>
          <a:p>
            <a:r>
              <a:rPr lang="en-US" sz="3200" dirty="0"/>
              <a:t>Developing nation can pre-sell its output (using an option, to avoid weather risks)</a:t>
            </a:r>
          </a:p>
          <a:p>
            <a:pPr lvl="1"/>
            <a:r>
              <a:rPr lang="en-US" sz="2800" dirty="0"/>
              <a:t>Know definitively what price will prevail, and plant accordingly</a:t>
            </a:r>
          </a:p>
          <a:p>
            <a:r>
              <a:rPr lang="en-US" sz="3200" dirty="0"/>
              <a:t>If prices rise significantly above options price</a:t>
            </a:r>
          </a:p>
          <a:p>
            <a:pPr lvl="1"/>
            <a:r>
              <a:rPr lang="en-US" sz="2800" dirty="0"/>
              <a:t>Allow option to expire and sell in spot market</a:t>
            </a:r>
          </a:p>
          <a:p>
            <a:r>
              <a:rPr lang="en-US" sz="3200" dirty="0"/>
              <a:t>Likewise, sugar, cocoa and coffee users (e.g. Hershey) can lock in a known price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9676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B0F3-4D88-8408-0E83-1B43DF38B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Problem is one of Time….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D1516-1FF1-F772-5741-A3EAEC163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Length of lock-in of prices is, at best, 180 days</a:t>
            </a:r>
          </a:p>
          <a:p>
            <a:pPr lvl="1"/>
            <a:r>
              <a:rPr lang="en-US" sz="2800" dirty="0"/>
              <a:t>Planning horizon for many of the commodities sold by developing nation is years</a:t>
            </a:r>
          </a:p>
          <a:p>
            <a:pPr lvl="2"/>
            <a:r>
              <a:rPr lang="en-US" sz="2400" dirty="0"/>
              <a:t>Cocoa trees take 4-5 years to produce, longer for coffee trees</a:t>
            </a:r>
          </a:p>
          <a:p>
            <a:pPr lvl="1"/>
            <a:r>
              <a:rPr lang="en-US" sz="2800" dirty="0"/>
              <a:t>Developing nations cannot react to price changes by changing production</a:t>
            </a:r>
          </a:p>
          <a:p>
            <a:pPr lvl="2"/>
            <a:r>
              <a:rPr lang="en-US" sz="2400" dirty="0"/>
              <a:t>Output is pre-determined</a:t>
            </a:r>
          </a:p>
          <a:p>
            <a:pPr lvl="2"/>
            <a:r>
              <a:rPr lang="en-US" sz="2400" dirty="0"/>
              <a:t>If prices are weak, only solution would be to withdraw production from market</a:t>
            </a:r>
          </a:p>
          <a:p>
            <a:pPr lvl="3"/>
            <a:r>
              <a:rPr lang="en-US" sz="2400" dirty="0"/>
              <a:t>Not a great option</a:t>
            </a:r>
          </a:p>
        </p:txBody>
      </p:sp>
    </p:spTree>
    <p:extLst>
      <p:ext uri="{BB962C8B-B14F-4D97-AF65-F5344CB8AC3E}">
        <p14:creationId xmlns:p14="http://schemas.microsoft.com/office/powerpoint/2010/main" val="15864920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78327-6A28-D8A3-5E23-83BDCADF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For Mineral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Commodites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700D8-D131-328D-41E5-A45C561B7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Can easily adjust output to market conditions</a:t>
            </a:r>
          </a:p>
          <a:p>
            <a:pPr lvl="1"/>
            <a:r>
              <a:rPr lang="en-US" sz="2800" dirty="0"/>
              <a:t>Tin, for instance</a:t>
            </a:r>
          </a:p>
          <a:p>
            <a:pPr lvl="1"/>
            <a:r>
              <a:rPr lang="en-US" sz="2800" dirty="0"/>
              <a:t>Use 6-month forward contract to establish price of tin ½ year out</a:t>
            </a:r>
          </a:p>
          <a:p>
            <a:pPr lvl="2"/>
            <a:r>
              <a:rPr lang="en-US" sz="2400" dirty="0"/>
              <a:t>Produce accordingly</a:t>
            </a:r>
          </a:p>
          <a:p>
            <a:pPr lvl="1"/>
            <a:r>
              <a:rPr lang="en-US" sz="2800" dirty="0"/>
              <a:t>Does not solve problem of long-term declining prospects for commodities</a:t>
            </a:r>
          </a:p>
          <a:p>
            <a:r>
              <a:rPr lang="en-US" sz="3200" dirty="0"/>
              <a:t>Should also note that consumers of commodities use options market in same way</a:t>
            </a:r>
          </a:p>
          <a:p>
            <a:pPr lvl="1"/>
            <a:r>
              <a:rPr lang="en-US" sz="2800" dirty="0"/>
              <a:t>Hershey’s pre-buys its cocoa</a:t>
            </a:r>
          </a:p>
          <a:p>
            <a:pPr lvl="1"/>
            <a:r>
              <a:rPr lang="en-US" sz="2800" dirty="0"/>
              <a:t>Can then plan on costs and profit maximize </a:t>
            </a:r>
          </a:p>
        </p:txBody>
      </p:sp>
    </p:spTree>
    <p:extLst>
      <p:ext uri="{BB962C8B-B14F-4D97-AF65-F5344CB8AC3E}">
        <p14:creationId xmlns:p14="http://schemas.microsoft.com/office/powerpoint/2010/main" val="18176197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62AE6-836A-C92D-1792-9796629CE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Issue….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75DC7-3ED8-B4C5-9396-57E8B355A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Even if one nation reduces its output in response to falling prices, others may not</a:t>
            </a:r>
          </a:p>
          <a:p>
            <a:pPr lvl="1"/>
            <a:r>
              <a:rPr lang="en-US" sz="2800" dirty="0"/>
              <a:t>Problem that plagued OPEC for most of its existence</a:t>
            </a:r>
          </a:p>
          <a:p>
            <a:pPr lvl="1"/>
            <a:r>
              <a:rPr lang="en-US" sz="2800" dirty="0"/>
              <a:t>Prices would weaken, and Saudi Arabia would encourage production cuts</a:t>
            </a:r>
          </a:p>
          <a:p>
            <a:pPr lvl="2"/>
            <a:r>
              <a:rPr lang="en-US" sz="2400" dirty="0"/>
              <a:t>Most nations ignored the Saudis, leaving them the only country self-imposing the cuts</a:t>
            </a:r>
          </a:p>
          <a:p>
            <a:pPr lvl="2"/>
            <a:r>
              <a:rPr lang="en-US" sz="2400" dirty="0"/>
              <a:t>Saudis finally punished all of OPEC in 1986 through massive over-production that led to deep price cuts</a:t>
            </a:r>
          </a:p>
          <a:p>
            <a:pPr lvl="1"/>
            <a:r>
              <a:rPr lang="en-US" sz="2800" dirty="0"/>
              <a:t>So, only if several nations cut output will this work as a control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81123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5CC8-C103-B857-92A5-A7EE9AC9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Active Diversification Strategies…..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BD147-665D-30C1-9690-B7A8254E0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No perfect solution to commodity problem</a:t>
            </a:r>
          </a:p>
          <a:p>
            <a:pPr lvl="1"/>
            <a:r>
              <a:rPr lang="en-US" sz="3200" dirty="0"/>
              <a:t>Increased cooperation through regional integration has been suggested</a:t>
            </a:r>
          </a:p>
          <a:p>
            <a:pPr lvl="1"/>
            <a:r>
              <a:rPr lang="en-US" sz="3200" dirty="0"/>
              <a:t>1960s, Central American Common Market (CACM)</a:t>
            </a:r>
          </a:p>
          <a:p>
            <a:pPr lvl="2"/>
            <a:r>
              <a:rPr lang="en-US" sz="2800" dirty="0"/>
              <a:t>Failed due to regional conflict (Nicaraguan conflict)</a:t>
            </a:r>
          </a:p>
          <a:p>
            <a:pPr lvl="2"/>
            <a:r>
              <a:rPr lang="en-US" sz="2800" dirty="0"/>
              <a:t>But, if pushed through, nations could have cooperated on production</a:t>
            </a:r>
          </a:p>
          <a:p>
            <a:pPr lvl="3"/>
            <a:r>
              <a:rPr lang="en-US" sz="2600" dirty="0"/>
              <a:t>Instead of all nations producing coffee, some would have specialized in other tropical crops (e.g. bananas)</a:t>
            </a:r>
          </a:p>
          <a:p>
            <a:pPr lvl="3"/>
            <a:r>
              <a:rPr lang="en-US" sz="2600" dirty="0"/>
              <a:t>Would have reduced production to </a:t>
            </a:r>
            <a:r>
              <a:rPr lang="en-US" sz="2600"/>
              <a:t>a degree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127508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D87D0-579D-DE7F-FC6B-63F3097E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Mercosur….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EF174-B6F9-6C51-2C09-9D13D62A6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Brazil is an industrialized economy, while Paraguay and Uruguay are still mostly agricultural</a:t>
            </a:r>
          </a:p>
          <a:p>
            <a:pPr lvl="1"/>
            <a:r>
              <a:rPr lang="en-US" sz="2800" dirty="0"/>
              <a:t>Argentina remains a global source of high-end beef</a:t>
            </a:r>
          </a:p>
          <a:p>
            <a:pPr lvl="1"/>
            <a:r>
              <a:rPr lang="en-US" sz="2800" dirty="0"/>
              <a:t>As long as production by one country is not “cannibalized” by its partners, all win</a:t>
            </a:r>
          </a:p>
          <a:p>
            <a:r>
              <a:rPr lang="en-US" sz="3200" dirty="0"/>
              <a:t>ASEAN, from its inception, pursued region-wide industrial policy</a:t>
            </a:r>
          </a:p>
          <a:p>
            <a:pPr lvl="1"/>
            <a:r>
              <a:rPr lang="en-US" sz="2800" dirty="0"/>
              <a:t>Not regarded as particularly successful, but laid the framework for using coordinated policy across nations to prevent multiple competing producers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803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7F5D2-2CA1-9F48-BE58-AA8ABE24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 that much of Coffee Production Occurs in Informal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387B1-ABE7-C826-D245-CE5A7D421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Family produces food and shelter for themselves; grows coffee on the side to provide some increase in their standard of living</a:t>
            </a:r>
          </a:p>
          <a:p>
            <a:pPr lvl="1"/>
            <a:r>
              <a:rPr lang="en-US" dirty="0"/>
              <a:t>Incremental income might pay for schooling, which is not free in most developing nations</a:t>
            </a:r>
          </a:p>
          <a:p>
            <a:pPr lvl="1"/>
            <a:r>
              <a:rPr lang="en-US" dirty="0"/>
              <a:t>MAJOR change in standard of living if the price of coffee can be increased</a:t>
            </a:r>
          </a:p>
          <a:p>
            <a:pPr lvl="2"/>
            <a:r>
              <a:rPr lang="en-US" sz="2400" dirty="0"/>
              <a:t>Increase in income “at the margin” can be a major benefit</a:t>
            </a:r>
          </a:p>
          <a:p>
            <a:r>
              <a:rPr lang="en-US" dirty="0"/>
              <a:t>Also note that if a mechanism is found to raise coffee prices, corporations will take advantage of that</a:t>
            </a:r>
          </a:p>
          <a:p>
            <a:pPr lvl="1"/>
            <a:r>
              <a:rPr lang="en-US" dirty="0"/>
              <a:t>Impossible to confine the benefits just to those in the informal sector</a:t>
            </a:r>
          </a:p>
        </p:txBody>
      </p:sp>
    </p:spTree>
    <p:extLst>
      <p:ext uri="{BB962C8B-B14F-4D97-AF65-F5344CB8AC3E}">
        <p14:creationId xmlns:p14="http://schemas.microsoft.com/office/powerpoint/2010/main" val="28722270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Former use of Policies such as 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Import-substituting industrialization</a:t>
            </a:r>
          </a:p>
          <a:p>
            <a:pPr lvl="1"/>
            <a:r>
              <a:rPr lang="en-US" dirty="0"/>
              <a:t>Process of industrializing based upon “creeping up” the production chain</a:t>
            </a:r>
          </a:p>
          <a:p>
            <a:pPr lvl="2"/>
            <a:r>
              <a:rPr lang="en-US" dirty="0"/>
              <a:t>Tariff protection an essential part of ISI</a:t>
            </a:r>
          </a:p>
          <a:p>
            <a:pPr lvl="1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Example -&gt; automobile industry</a:t>
            </a:r>
          </a:p>
          <a:p>
            <a:pPr lvl="2"/>
            <a:r>
              <a:rPr lang="en-US" sz="2400" dirty="0"/>
              <a:t>Set up assembly plant and import components for assembly (Japanese did this to avoid U.S. VER in 1980s)</a:t>
            </a:r>
          </a:p>
          <a:p>
            <a:pPr lvl="2"/>
            <a:r>
              <a:rPr lang="en-US" sz="2400" dirty="0"/>
              <a:t>Impose high tariff barrier, so if company wants to sell in nation, it must abide by requirement that PARTS imports are encouraged, but not finished product</a:t>
            </a:r>
          </a:p>
          <a:p>
            <a:pPr lvl="2"/>
            <a:r>
              <a:rPr lang="en-US" sz="2400" dirty="0"/>
              <a:t>After a period of time, begin making basic components of car domestically and, once again, discourage imports of competing products</a:t>
            </a:r>
          </a:p>
        </p:txBody>
      </p:sp>
    </p:spTree>
    <p:extLst>
      <p:ext uri="{BB962C8B-B14F-4D97-AF65-F5344CB8AC3E}">
        <p14:creationId xmlns:p14="http://schemas.microsoft.com/office/powerpoint/2010/main" val="15820761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US" sz="2400" dirty="0"/>
              <a:t>Finally, begin production of entire product -&gt; once again, tariff protected</a:t>
            </a:r>
          </a:p>
          <a:p>
            <a:pPr lvl="3"/>
            <a:r>
              <a:rPr lang="en-US" sz="2200" dirty="0"/>
              <a:t>When fully established, tariffs can be reduced</a:t>
            </a:r>
          </a:p>
          <a:p>
            <a:pPr lvl="2"/>
            <a:r>
              <a:rPr lang="en-US" sz="2400" dirty="0"/>
              <a:t>Although can be applied to individual nations, in regions like Central America, might be consortium of nations</a:t>
            </a:r>
          </a:p>
          <a:p>
            <a:r>
              <a:rPr lang="en-US" dirty="0"/>
              <a:t>ISI was applied in Brazil and elsewhere</a:t>
            </a:r>
          </a:p>
          <a:p>
            <a:pPr lvl="1"/>
            <a:r>
              <a:rPr lang="en-US" dirty="0"/>
              <a:t>Although technically, nothing wrong with technique, result was very, very high cost industries</a:t>
            </a:r>
          </a:p>
          <a:p>
            <a:pPr lvl="2"/>
            <a:r>
              <a:rPr lang="en-US" sz="2400" dirty="0"/>
              <a:t>No competition, so no incentive to develop efficient production</a:t>
            </a:r>
          </a:p>
          <a:p>
            <a:pPr lvl="2"/>
            <a:r>
              <a:rPr lang="en-US" sz="2400" dirty="0"/>
              <a:t>In practice, final step above (reduction of tariffs) never happened</a:t>
            </a:r>
          </a:p>
          <a:p>
            <a:pPr lvl="3"/>
            <a:r>
              <a:rPr lang="en-US" sz="2200" dirty="0"/>
              <a:t>Cars built behind a wall of high tariffs were high cost</a:t>
            </a:r>
          </a:p>
          <a:p>
            <a:pPr lvl="3"/>
            <a:r>
              <a:rPr lang="en-US" sz="2200" dirty="0"/>
              <a:t>Removal of tariffs would have decimated an industry that took years to build up</a:t>
            </a:r>
          </a:p>
          <a:p>
            <a:pPr lvl="1"/>
            <a:endParaRPr lang="en-US" dirty="0"/>
          </a:p>
          <a:p>
            <a:pPr lvl="2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6900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12632-1868-5830-D941-DAE51A8D6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ISI Usually viewed as Anti-Free Trade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2C54A-4F8D-97B8-0DC9-41535E196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Counter argument is that comparative advantage might be unobservable until a nation has achieved economies of scale</a:t>
            </a:r>
          </a:p>
          <a:p>
            <a:pPr lvl="1"/>
            <a:r>
              <a:rPr lang="en-US" sz="2800" dirty="0"/>
              <a:t>Perhaps, based upon resources, available labor, transportation system, Argentina is the best place to produce cars in the world</a:t>
            </a:r>
          </a:p>
          <a:p>
            <a:pPr lvl="2"/>
            <a:r>
              <a:rPr lang="en-US" sz="2400" dirty="0"/>
              <a:t>A small automobile plant will, regardless of the efficiencies of the market, be unable to compete with the large-scale plants elsewhere in the world</a:t>
            </a:r>
          </a:p>
          <a:p>
            <a:pPr lvl="2"/>
            <a:r>
              <a:rPr lang="en-US" sz="2400" dirty="0"/>
              <a:t>ISI would enable an industry to grow until it is of sufficient scale to compete globally</a:t>
            </a:r>
          </a:p>
          <a:p>
            <a:pPr lvl="1"/>
            <a:r>
              <a:rPr lang="en-US" sz="2800" dirty="0"/>
              <a:t>Unfortunately, ISI applied mostly as a political tool</a:t>
            </a:r>
          </a:p>
          <a:p>
            <a:pPr lvl="2"/>
            <a:r>
              <a:rPr lang="en-US" sz="2400" dirty="0"/>
              <a:t>Little regard for actual attainment of efficiencies</a:t>
            </a:r>
          </a:p>
          <a:p>
            <a:pPr lvl="2"/>
            <a:r>
              <a:rPr lang="en-US" sz="2400" dirty="0"/>
              <a:t>Particularly when governments swung left</a:t>
            </a:r>
          </a:p>
        </p:txBody>
      </p:sp>
    </p:spTree>
    <p:extLst>
      <p:ext uri="{BB962C8B-B14F-4D97-AF65-F5344CB8AC3E}">
        <p14:creationId xmlns:p14="http://schemas.microsoft.com/office/powerpoint/2010/main" val="5741653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69D9-61F6-3658-BE3C-C3521D35E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Nations in Latin America Tried 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23930-4BC6-30AD-A62D-109155C68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in consumer non-durables -&gt; food and beverages, for instance</a:t>
            </a:r>
          </a:p>
          <a:p>
            <a:r>
              <a:rPr lang="en-US" dirty="0"/>
              <a:t>Then into automobiles, machinery, electronics</a:t>
            </a:r>
          </a:p>
          <a:p>
            <a:pPr lvl="1"/>
            <a:r>
              <a:rPr lang="en-US" dirty="0"/>
              <a:t>Boldest jump was into commercial aircraft production</a:t>
            </a:r>
          </a:p>
          <a:p>
            <a:pPr lvl="1"/>
            <a:r>
              <a:rPr lang="en-US" dirty="0" err="1"/>
              <a:t>Embrier</a:t>
            </a:r>
            <a:r>
              <a:rPr lang="en-US" dirty="0"/>
              <a:t> of Brazil makes short-hall aircraft…competes to a degree with Boeing 737, although smaller</a:t>
            </a:r>
          </a:p>
          <a:p>
            <a:r>
              <a:rPr lang="en-US" dirty="0"/>
              <a:t>As a reflection of the cost problem that inevitably arises</a:t>
            </a:r>
          </a:p>
          <a:p>
            <a:pPr lvl="1"/>
            <a:r>
              <a:rPr lang="en-US" dirty="0"/>
              <a:t>Tariff on electrical transformers exported to Brazil was a high as 400% at one time</a:t>
            </a:r>
          </a:p>
          <a:p>
            <a:pPr lvl="1"/>
            <a:r>
              <a:rPr lang="en-US" dirty="0"/>
              <a:t>Obviously, this produces high costs in the economy for businesses that use transformers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12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84241-9489-EBBF-DF5B-9FD98C3A1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Finally, Path Pursued by Asian Tigers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F69B9-E2D2-030F-9989-4A9E46C8D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Export promotion strategy</a:t>
            </a:r>
          </a:p>
          <a:p>
            <a:pPr lvl="1"/>
            <a:r>
              <a:rPr lang="en-US" sz="2800" dirty="0"/>
              <a:t>Thailand, Indonesia, Malaysia, the Philippines</a:t>
            </a:r>
          </a:p>
          <a:p>
            <a:pPr lvl="1"/>
            <a:r>
              <a:rPr lang="en-US" sz="2800" dirty="0"/>
              <a:t>Made jump to consumer electronics from extractive products</a:t>
            </a:r>
          </a:p>
          <a:p>
            <a:pPr lvl="1"/>
            <a:r>
              <a:rPr lang="en-US" sz="2800" dirty="0"/>
              <a:t>Led to years of extra-normal growth, unique in the Pacific Rim</a:t>
            </a:r>
          </a:p>
          <a:p>
            <a:r>
              <a:rPr lang="en-US" sz="3200" dirty="0"/>
              <a:t>What does the trade of the 4 Asian Tigers look like</a:t>
            </a:r>
          </a:p>
          <a:p>
            <a:pPr marL="0" indent="0" algn="l">
              <a:buNone/>
            </a:pPr>
            <a:r>
              <a:rPr lang="en-US" sz="2800" dirty="0"/>
              <a:t>Thailand:</a:t>
            </a: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Electrical machinery, equipment: US$45.3 billion (16% of total exports)</a:t>
            </a: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Machinery including computers: $43.9 billion (15.5%)</a:t>
            </a: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Vehicles: $31.3 billion (11%)</a:t>
            </a: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Rubber, rubber articles: $18.8 billion (6.6%)</a:t>
            </a: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Plastics, plastic articles: $15.1 billion (5.3%)</a:t>
            </a: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Gems, precious metals: $14.8 billion (5.2%)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10124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2281D-6849-469C-5B93-64CAFC84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95094-D3C8-FE84-73D7-B3420B99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Indonesia</a:t>
            </a:r>
          </a:p>
        </p:txBody>
      </p:sp>
    </p:spTree>
    <p:extLst>
      <p:ext uri="{BB962C8B-B14F-4D97-AF65-F5344CB8AC3E}">
        <p14:creationId xmlns:p14="http://schemas.microsoft.com/office/powerpoint/2010/main" val="19893980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2BFB-6FC8-801A-660C-475410710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Malaysia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23BF3-F10D-10E1-A33D-769495DD2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Electrical machinery, equipment: US$127.9 billion (36.3% of total exports)</a:t>
            </a:r>
          </a:p>
          <a:p>
            <a:pPr lvl="1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Mineral fuels including oil: $60.2 billion (17.1%)</a:t>
            </a:r>
          </a:p>
          <a:p>
            <a:pPr lvl="1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Machinery including computers: $27.5 billion (7.8%)</a:t>
            </a:r>
          </a:p>
          <a:p>
            <a:pPr lvl="1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Animal/vegetable fats, oils, waxes: $23.7 billion (6.7%)</a:t>
            </a:r>
          </a:p>
          <a:p>
            <a:pPr lvl="1"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Optical, technical, medical apparatus: $14.4 billion (4.1%)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588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D1E6-4900-2D84-4B4E-AA28CC55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Summary Table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A65A9A-919E-0E71-6318-20E87B9F24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332158"/>
              </p:ext>
            </p:extLst>
          </p:nvPr>
        </p:nvGraphicFramePr>
        <p:xfrm>
          <a:off x="838200" y="1825625"/>
          <a:ext cx="105156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241">
                  <a:extLst>
                    <a:ext uri="{9D8B030D-6E8A-4147-A177-3AD203B41FA5}">
                      <a16:colId xmlns:a16="http://schemas.microsoft.com/office/drawing/2014/main" val="1683213324"/>
                    </a:ext>
                  </a:extLst>
                </a:gridCol>
                <a:gridCol w="1917999">
                  <a:extLst>
                    <a:ext uri="{9D8B030D-6E8A-4147-A177-3AD203B41FA5}">
                      <a16:colId xmlns:a16="http://schemas.microsoft.com/office/drawing/2014/main" val="54307211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6791178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8259033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32543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Means of Reducing Trade Vulnerability/</a:t>
                      </a:r>
                    </a:p>
                    <a:p>
                      <a:r>
                        <a:rPr lang="en-US" dirty="0"/>
                        <a:t>Impacts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Diversification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Options Markets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Import Substituting Industrialization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Export-Driven Growth (Asian Tigers)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stable (overall) export prices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Short-term certainty on pricing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Elimination of import dependence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Export of high value-added goods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942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Export Price Variability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Reduced (graph)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 certainty – short-term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– Manufactured good pricing more stable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61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Import Dependence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88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Sustainability/ Impact of 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Partial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Side effect of 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Multiple new “entrants” would weaken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396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5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Vulnerability to trade protections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Sort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795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0417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70F41-9273-5E8B-623F-505F7862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“Death” of Globalization and its Impact on Trade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ECFEB-7C43-9389-E8B5-F5F81059A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Goals of globalization</a:t>
            </a:r>
          </a:p>
          <a:p>
            <a:pPr lvl="1"/>
            <a:r>
              <a:rPr lang="en-US" sz="2800" dirty="0"/>
              <a:t>Bring developing nations fully into global trading system</a:t>
            </a:r>
          </a:p>
          <a:p>
            <a:pPr lvl="1"/>
            <a:r>
              <a:rPr lang="en-US" sz="2800" dirty="0"/>
              <a:t>Enable the partial industrialization of developing nations, particularly China, India, Brazil (supposedly Russia and South Africa)</a:t>
            </a:r>
          </a:p>
          <a:p>
            <a:pPr lvl="1"/>
            <a:r>
              <a:rPr lang="en-US" sz="2800" dirty="0"/>
              <a:t>Raise standards of living</a:t>
            </a:r>
          </a:p>
          <a:p>
            <a:pPr lvl="1"/>
            <a:r>
              <a:rPr lang="en-US" sz="2800" dirty="0"/>
              <a:t>Weaken the dominance of European nations, the U.S. and Japan in global trade</a:t>
            </a:r>
          </a:p>
          <a:p>
            <a:pPr lvl="1"/>
            <a:r>
              <a:rPr lang="en-US" sz="2800" dirty="0"/>
              <a:t>Increase global governance through expansion of international bodies (e.g. the EU)</a:t>
            </a:r>
          </a:p>
        </p:txBody>
      </p:sp>
    </p:spTree>
    <p:extLst>
      <p:ext uri="{BB962C8B-B14F-4D97-AF65-F5344CB8AC3E}">
        <p14:creationId xmlns:p14="http://schemas.microsoft.com/office/powerpoint/2010/main" val="10963356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775D0-A02F-E430-4FBA-5B4CA2E2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Why System is Partially Unraveling…..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09681-ABD2-D082-C9F5-299D4C0C1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Accomplishments seem under-whelming and costs too high</a:t>
            </a:r>
          </a:p>
          <a:p>
            <a:r>
              <a:rPr lang="en-US" dirty="0"/>
              <a:t>Accomplishments:</a:t>
            </a:r>
          </a:p>
          <a:p>
            <a:pPr lvl="1"/>
            <a:r>
              <a:rPr lang="en-US" dirty="0"/>
              <a:t>Integrating China into the WTO and world trading system</a:t>
            </a:r>
          </a:p>
          <a:p>
            <a:pPr lvl="1"/>
            <a:r>
              <a:rPr lang="en-US" dirty="0"/>
              <a:t>Increasing India’s role in global trade</a:t>
            </a:r>
          </a:p>
          <a:p>
            <a:pPr lvl="1"/>
            <a:r>
              <a:rPr lang="en-US" dirty="0"/>
              <a:t>Successfully integrating some nations (e.g. Asian Tigers) into global trade in manufacturing</a:t>
            </a:r>
          </a:p>
          <a:p>
            <a:pPr lvl="1"/>
            <a:r>
              <a:rPr lang="en-US" dirty="0"/>
              <a:t>Huge drop in trade barriers, although mostly happened by 1977 GATT round</a:t>
            </a:r>
          </a:p>
          <a:p>
            <a:pPr lvl="1"/>
            <a:r>
              <a:rPr lang="en-US" dirty="0"/>
              <a:t>A seeming reduction in regional conflict -&gt; Ukraine being the major exception</a:t>
            </a:r>
          </a:p>
          <a:p>
            <a:pPr lvl="2"/>
            <a:r>
              <a:rPr lang="en-US" sz="2400" dirty="0"/>
              <a:t>Closer trade ties reduce incentive for conflict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066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8AC58-A98A-70C4-321C-0D93EEE7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how Fair Trade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F1973-0235-7F8F-0CBB-EF749CBDA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Workers form a coop and agree to conform to a number of conditions to be part of Fair Trade</a:t>
            </a:r>
          </a:p>
          <a:p>
            <a:pPr lvl="1"/>
            <a:r>
              <a:rPr lang="en-US" dirty="0"/>
              <a:t>Much more on that later</a:t>
            </a:r>
          </a:p>
          <a:p>
            <a:r>
              <a:rPr lang="en-US" dirty="0"/>
              <a:t>A Fair Trade organization – operating in the developed world- purchases goods at a premium</a:t>
            </a:r>
          </a:p>
          <a:p>
            <a:pPr lvl="1"/>
            <a:r>
              <a:rPr lang="en-US" dirty="0"/>
              <a:t>Markets them in the U.S. and Europe under a Fair Trade name</a:t>
            </a:r>
          </a:p>
          <a:p>
            <a:pPr lvl="1"/>
            <a:r>
              <a:rPr lang="en-US" dirty="0"/>
              <a:t>Brings up issue of certification – how does one know a product is actually Fair Trade – labeling becomes very important </a:t>
            </a:r>
          </a:p>
          <a:p>
            <a:r>
              <a:rPr lang="en-US" dirty="0"/>
              <a:t>Major issue -&gt; Fair Trade goods are more expensive – how to get consumers to pay a premium?</a:t>
            </a:r>
          </a:p>
        </p:txBody>
      </p:sp>
    </p:spTree>
    <p:extLst>
      <p:ext uri="{BB962C8B-B14F-4D97-AF65-F5344CB8AC3E}">
        <p14:creationId xmlns:p14="http://schemas.microsoft.com/office/powerpoint/2010/main" val="15975036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79D7-1146-DC39-23FA-0C24058B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Leading to Rejection of Aspects of Globalization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50950-7A34-1A81-0767-D23D9392A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Some basic assumptions in error</a:t>
            </a:r>
          </a:p>
          <a:p>
            <a:pPr lvl="1"/>
            <a:r>
              <a:rPr lang="en-US" sz="2800" dirty="0"/>
              <a:t>Assumed (for U.S.) that even if production went overseas, design, sales and service would provide sufficient jobs</a:t>
            </a:r>
          </a:p>
          <a:p>
            <a:pPr lvl="2"/>
            <a:r>
              <a:rPr lang="en-US" sz="2400" dirty="0"/>
              <a:t>Reality: Employment not only an issue, but wages are substantially lower in service economy (car salesman does not make what an assembler does)</a:t>
            </a:r>
          </a:p>
          <a:p>
            <a:pPr lvl="1"/>
            <a:r>
              <a:rPr lang="en-US" sz="2800" dirty="0"/>
              <a:t>Developing nations would be lifted out of commodity dependence</a:t>
            </a:r>
          </a:p>
          <a:p>
            <a:pPr lvl="2"/>
            <a:r>
              <a:rPr lang="en-US" sz="2400" dirty="0"/>
              <a:t>Numbers we have reviewed showed this did not happen -&gt; traded one set of commodities for another</a:t>
            </a:r>
          </a:p>
          <a:p>
            <a:pPr lvl="2"/>
            <a:r>
              <a:rPr lang="en-US" sz="2400" dirty="0"/>
              <a:t>Diversification has helped economically, but many are expressing frustration that little industrialization for export has occurred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60643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A5D3-3BCC-316B-FEB5-AB121A13A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76749-602C-1E2B-F4F6-64E255F45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Out-sourcing has led to major problems with supply-chains</a:t>
            </a:r>
          </a:p>
          <a:p>
            <a:pPr lvl="2"/>
            <a:r>
              <a:rPr lang="en-US" dirty="0"/>
              <a:t>Notably computer chips, but also many more products</a:t>
            </a:r>
          </a:p>
          <a:p>
            <a:pPr lvl="1"/>
            <a:r>
              <a:rPr lang="en-US" dirty="0"/>
              <a:t>Process is now underway to bring some of that back home</a:t>
            </a:r>
          </a:p>
          <a:p>
            <a:pPr lvl="2"/>
            <a:r>
              <a:rPr lang="en-US" dirty="0"/>
              <a:t>In the interim, corporations hopefully will give up on single-sourcing</a:t>
            </a:r>
          </a:p>
          <a:p>
            <a:pPr lvl="1"/>
            <a:r>
              <a:rPr lang="en-US" dirty="0"/>
              <a:t>Is global governance any better?</a:t>
            </a:r>
          </a:p>
          <a:p>
            <a:pPr lvl="2"/>
            <a:r>
              <a:rPr lang="en-US" dirty="0"/>
              <a:t>IMF is still the IMF – viewed dimly by many in developing world</a:t>
            </a:r>
          </a:p>
          <a:p>
            <a:pPr lvl="2"/>
            <a:r>
              <a:rPr lang="en-US" dirty="0"/>
              <a:t>WTO is now just a dispute body, with tariff-cutting process in suspension</a:t>
            </a:r>
          </a:p>
          <a:p>
            <a:pPr lvl="2"/>
            <a:r>
              <a:rPr lang="en-US" dirty="0"/>
              <a:t>Regional blocs seem frozen – stuck with partial integration, but not going forward in any way</a:t>
            </a:r>
          </a:p>
          <a:p>
            <a:pPr lvl="1"/>
            <a:r>
              <a:rPr lang="en-US" dirty="0"/>
              <a:t>Globalization has raised standards of living for many, impacts uneven</a:t>
            </a:r>
          </a:p>
          <a:p>
            <a:pPr lvl="2"/>
            <a:r>
              <a:rPr lang="en-US" dirty="0"/>
              <a:t>Those engaged with international trade do appear to </a:t>
            </a:r>
            <a:r>
              <a:rPr lang="en-US"/>
              <a:t>do better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1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259A-09A6-A751-3980-0FA6CC16E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of 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B1AFA-CB17-D98F-DB9E-90681F95B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Critical in Fair Trade – If Folgers is $6 per pound and FT coffee is $8 per pound, why should someone buy it?</a:t>
            </a:r>
          </a:p>
          <a:p>
            <a:pPr lvl="1"/>
            <a:r>
              <a:rPr lang="en-US" dirty="0"/>
              <a:t>Embedded Philanthropy – purchase is philanthropic (not charity) because it contains both the good itself and a benefit to those less well off</a:t>
            </a:r>
          </a:p>
          <a:p>
            <a:pPr lvl="1"/>
            <a:r>
              <a:rPr lang="en-US" dirty="0"/>
              <a:t>Equivalent to Girl Scout cookies or the “buy a unit of good x, and $1 will go to charity”</a:t>
            </a:r>
          </a:p>
          <a:p>
            <a:pPr lvl="1"/>
            <a:r>
              <a:rPr lang="en-US" dirty="0"/>
              <a:t>Notably, FT sellers also try to hand other “ornaments” on the goods</a:t>
            </a:r>
          </a:p>
          <a:p>
            <a:pPr lvl="2"/>
            <a:r>
              <a:rPr lang="en-US" sz="2400" dirty="0"/>
              <a:t>Coffee is organic, sustainable, Non-GMO….</a:t>
            </a:r>
          </a:p>
          <a:p>
            <a:pPr lvl="2"/>
            <a:r>
              <a:rPr lang="en-US" sz="2400" dirty="0"/>
              <a:t>This mixing up of the message may be counter-productive, as commercial products use similar messages</a:t>
            </a:r>
          </a:p>
          <a:p>
            <a:pPr lvl="1"/>
            <a:r>
              <a:rPr lang="en-US" sz="2800" dirty="0"/>
              <a:t>Issue remains….how to get consumers to buy?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4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8BE14-E020-3F31-DF80-FAC21A0A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Sell in Places where Education about FT Possible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F52A5-D24F-4239-6A8F-4E2B4909B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Notably higher education</a:t>
            </a:r>
          </a:p>
          <a:p>
            <a:pPr lvl="1"/>
            <a:r>
              <a:rPr lang="en-US" dirty="0"/>
              <a:t>Fairfield has had a variety of FT initiatives on campus over the years</a:t>
            </a:r>
          </a:p>
          <a:p>
            <a:pPr lvl="2"/>
            <a:r>
              <a:rPr lang="en-US" sz="2400" dirty="0"/>
              <a:t>Chocolate was one of the easiest</a:t>
            </a:r>
          </a:p>
          <a:p>
            <a:pPr lvl="2"/>
            <a:r>
              <a:rPr lang="en-US" sz="2400" dirty="0"/>
              <a:t>Also had sales of FT handicrafts take place in Barone Campus Center</a:t>
            </a:r>
          </a:p>
          <a:p>
            <a:pPr lvl="2"/>
            <a:r>
              <a:rPr lang="en-US" sz="2400" dirty="0"/>
              <a:t>Education of a potential buyer takes place at point of sale</a:t>
            </a:r>
          </a:p>
          <a:p>
            <a:pPr lvl="1"/>
            <a:r>
              <a:rPr lang="en-US" sz="2800" dirty="0"/>
              <a:t>Most common place for sale was a church or synagogue</a:t>
            </a:r>
          </a:p>
          <a:p>
            <a:pPr lvl="2"/>
            <a:r>
              <a:rPr lang="en-US" sz="2400" dirty="0"/>
              <a:t>Ability to provide INTENSE education of potential consumers</a:t>
            </a:r>
          </a:p>
          <a:p>
            <a:pPr lvl="2"/>
            <a:r>
              <a:rPr lang="en-US" sz="2400" dirty="0"/>
              <a:t>Churches also used this as a fundraiser</a:t>
            </a:r>
          </a:p>
          <a:p>
            <a:pPr lvl="1"/>
            <a:r>
              <a:rPr lang="en-US" sz="2800" dirty="0"/>
              <a:t>Sales in traditional grocery stores were problematic</a:t>
            </a:r>
          </a:p>
          <a:p>
            <a:pPr lvl="2"/>
            <a:r>
              <a:rPr lang="en-US" sz="2400" dirty="0"/>
              <a:t>Impossible to educate consumer unless someone placed in the coffee aisle at your local grocery store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425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1B28-A2DE-FF9F-A4B1-A2C6158B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Organizations that Engage in Fair Trade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21432-5F5F-AF5D-2286-AF858D437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different approaches</a:t>
            </a:r>
          </a:p>
          <a:p>
            <a:pPr lvl="1"/>
            <a:r>
              <a:rPr lang="en-US" dirty="0"/>
              <a:t>Equal Exchange (Massachusetts)</a:t>
            </a:r>
          </a:p>
          <a:p>
            <a:pPr lvl="2"/>
            <a:r>
              <a:rPr lang="en-US" sz="2400" dirty="0"/>
              <a:t>Products sold wholesale to churches, schools and universities</a:t>
            </a:r>
          </a:p>
          <a:p>
            <a:pPr lvl="2"/>
            <a:r>
              <a:rPr lang="en-US" sz="2400" dirty="0"/>
              <a:t>Then sold to consumers</a:t>
            </a:r>
          </a:p>
          <a:p>
            <a:pPr lvl="1"/>
            <a:r>
              <a:rPr lang="en-US" sz="2800" dirty="0"/>
              <a:t>Mostly commodities – coffee, cocoa, chocolate, tea, spices, etc.</a:t>
            </a:r>
          </a:p>
          <a:p>
            <a:pPr lvl="1"/>
            <a:r>
              <a:rPr lang="en-US" sz="2800" dirty="0"/>
              <a:t>Second approach -&gt; Direct storefront</a:t>
            </a:r>
          </a:p>
          <a:p>
            <a:pPr lvl="2"/>
            <a:r>
              <a:rPr lang="en-US" sz="2400" dirty="0"/>
              <a:t>Ten Thousand Villages</a:t>
            </a:r>
          </a:p>
          <a:p>
            <a:pPr lvl="2"/>
            <a:r>
              <a:rPr lang="en-US" sz="2400" dirty="0"/>
              <a:t>Set up mostly in university/college towns</a:t>
            </a:r>
          </a:p>
          <a:p>
            <a:pPr lvl="2"/>
            <a:r>
              <a:rPr lang="en-US" sz="2400" dirty="0"/>
              <a:t>Offers mostly crafts, commodities are a sideline</a:t>
            </a:r>
          </a:p>
          <a:p>
            <a:pPr lvl="2"/>
            <a:r>
              <a:rPr lang="en-US" sz="2400" dirty="0"/>
              <a:t>Still offers opportunity to educate consumer about what they are buying</a:t>
            </a:r>
          </a:p>
        </p:txBody>
      </p:sp>
    </p:spTree>
    <p:extLst>
      <p:ext uri="{BB962C8B-B14F-4D97-AF65-F5344CB8AC3E}">
        <p14:creationId xmlns:p14="http://schemas.microsoft.com/office/powerpoint/2010/main" val="66126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43F1-5925-4FB3-40E6-3E2F0380D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567F-013C-D3E5-3A5D-193726AC0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 limit to what has been marketed as Fair Trade</a:t>
            </a:r>
          </a:p>
          <a:p>
            <a:pPr lvl="1"/>
            <a:r>
              <a:rPr lang="en-US" dirty="0"/>
              <a:t>Traditional goods: Coffee, chocolate, tea</a:t>
            </a:r>
          </a:p>
          <a:p>
            <a:pPr lvl="1"/>
            <a:r>
              <a:rPr lang="en-US" dirty="0"/>
              <a:t>FT organizations add in dried fruits, pasta, sauces, spices, etc.</a:t>
            </a:r>
          </a:p>
          <a:p>
            <a:pPr lvl="1"/>
            <a:r>
              <a:rPr lang="en-US" dirty="0"/>
              <a:t>Key problem is generating sufficient demand for a product group to justify cost of setting up a coop to produce the product </a:t>
            </a:r>
          </a:p>
          <a:p>
            <a:r>
              <a:rPr lang="en-US" dirty="0"/>
              <a:t>FT clothing is also a thing, as is FT wine</a:t>
            </a:r>
          </a:p>
          <a:p>
            <a:r>
              <a:rPr lang="en-US" dirty="0"/>
              <a:t>Becomes part of habits of “ethical consumer”</a:t>
            </a:r>
          </a:p>
          <a:p>
            <a:pPr lvl="1"/>
            <a:r>
              <a:rPr lang="en-US" dirty="0"/>
              <a:t>Start day with FT coffee and a FT cereal, dress in a FT shirt, drive to work in a Prius</a:t>
            </a:r>
          </a:p>
          <a:p>
            <a:pPr marL="457200" lvl="1" indent="0">
              <a:buNone/>
            </a:pPr>
            <a:r>
              <a:rPr lang="en-US" dirty="0"/>
              <a:t>	and come home to dinner made using FT sauces served over FT pasta</a:t>
            </a:r>
          </a:p>
          <a:p>
            <a:pPr lvl="1"/>
            <a:r>
              <a:rPr lang="en-US" dirty="0"/>
              <a:t>Some have argued that it will get to be too much for many individuals -&gt; worrying all day about what products they consume….</a:t>
            </a:r>
          </a:p>
        </p:txBody>
      </p:sp>
    </p:spTree>
    <p:extLst>
      <p:ext uri="{BB962C8B-B14F-4D97-AF65-F5344CB8AC3E}">
        <p14:creationId xmlns:p14="http://schemas.microsoft.com/office/powerpoint/2010/main" val="295986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4315</Words>
  <Application>Microsoft Office PowerPoint</Application>
  <PresentationFormat>Widescreen</PresentationFormat>
  <Paragraphs>502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Calibri Light</vt:lpstr>
      <vt:lpstr>Roboto</vt:lpstr>
      <vt:lpstr>Office Theme</vt:lpstr>
      <vt:lpstr>Fair Trade – Structure and Impact </vt:lpstr>
      <vt:lpstr>How Fair Trade Works</vt:lpstr>
      <vt:lpstr>Economics of Coffee</vt:lpstr>
      <vt:lpstr>Note that much of Coffee Production Occurs in Informal Sector</vt:lpstr>
      <vt:lpstr>Basics of how Fair Trade Works</vt:lpstr>
      <vt:lpstr>Education of Consumer</vt:lpstr>
      <vt:lpstr>Sell in Places where Education about FT Possible</vt:lpstr>
      <vt:lpstr>Organizations that Engage in Fair Trade</vt:lpstr>
      <vt:lpstr>Product List</vt:lpstr>
      <vt:lpstr> </vt:lpstr>
      <vt:lpstr>Certification -&gt; A Growing Problem </vt:lpstr>
      <vt:lpstr>FLO is Oldest Certification Body</vt:lpstr>
      <vt:lpstr>Timeline of FT Certification under FLO</vt:lpstr>
      <vt:lpstr>By Year 3….</vt:lpstr>
      <vt:lpstr>Competing Certification Body</vt:lpstr>
      <vt:lpstr> </vt:lpstr>
      <vt:lpstr>Fair Trade Article – “Fighting the Tide”</vt:lpstr>
      <vt:lpstr>Advantages and Disadvantages</vt:lpstr>
      <vt:lpstr>Evaluation and Critique of Commodity Stabilization</vt:lpstr>
      <vt:lpstr>Comparisons of Purpose, Mechanisms, Prices, etc.</vt:lpstr>
      <vt:lpstr>Path Forward….</vt:lpstr>
      <vt:lpstr>Trade Patterns in the Devloping World</vt:lpstr>
      <vt:lpstr>As Diversification Advances……</vt:lpstr>
      <vt:lpstr>Patterns of Trade of Commodity Dependent Countries</vt:lpstr>
      <vt:lpstr>Continued</vt:lpstr>
      <vt:lpstr>Continued</vt:lpstr>
      <vt:lpstr>Finally, One Mineral Product (Tin)</vt:lpstr>
      <vt:lpstr>In General, Outside of Cocoa, Diversification has been Achieved</vt:lpstr>
      <vt:lpstr>On the Negative Side…..</vt:lpstr>
      <vt:lpstr>Forward Markets</vt:lpstr>
      <vt:lpstr>How Forward Markets Work</vt:lpstr>
      <vt:lpstr>Contracts Bought and Sold on Margin</vt:lpstr>
      <vt:lpstr>For Commodity Producers (Real Purpose)</vt:lpstr>
      <vt:lpstr>New York Mercantile Exchange is where Commodities from Developing World are Traded</vt:lpstr>
      <vt:lpstr>Problem is one of Time….</vt:lpstr>
      <vt:lpstr>For Mineral Commodites</vt:lpstr>
      <vt:lpstr>Remaining Issue….</vt:lpstr>
      <vt:lpstr>Active Diversification Strategies…..</vt:lpstr>
      <vt:lpstr>For Mercosur….</vt:lpstr>
      <vt:lpstr>Former use of Policies such as ISI</vt:lpstr>
      <vt:lpstr>Continued…..</vt:lpstr>
      <vt:lpstr>ISI Usually viewed as Anti-Free Trade </vt:lpstr>
      <vt:lpstr>Most Nations in Latin America Tried ISI</vt:lpstr>
      <vt:lpstr>Finally, Path Pursued by Asian Tigers</vt:lpstr>
      <vt:lpstr>PowerPoint Presentation</vt:lpstr>
      <vt:lpstr>Malaysia</vt:lpstr>
      <vt:lpstr>Summary Table</vt:lpstr>
      <vt:lpstr>The “Death” of Globalization and its Impact on Trade</vt:lpstr>
      <vt:lpstr>Why System is Partially Unraveling…..</vt:lpstr>
      <vt:lpstr>Factors Leading to Rejection of Aspects of Globalization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Trade – Structure and Impact</dc:title>
  <dc:creator>Mark LeClair</dc:creator>
  <cp:lastModifiedBy>Leclair, Mark S.</cp:lastModifiedBy>
  <cp:revision>49</cp:revision>
  <dcterms:created xsi:type="dcterms:W3CDTF">2023-03-29T10:31:19Z</dcterms:created>
  <dcterms:modified xsi:type="dcterms:W3CDTF">2023-04-24T19:06:08Z</dcterms:modified>
</cp:coreProperties>
</file>