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7" r:id="rId17"/>
    <p:sldId id="318" r:id="rId18"/>
    <p:sldId id="319" r:id="rId19"/>
    <p:sldId id="271" r:id="rId20"/>
    <p:sldId id="272" r:id="rId21"/>
    <p:sldId id="274" r:id="rId22"/>
    <p:sldId id="275" r:id="rId23"/>
    <p:sldId id="273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1" r:id="rId49"/>
    <p:sldId id="300" r:id="rId50"/>
    <p:sldId id="302" r:id="rId51"/>
    <p:sldId id="303" r:id="rId52"/>
    <p:sldId id="304" r:id="rId53"/>
    <p:sldId id="305" r:id="rId54"/>
    <p:sldId id="306" r:id="rId55"/>
    <p:sldId id="308" r:id="rId56"/>
    <p:sldId id="307" r:id="rId57"/>
    <p:sldId id="310" r:id="rId58"/>
    <p:sldId id="309" r:id="rId59"/>
    <p:sldId id="311" r:id="rId60"/>
    <p:sldId id="312" r:id="rId61"/>
    <p:sldId id="313" r:id="rId62"/>
    <p:sldId id="314" r:id="rId63"/>
    <p:sldId id="315" r:id="rId64"/>
    <p:sldId id="316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2193-C3B0-4F62-B7B8-99772AEB921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27B4F-8426-4328-B609-9A38197E2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1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7B4F-8426-4328-B609-9A38197E22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4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1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3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0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25AC-7CDB-4F78-807D-DC0770B6A51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4C73-8F9F-4E0C-B0CA-8DF39DF3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ennessee" TargetMode="External"/><Relationship Id="rId13" Type="http://schemas.openxmlformats.org/officeDocument/2006/relationships/hyperlink" Target="https://en.wikipedia.org/wiki/West_Virginia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en.wikipedia.org/wiki/Louisiana" TargetMode="External"/><Relationship Id="rId12" Type="http://schemas.openxmlformats.org/officeDocument/2006/relationships/hyperlink" Target="https://en.wikipedia.org/wiki/Arkansa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s://en.wikipedia.org/wiki/Guam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en.wikipedia.org/wiki/Kentucky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en.wikipedia.org/wiki/Alabama" TargetMode="External"/><Relationship Id="rId14" Type="http://schemas.openxmlformats.org/officeDocument/2006/relationships/hyperlink" Target="https://en.wikipedia.org/wiki/Mississipp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c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ted_Arab_Emirates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hyperlink" Target="https://en.wikipedia.org/wiki/Luxembourg" TargetMode="External"/><Relationship Id="rId21" Type="http://schemas.openxmlformats.org/officeDocument/2006/relationships/image" Target="../media/image19.png"/><Relationship Id="rId7" Type="http://schemas.openxmlformats.org/officeDocument/2006/relationships/hyperlink" Target="https://en.wikipedia.org/wiki/Norway" TargetMode="External"/><Relationship Id="rId12" Type="http://schemas.openxmlformats.org/officeDocument/2006/relationships/hyperlink" Target="https://en.wikipedia.org/wiki/United_States" TargetMode="External"/><Relationship Id="rId17" Type="http://schemas.openxmlformats.org/officeDocument/2006/relationships/image" Target="../media/image15.png"/><Relationship Id="rId2" Type="http://schemas.openxmlformats.org/officeDocument/2006/relationships/hyperlink" Target="https://en.wikipedia.org/wiki/Qatar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uwait" TargetMode="External"/><Relationship Id="rId11" Type="http://schemas.openxmlformats.org/officeDocument/2006/relationships/hyperlink" Target="https://en.wikipedia.org/wiki/Hong_Kong" TargetMode="External"/><Relationship Id="rId5" Type="http://schemas.openxmlformats.org/officeDocument/2006/relationships/hyperlink" Target="https://en.wikipedia.org/wiki/Brunei" TargetMode="External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hyperlink" Target="https://en.wikipedia.org/wiki/Switzerland" TargetMode="External"/><Relationship Id="rId19" Type="http://schemas.openxmlformats.org/officeDocument/2006/relationships/image" Target="../media/image17.png"/><Relationship Id="rId4" Type="http://schemas.openxmlformats.org/officeDocument/2006/relationships/hyperlink" Target="https://en.wikipedia.org/wiki/Singapore" TargetMode="External"/><Relationship Id="rId9" Type="http://schemas.openxmlformats.org/officeDocument/2006/relationships/hyperlink" Target="https://en.wikipedia.org/wiki/San_Marino" TargetMode="External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hyperlink" Target="https://en.wikipedia.org/wiki/Liberia" TargetMode="External"/><Relationship Id="rId7" Type="http://schemas.openxmlformats.org/officeDocument/2006/relationships/hyperlink" Target="https://en.wikipedia.org/wiki/Central_African_Republic" TargetMode="External"/><Relationship Id="rId12" Type="http://schemas.openxmlformats.org/officeDocument/2006/relationships/image" Target="../media/image26.png"/><Relationship Id="rId2" Type="http://schemas.openxmlformats.org/officeDocument/2006/relationships/hyperlink" Target="https://en.wikipedia.org/wiki/Ni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mocratic_Republic_of_the_Congo" TargetMode="External"/><Relationship Id="rId11" Type="http://schemas.openxmlformats.org/officeDocument/2006/relationships/image" Target="../media/image25.png"/><Relationship Id="rId5" Type="http://schemas.openxmlformats.org/officeDocument/2006/relationships/hyperlink" Target="https://en.wikipedia.org/wiki/Burundi" TargetMode="External"/><Relationship Id="rId10" Type="http://schemas.openxmlformats.org/officeDocument/2006/relationships/image" Target="../media/image24.png"/><Relationship Id="rId4" Type="http://schemas.openxmlformats.org/officeDocument/2006/relationships/hyperlink" Target="https://en.wikipedia.org/wiki/Malawi" TargetMode="External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ulty.fairfield.edu/mleclai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aria" TargetMode="External"/><Relationship Id="rId3" Type="http://schemas.openxmlformats.org/officeDocument/2006/relationships/hyperlink" Target="https://en.wikipedia.org/wiki/Universal_primary_education" TargetMode="External"/><Relationship Id="rId7" Type="http://schemas.openxmlformats.org/officeDocument/2006/relationships/hyperlink" Target="https://en.wikipedia.org/wiki/HIV/AIDS" TargetMode="External"/><Relationship Id="rId2" Type="http://schemas.openxmlformats.org/officeDocument/2006/relationships/hyperlink" Target="https://en.wikipedia.org/wiki/Extreme_pover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ternal_health" TargetMode="External"/><Relationship Id="rId5" Type="http://schemas.openxmlformats.org/officeDocument/2006/relationships/hyperlink" Target="https://en.wikipedia.org/wiki/Child_mortality" TargetMode="External"/><Relationship Id="rId4" Type="http://schemas.openxmlformats.org/officeDocument/2006/relationships/hyperlink" Target="https://en.wikipedia.org/wiki/Gender_equality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thiopia" TargetMode="External"/><Relationship Id="rId13" Type="http://schemas.openxmlformats.org/officeDocument/2006/relationships/hyperlink" Target="https://en.wikipedia.org/wiki/Madagascar" TargetMode="External"/><Relationship Id="rId18" Type="http://schemas.openxmlformats.org/officeDocument/2006/relationships/image" Target="../media/image36.png"/><Relationship Id="rId3" Type="http://schemas.openxmlformats.org/officeDocument/2006/relationships/hyperlink" Target="https://en.wikipedia.org/wiki/Burkina_Faso" TargetMode="External"/><Relationship Id="rId21" Type="http://schemas.openxmlformats.org/officeDocument/2006/relationships/image" Target="../media/image39.png"/><Relationship Id="rId7" Type="http://schemas.openxmlformats.org/officeDocument/2006/relationships/hyperlink" Target="https://en.wikipedia.org/wiki/The_Gambia" TargetMode="External"/><Relationship Id="rId12" Type="http://schemas.openxmlformats.org/officeDocument/2006/relationships/hyperlink" Target="https://en.wikipedia.org/wiki/Guinea-Bissau" TargetMode="External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hyperlink" Target="https://en.wikipedia.org/wiki/Rwanda" TargetMode="Externa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aiti" TargetMode="External"/><Relationship Id="rId11" Type="http://schemas.openxmlformats.org/officeDocument/2006/relationships/hyperlink" Target="https://en.wikipedia.org/wiki/Togo" TargetMode="External"/><Relationship Id="rId24" Type="http://schemas.openxmlformats.org/officeDocument/2006/relationships/image" Target="../media/image42.png"/><Relationship Id="rId5" Type="http://schemas.openxmlformats.org/officeDocument/2006/relationships/hyperlink" Target="https://en.wikipedia.org/wiki/North_Korea" TargetMode="External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hyperlink" Target="https://en.wikipedia.org/wiki/Sierra_Leone" TargetMode="External"/><Relationship Id="rId19" Type="http://schemas.openxmlformats.org/officeDocument/2006/relationships/image" Target="../media/image37.png"/><Relationship Id="rId4" Type="http://schemas.openxmlformats.org/officeDocument/2006/relationships/hyperlink" Target="https://en.wikipedia.org/wiki/Mali" TargetMode="External"/><Relationship Id="rId9" Type="http://schemas.openxmlformats.org/officeDocument/2006/relationships/hyperlink" Target="https://en.wikipedia.org/wiki/Comoros" TargetMode="External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a.gov/library/publications/the-world-factbook/geos/ng.html" TargetMode="External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hyperlink" Target="https://www.cia.gov/library/publications/the-world-factbook/geos/ml.html" TargetMode="External"/><Relationship Id="rId21" Type="http://schemas.openxmlformats.org/officeDocument/2006/relationships/image" Target="../media/image53.png"/><Relationship Id="rId7" Type="http://schemas.openxmlformats.org/officeDocument/2006/relationships/hyperlink" Target="https://www.cia.gov/library/publications/the-world-factbook/geos/cd.html" TargetMode="External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hyperlink" Target="https://www.cia.gov/library/publications/the-world-factbook/geos/af.html" TargetMode="Externa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a.gov/library/publications/the-world-factbook/geos/pu.html" TargetMode="External"/><Relationship Id="rId11" Type="http://schemas.openxmlformats.org/officeDocument/2006/relationships/hyperlink" Target="https://www.cia.gov/library/publications/the-world-factbook/geos/ni.html" TargetMode="External"/><Relationship Id="rId5" Type="http://schemas.openxmlformats.org/officeDocument/2006/relationships/hyperlink" Target="https://www.cia.gov/library/publications/the-world-factbook/geos/ct.html" TargetMode="External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10" Type="http://schemas.openxmlformats.org/officeDocument/2006/relationships/hyperlink" Target="https://www.cia.gov/library/publications/the-world-factbook/geos/uv.html" TargetMode="External"/><Relationship Id="rId19" Type="http://schemas.openxmlformats.org/officeDocument/2006/relationships/image" Target="../media/image51.png"/><Relationship Id="rId4" Type="http://schemas.openxmlformats.org/officeDocument/2006/relationships/hyperlink" Target="https://www.cia.gov/library/publications/the-world-factbook/geos/so.html" TargetMode="External"/><Relationship Id="rId9" Type="http://schemas.openxmlformats.org/officeDocument/2006/relationships/hyperlink" Target="https://www.cia.gov/library/publications/the-world-factbook/geos/ao.html" TargetMode="External"/><Relationship Id="rId14" Type="http://schemas.openxmlformats.org/officeDocument/2006/relationships/image" Target="../media/image46.png"/><Relationship Id="rId22" Type="http://schemas.openxmlformats.org/officeDocument/2006/relationships/image" Target="../media/image54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uinea" TargetMode="External"/><Relationship Id="rId13" Type="http://schemas.openxmlformats.org/officeDocument/2006/relationships/image" Target="../media/image26.png"/><Relationship Id="rId3" Type="http://schemas.openxmlformats.org/officeDocument/2006/relationships/hyperlink" Target="https://en.wikipedia.org/wiki/Benin" TargetMode="External"/><Relationship Id="rId7" Type="http://schemas.openxmlformats.org/officeDocument/2006/relationships/hyperlink" Target="https://en.wikipedia.org/wiki/Burundi" TargetMode="External"/><Relationship Id="rId12" Type="http://schemas.openxmlformats.org/officeDocument/2006/relationships/image" Target="../media/image41.png"/><Relationship Id="rId2" Type="http://schemas.openxmlformats.org/officeDocument/2006/relationships/hyperlink" Target="https://en.wikipedia.org/wiki/Afghanist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mocratic_Republic_of_the_Congo" TargetMode="External"/><Relationship Id="rId11" Type="http://schemas.openxmlformats.org/officeDocument/2006/relationships/image" Target="../media/image33.png"/><Relationship Id="rId5" Type="http://schemas.openxmlformats.org/officeDocument/2006/relationships/hyperlink" Target="https://en.wikipedia.org/wiki/Togo" TargetMode="External"/><Relationship Id="rId15" Type="http://schemas.openxmlformats.org/officeDocument/2006/relationships/image" Target="../media/image57.png"/><Relationship Id="rId10" Type="http://schemas.openxmlformats.org/officeDocument/2006/relationships/image" Target="../media/image56.png"/><Relationship Id="rId4" Type="http://schemas.openxmlformats.org/officeDocument/2006/relationships/hyperlink" Target="https://en.wikipedia.org/wiki/Burkina_Faso" TargetMode="External"/><Relationship Id="rId9" Type="http://schemas.openxmlformats.org/officeDocument/2006/relationships/image" Target="../media/image44.png"/><Relationship Id="rId14" Type="http://schemas.openxmlformats.org/officeDocument/2006/relationships/image" Target="../media/image2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Fairfield Senior Center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Economic Development in a Changing World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5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to…………….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San </a:t>
            </a:r>
            <a:r>
              <a:rPr lang="en-US" sz="3600" b="1" dirty="0"/>
              <a:t>Jose-Sunnyvale-Santa Clara, Calif.</a:t>
            </a:r>
            <a:endParaRPr lang="en-US" sz="3600" dirty="0"/>
          </a:p>
          <a:p>
            <a:r>
              <a:rPr lang="en-US" sz="3600" dirty="0"/>
              <a:t>&gt; Median household income: $</a:t>
            </a:r>
            <a:r>
              <a:rPr lang="en-US" sz="3600" dirty="0" smtClean="0"/>
              <a:t>90,737</a:t>
            </a:r>
          </a:p>
          <a:p>
            <a:r>
              <a:rPr lang="en-US" sz="3600" b="1" dirty="0" smtClean="0"/>
              <a:t>Bridgeport-Stamford-Norwalk</a:t>
            </a:r>
            <a:r>
              <a:rPr lang="en-US" sz="3600" b="1" dirty="0"/>
              <a:t>, Conn.</a:t>
            </a:r>
            <a:endParaRPr lang="en-US" sz="3600" dirty="0"/>
          </a:p>
          <a:p>
            <a:r>
              <a:rPr lang="en-US" sz="3600" dirty="0"/>
              <a:t>&gt; Median household income: $79,841</a:t>
            </a:r>
          </a:p>
          <a:p>
            <a:r>
              <a:rPr lang="en-US" sz="3600" dirty="0" smtClean="0"/>
              <a:t>(kind of surprising, but that’s what happens when mixing the very rich and the less so…)</a:t>
            </a:r>
          </a:p>
          <a:p>
            <a:r>
              <a:rPr lang="en-US" sz="3600" dirty="0" smtClean="0"/>
              <a:t>City-data.com gives data specific to individuals cities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73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U.S. States (by per capita income)? </a:t>
            </a:r>
            <a:r>
              <a:rPr lang="en-US" sz="3600" dirty="0" smtClean="0"/>
              <a:t>Ranked by 2014 Median HH Income</a:t>
            </a:r>
            <a:endParaRPr lang="en-US" dirty="0"/>
          </a:p>
        </p:txBody>
      </p:sp>
      <p:pic>
        <p:nvPicPr>
          <p:cNvPr id="1025" name="Picture 1" descr="https://upload.wikimedia.org/wikipedia/commons/thumb/3/3e/Flag_of_Washington%2C_D.C..svg/23px-Flag_of_Washington%2C_D.C.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127250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c/c6/Flag_of_Delaware.svg/23px-Flag_of_Delaware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127250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upload.wikimedia.org/wikipedia/commons/thumb/e/e6/Flag_of_Alaska.svg/21px-Flag_of_Alaska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127250"/>
            <a:ext cx="2000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Rank 	State 	</a:t>
            </a:r>
            <a:r>
              <a:rPr lang="en-US" sz="2000" dirty="0" smtClean="0"/>
              <a:t>	2014 </a:t>
            </a:r>
            <a:r>
              <a:rPr lang="en-US" sz="2000" dirty="0"/>
              <a:t>	2010 	2009 	2007 	2000</a:t>
            </a:r>
          </a:p>
          <a:p>
            <a:r>
              <a:rPr lang="en-US" sz="2000" dirty="0"/>
              <a:t>1 	Maryland 	$70,004 	$69,272 	$70,545 	$87,080 	$72,372</a:t>
            </a:r>
          </a:p>
          <a:p>
            <a:r>
              <a:rPr lang="en-US" sz="2000" dirty="0"/>
              <a:t>2 	New Jersey 	$69,825 	$68,342 	$70,378 	$84,035 	$70,169</a:t>
            </a:r>
          </a:p>
          <a:p>
            <a:r>
              <a:rPr lang="en-US" sz="2000" dirty="0"/>
              <a:t>3 	California 	$67,458 	$67,034 	$71,595 	$90,967 	$81,972</a:t>
            </a:r>
          </a:p>
          <a:p>
            <a:r>
              <a:rPr lang="en-US" sz="2000" dirty="0"/>
              <a:t>4 	Connecticut 	$65,753 	$66,953 	$68,460 	$81,333 	$67,639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DC	 </a:t>
            </a:r>
            <a:r>
              <a:rPr lang="en-US" sz="2000" dirty="0"/>
              <a:t>	$65,124 	$63,098 	$57,214 	$52,746 	$50,681</a:t>
            </a:r>
          </a:p>
          <a:p>
            <a:r>
              <a:rPr lang="en-US" sz="2000" dirty="0"/>
              <a:t>5 	Massachusetts 	$64,859 	$62,081 	$61,401 	$59,365 	$56,236</a:t>
            </a:r>
          </a:p>
          <a:p>
            <a:r>
              <a:rPr lang="en-US" sz="2000" dirty="0"/>
              <a:t>6 	New Hampshire 	$64,712 	$63,557 	$62,731 	$61,369 	$60,489</a:t>
            </a:r>
          </a:p>
          <a:p>
            <a:r>
              <a:rPr lang="en-US" sz="2000" dirty="0"/>
              <a:t>7 	Virginia </a:t>
            </a:r>
            <a:r>
              <a:rPr lang="en-US" sz="2000" dirty="0" smtClean="0"/>
              <a:t>	</a:t>
            </a:r>
            <a:r>
              <a:rPr lang="en-US" sz="2000" dirty="0"/>
              <a:t>	$62,881 	$61,330 	$58,233 	$59,562 	$55,108</a:t>
            </a:r>
          </a:p>
        </p:txBody>
      </p:sp>
    </p:spTree>
    <p:extLst>
      <p:ext uri="{BB962C8B-B14F-4D97-AF65-F5344CB8AC3E}">
        <p14:creationId xmlns:p14="http://schemas.microsoft.com/office/powerpoint/2010/main" val="6708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Poorest States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(Ranked by 2014 Income)*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49" name="Picture 1" descr="https://upload.wikimedia.org/wikipedia/commons/thumb/5/5c/Flag_of_Alabama.svg/23px-Flag_of_Alabam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701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upload.wikimedia.org/wikipedia/commons/thumb/a/a4/Flag_of_Idaho.svg/19px-Flag_of_Idah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7013"/>
            <a:ext cx="1809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upload.wikimedia.org/wikipedia/commons/thumb/6/69/Flag_of_South_Carolina.svg/23px-Flag_of_South_Carolin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701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9/9d/Flag_of_Arkansas.svg/23px-Flag_of_Arkansas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701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upload.wikimedia.org/wikipedia/commons/thumb/2/22/Flag_of_West_Virginia.svg/23px-Flag_of_West_Virginia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7013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71665"/>
              </p:ext>
            </p:extLst>
          </p:nvPr>
        </p:nvGraphicFramePr>
        <p:xfrm>
          <a:off x="838201" y="1931830"/>
          <a:ext cx="10515603" cy="4108360"/>
        </p:xfrm>
        <a:graphic>
          <a:graphicData uri="http://schemas.openxmlformats.org/drawingml/2006/table">
            <a:tbl>
              <a:tblPr/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7" tooltip="Louisiana"/>
                        </a:rPr>
                        <a:t>Louisiana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$41,734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$41,725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$43,614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$42,367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$40,676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8" tooltip="Tennessee"/>
                        </a:rPr>
                        <a:t>Tennessee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$41,693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$41,664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$42,822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$41,567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9" tooltip="Alabama"/>
                        </a:rPr>
                        <a:t>Alabama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$41,415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$40,489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$42,666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$40,554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$38,473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10" tooltip="Kentucky"/>
                        </a:rPr>
                        <a:t>Kentucky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$41,141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$40,072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$41,538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$40,267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$38,466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11" tooltip="Guam"/>
                        </a:rPr>
                        <a:t>Guam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$38,973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12" tooltip="Arkansas"/>
                        </a:rPr>
                        <a:t>Arkansas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$38,758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$37,823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$38,815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$38,134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$37,420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13" tooltip="West Virginia"/>
                        </a:rPr>
                        <a:t>West Virginia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$38,482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$37,435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$37,989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$37,060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$37,227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45">
                <a:tc>
                  <a:txBody>
                    <a:bodyPr/>
                    <a:lstStyle/>
                    <a:p>
                      <a:r>
                        <a:rPr lang="en-US" sz="1800"/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hlinkClick r:id="rId14" tooltip="Mississippi"/>
                        </a:rPr>
                        <a:t>Mississippi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$36,919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$36,646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$37,790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$36,338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$35,261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Connecticut Cities – Where did all the Money Go?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Median Household Income: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Bridgeport:	$42,700 (Median HH Income)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Waterbury: $36,736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Hartford: $27,417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New London: $40,900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Stamford: $72,706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Willimantic: $33,403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New Canaan: $178,371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2083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Median Household Income is representative of all the other issues, such as:</a:t>
            </a:r>
          </a:p>
          <a:p>
            <a:pPr lvl="1"/>
            <a:r>
              <a:rPr lang="en-US" sz="3200" dirty="0" smtClean="0"/>
              <a:t>Housing, jobs, etc.</a:t>
            </a:r>
          </a:p>
          <a:p>
            <a:r>
              <a:rPr lang="en-US" sz="3600" dirty="0" smtClean="0"/>
              <a:t>Income disparity in Connecticut may be greater than anywhere, with possible exception of California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3580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Bigger Picture (CERC)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Population, housing stock, demographics, schools, parks, etc.</a:t>
            </a:r>
          </a:p>
          <a:p>
            <a:pPr lvl="1"/>
            <a:r>
              <a:rPr lang="en-US" sz="3200" dirty="0" smtClean="0">
                <a:hlinkClick r:id="rId2"/>
              </a:rPr>
              <a:t>www.cerc.com</a:t>
            </a:r>
            <a:endParaRPr lang="en-US" sz="3200" dirty="0" smtClean="0"/>
          </a:p>
          <a:p>
            <a:r>
              <a:rPr lang="en-US" sz="3600" dirty="0" smtClean="0"/>
              <a:t>These are considered </a:t>
            </a:r>
            <a:r>
              <a:rPr lang="en-US" sz="3600" u="sng" dirty="0" smtClean="0"/>
              <a:t>development</a:t>
            </a:r>
            <a:r>
              <a:rPr lang="en-US" sz="3600" dirty="0" smtClean="0"/>
              <a:t> as opposed to income measures</a:t>
            </a:r>
          </a:p>
          <a:p>
            <a:pPr lvl="1"/>
            <a:r>
              <a:rPr lang="en-US" sz="3200" dirty="0" smtClean="0"/>
              <a:t>Connecticut is somewhat unique in that all major cities are troubled</a:t>
            </a:r>
          </a:p>
          <a:p>
            <a:pPr lvl="2"/>
            <a:r>
              <a:rPr lang="en-US" sz="2800" dirty="0" smtClean="0"/>
              <a:t>All have housing stock issues, educational issues or other problems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789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City		Population	Unemployment   Poverty Rate   	Math Mastery</a:t>
            </a:r>
          </a:p>
          <a:p>
            <a:pPr marL="0" indent="0">
              <a:buNone/>
            </a:pPr>
            <a:r>
              <a:rPr lang="en-US" sz="2400" dirty="0" smtClean="0"/>
              <a:t>						     (2010-14)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New Haven	130,553		9.0%	     26.4% 		      41.2%</a:t>
            </a:r>
          </a:p>
          <a:p>
            <a:pPr marL="0" indent="0">
              <a:buNone/>
            </a:pPr>
            <a:r>
              <a:rPr lang="en-US" sz="2400" dirty="0" smtClean="0"/>
              <a:t>Stamford	125,401		</a:t>
            </a:r>
            <a:r>
              <a:rPr lang="en-US" sz="2400" dirty="0" smtClean="0">
                <a:solidFill>
                  <a:srgbClr val="FF0000"/>
                </a:solidFill>
              </a:rPr>
              <a:t>5.5%	       9.9%		      </a:t>
            </a:r>
            <a:r>
              <a:rPr lang="en-US" sz="2400" dirty="0" smtClean="0"/>
              <a:t>59.6%</a:t>
            </a:r>
          </a:p>
          <a:p>
            <a:pPr marL="0" indent="0">
              <a:buNone/>
            </a:pPr>
            <a:r>
              <a:rPr lang="en-US" sz="2400" dirty="0" smtClean="0"/>
              <a:t>Bridgeport	146,680	           10.2%	     23.6%		      33.7%</a:t>
            </a:r>
          </a:p>
          <a:p>
            <a:pPr marL="0" indent="0">
              <a:buNone/>
            </a:pPr>
            <a:r>
              <a:rPr lang="en-US" sz="2400" dirty="0" smtClean="0"/>
              <a:t>Waterbury	109,887	           10.7%	     24.2%		      27.1%</a:t>
            </a:r>
          </a:p>
          <a:p>
            <a:pPr marL="0" indent="0">
              <a:buNone/>
            </a:pPr>
            <a:r>
              <a:rPr lang="en-US" sz="2400" dirty="0" smtClean="0"/>
              <a:t>Hartford	125,211	           12.2%	     34.4%		      32.5%</a:t>
            </a:r>
          </a:p>
          <a:p>
            <a:pPr marL="0" indent="0">
              <a:buNone/>
            </a:pPr>
            <a:r>
              <a:rPr lang="en-US" sz="2400" dirty="0" smtClean="0"/>
              <a:t>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2400" dirty="0" smtClean="0"/>
              <a:t>State	          3,592,053		6.6%	     10.5%		      65.2%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299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33365"/>
            <a:ext cx="10515600" cy="1325563"/>
          </a:xfrm>
        </p:spPr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</a:rPr>
              <a:t>Summmary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Outside of Stamford, cities in Connecticut are deeply troubled</a:t>
            </a:r>
          </a:p>
          <a:p>
            <a:pPr lvl="1"/>
            <a:r>
              <a:rPr lang="en-US" dirty="0" smtClean="0"/>
              <a:t>Yet, urban areas are small in comparison to those in other states</a:t>
            </a:r>
          </a:p>
          <a:p>
            <a:pPr lvl="1"/>
            <a:r>
              <a:rPr lang="en-US" dirty="0" smtClean="0"/>
              <a:t>Don’t have a Detroit to try to fix</a:t>
            </a:r>
          </a:p>
          <a:p>
            <a:pPr lvl="1"/>
            <a:r>
              <a:rPr lang="en-US" dirty="0" smtClean="0"/>
              <a:t>Amount of money and effort to solve cities’ problems not overwhelming</a:t>
            </a:r>
          </a:p>
          <a:p>
            <a:r>
              <a:rPr lang="en-US" dirty="0" smtClean="0"/>
              <a:t>Persistence of problems represents a policy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5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Have to avoid always equating income with development</a:t>
            </a:r>
          </a:p>
          <a:p>
            <a:pPr lvl="1"/>
            <a:r>
              <a:rPr lang="en-US" sz="3200" dirty="0" smtClean="0"/>
              <a:t>Although it usually is a strong indicator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8448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Nation of Nauru</a:t>
            </a:r>
            <a:endParaRPr lang="en-US" dirty="0"/>
          </a:p>
        </p:txBody>
      </p:sp>
      <p:pic>
        <p:nvPicPr>
          <p:cNvPr id="3074" name="Picture 2" descr="https://www.bing.com/th?id=OIP.Ma0cd0fad06af06a4eb1b456f1312bc85H0&amp;pid=3.1&amp;cb=&amp;w=300&amp;h=300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1" y="1648917"/>
            <a:ext cx="8741550" cy="536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6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 S. LeClair</a:t>
            </a:r>
            <a:br>
              <a:rPr lang="en-US" dirty="0" smtClean="0"/>
            </a:br>
            <a:r>
              <a:rPr lang="en-US" dirty="0" smtClean="0"/>
              <a:t>Fairfield University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of Economics</a:t>
            </a:r>
          </a:p>
          <a:p>
            <a:r>
              <a:rPr lang="en-US" dirty="0" smtClean="0"/>
              <a:t>Director of MPA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02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GDP per Capita: $15,211</a:t>
            </a:r>
          </a:p>
          <a:p>
            <a:pPr lvl="1"/>
            <a:r>
              <a:rPr lang="en-US" sz="3200" dirty="0" smtClean="0"/>
              <a:t>Very high by developing nation standards</a:t>
            </a:r>
          </a:p>
          <a:p>
            <a:pPr lvl="1"/>
            <a:r>
              <a:rPr lang="en-US" sz="3200" dirty="0" smtClean="0"/>
              <a:t>Quality of life not so high</a:t>
            </a:r>
          </a:p>
          <a:p>
            <a:pPr lvl="1"/>
            <a:r>
              <a:rPr lang="en-US" sz="3200" dirty="0" smtClean="0"/>
              <a:t>Island is made of bird droppings</a:t>
            </a:r>
          </a:p>
          <a:p>
            <a:pPr lvl="2"/>
            <a:r>
              <a:rPr lang="en-US" sz="2800" dirty="0" smtClean="0"/>
              <a:t>Mined as phosphate fertilizer</a:t>
            </a:r>
          </a:p>
          <a:p>
            <a:pPr lvl="2"/>
            <a:r>
              <a:rPr lang="en-US" sz="2800" dirty="0" smtClean="0"/>
              <a:t>In the process, made island almost uninhabitable</a:t>
            </a:r>
          </a:p>
          <a:p>
            <a:pPr lvl="1"/>
            <a:r>
              <a:rPr lang="en-US" sz="3200" dirty="0" smtClean="0"/>
              <a:t>At one point, islanders tried to buy a new island (no one was selling)</a:t>
            </a:r>
          </a:p>
          <a:p>
            <a:pPr lvl="1"/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2515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Differences in Income – GDP/Capita, PPP Basis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912966"/>
              </p:ext>
            </p:extLst>
          </p:nvPr>
        </p:nvGraphicFramePr>
        <p:xfrm>
          <a:off x="838200" y="1690689"/>
          <a:ext cx="10515600" cy="4322285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39293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2" tooltip="Qatar"/>
                        </a:rPr>
                        <a:t>Qatar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132,099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3" tooltip="Luxembourg"/>
                        </a:rPr>
                        <a:t>Luxembourg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98,987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4" tooltip="Singapore"/>
                        </a:rPr>
                        <a:t>Singapore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85,253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5" tooltip="Brunei"/>
                        </a:rPr>
                        <a:t>Brunei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79,587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 </a:t>
                      </a:r>
                      <a:r>
                        <a:rPr lang="en-US" dirty="0">
                          <a:hlinkClick r:id="rId6" tooltip="Kuwait"/>
                        </a:rPr>
                        <a:t>Kuwait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70,166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7" tooltip="Norway"/>
                        </a:rPr>
                        <a:t>Norway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68,430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8" tooltip="United Arab Emirates"/>
                        </a:rPr>
                        <a:t>United Arab Emirates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67,617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9" tooltip="San Marino"/>
                        </a:rPr>
                        <a:t>San Marino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63,104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 </a:t>
                      </a:r>
                      <a:r>
                        <a:rPr lang="en-US" dirty="0">
                          <a:hlinkClick r:id="rId10" tooltip="Switzerland"/>
                        </a:rPr>
                        <a:t>Switzerland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58,551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—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1"/>
                        <a:t> </a:t>
                      </a:r>
                      <a:r>
                        <a:rPr lang="en-US" i="1">
                          <a:hlinkClick r:id="rId11" tooltip="Hong Kong"/>
                        </a:rPr>
                        <a:t>Hong Kong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56,701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35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  <a:r>
                        <a:rPr lang="en-US">
                          <a:hlinkClick r:id="rId12" tooltip="United States"/>
                        </a:rPr>
                        <a:t>United States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55,805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s://upload.wikimedia.org/wikipedia/commons/thumb/6/65/Flag_of_Qatar.svg/23px-Flag_of_Qatar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d/da/Flag_of_Luxembourg.svg/23px-Flag_of_Luxembourg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upload.wikimedia.org/wikipedia/commons/thumb/4/48/Flag_of_Singapore.svg/23px-Flag_of_Singapore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9/9c/Flag_of_Brunei.svg/23px-Flag_of_Brunei.svg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upload.wikimedia.org/wikipedia/commons/thumb/a/aa/Flag_of_Kuwait.svg/23px-Flag_of_Kuwait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d/d9/Flag_of_Norway.svg/21px-Flag_of_Norway.svg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000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upload.wikimedia.org/wikipedia/commons/thumb/c/cb/Flag_of_the_United_Arab_Emirates.svg/23px-Flag_of_the_United_Arab_Emirates.svg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b/b1/Flag_of_San_Marino.svg/20px-Flag_of_San_Marino.svg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upload.wikimedia.org/wikipedia/commons/thumb/f/f3/Flag_of_Switzerland.svg/16px-Flag_of_Switzerland.svg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5/5b/Flag_of_Hong_Kong.svg/23px-Flag_of_Hong_Kong.svg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upload.wikimedia.org/wikipedia/en/thumb/a/a4/Flag_of_the_United_States.svg/23px-Flag_of_the_United_States.svg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343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End of the Spectrum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9407"/>
              </p:ext>
            </p:extLst>
          </p:nvPr>
        </p:nvGraphicFramePr>
        <p:xfrm>
          <a:off x="953036" y="2086376"/>
          <a:ext cx="10400764" cy="3802705"/>
        </p:xfrm>
        <a:graphic>
          <a:graphicData uri="http://schemas.openxmlformats.org/drawingml/2006/table">
            <a:tbl>
              <a:tblPr/>
              <a:tblGrid>
                <a:gridCol w="2600191"/>
                <a:gridCol w="2600191"/>
                <a:gridCol w="2600191"/>
                <a:gridCol w="2600191"/>
              </a:tblGrid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 </a:t>
                      </a:r>
                      <a:r>
                        <a:rPr lang="en-US" sz="2000">
                          <a:hlinkClick r:id="rId2" tooltip="Niger"/>
                        </a:rPr>
                        <a:t>Niger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938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 </a:t>
                      </a:r>
                      <a:r>
                        <a:rPr lang="en-US" sz="2000">
                          <a:hlinkClick r:id="rId3" tooltip="Liberia"/>
                        </a:rPr>
                        <a:t>Liberia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 </a:t>
                      </a:r>
                      <a:r>
                        <a:rPr lang="en-US" sz="2000">
                          <a:hlinkClick r:id="rId4" tooltip="Malawi"/>
                        </a:rPr>
                        <a:t>Malawi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181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 </a:t>
                      </a:r>
                      <a:r>
                        <a:rPr lang="en-US" sz="2000">
                          <a:hlinkClick r:id="rId5" tooltip="Burundi"/>
                        </a:rPr>
                        <a:t>Burundi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770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 </a:t>
                      </a:r>
                      <a:r>
                        <a:rPr lang="en-US" sz="2000">
                          <a:hlinkClick r:id="rId6" tooltip="Democratic Republic of the Congo"/>
                        </a:rPr>
                        <a:t>Congo, Dem. Rep.</a:t>
                      </a:r>
                      <a:endParaRPr lang="en-US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746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0333">
                <a:tc>
                  <a:txBody>
                    <a:bodyPr/>
                    <a:lstStyle/>
                    <a:p>
                      <a:r>
                        <a:rPr lang="en-US" sz="2000" dirty="0"/>
                        <a:t>183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 </a:t>
                      </a:r>
                      <a:r>
                        <a:rPr lang="en-US" sz="2000" dirty="0">
                          <a:hlinkClick r:id="rId7" tooltip="Central African Republic"/>
                        </a:rPr>
                        <a:t>Central African </a:t>
                      </a:r>
                      <a:r>
                        <a:rPr lang="en-US" sz="2000" dirty="0" smtClean="0">
                          <a:hlinkClick r:id="rId7" tooltip="Central African Republic"/>
                        </a:rPr>
                        <a:t>  Republic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594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https://upload.wikimedia.org/wikipedia/commons/thumb/f/f4/Flag_of_Niger.svg/18px-Flag_of_Niger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22" y="2850306"/>
            <a:ext cx="235328" cy="1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upload.wikimedia.org/wikipedia/commons/thumb/b/b8/Flag_of_Liberia.svg/23px-Flag_of_Liberia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80" y="2860953"/>
            <a:ext cx="300696" cy="15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upload.wikimedia.org/wikipedia/commons/thumb/d/d1/Flag_of_Malawi.svg/23px-Flag_of_Malawi.sv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8" y="2850306"/>
            <a:ext cx="300697" cy="1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5/50/Flag_of_Burundi.svg/23px-Flag_of_Burundi.sv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8" y="2853855"/>
            <a:ext cx="300697" cy="18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upload.wikimedia.org/wikipedia/commons/thumb/6/6f/Flag_of_the_Democratic_Republic_of_the_Congo.svg/20px-Flag_of_the_Democratic_Republic_of_the_Congo.svg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24" y="2850306"/>
            <a:ext cx="261476" cy="1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6/6f/Flag_of_the_Central_African_Republic.svg/23px-Flag_of_the_Central_African_Republic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8" y="2850306"/>
            <a:ext cx="300697" cy="1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577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versus Global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Global Development seeks to raise living standards AND address development </a:t>
            </a:r>
            <a:r>
              <a:rPr lang="en-US" sz="3600" u="sng" dirty="0" smtClean="0"/>
              <a:t>indicators</a:t>
            </a:r>
          </a:p>
          <a:p>
            <a:pPr lvl="1"/>
            <a:r>
              <a:rPr lang="en-US" sz="3200" dirty="0" smtClean="0"/>
              <a:t>As in the Millennium Development Goals of the UN</a:t>
            </a:r>
          </a:p>
          <a:p>
            <a:pPr lvl="2"/>
            <a:r>
              <a:rPr lang="en-US" sz="2800" dirty="0" smtClean="0"/>
              <a:t>Infant mortality, longevity, educational attainment, health, etc.</a:t>
            </a:r>
          </a:p>
          <a:p>
            <a:r>
              <a:rPr lang="en-US" sz="3600" dirty="0" smtClean="0"/>
              <a:t>Regional development addresses more localized problems, perhaps inside a very rich country/state</a:t>
            </a:r>
          </a:p>
          <a:p>
            <a:pPr lvl="1"/>
            <a:r>
              <a:rPr lang="en-US" sz="3200" dirty="0" smtClean="0"/>
              <a:t>Bridgeport or Waterbury</a:t>
            </a:r>
          </a:p>
          <a:p>
            <a:pPr lvl="1"/>
            <a:r>
              <a:rPr lang="en-US" sz="3200" dirty="0" smtClean="0"/>
              <a:t>Approaches are very different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5660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Questions?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70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Week #2 – Regional Problems and Regional Development Policy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Causes Regional Development Issues?</a:t>
            </a:r>
          </a:p>
          <a:p>
            <a:pPr lvl="1"/>
            <a:r>
              <a:rPr lang="en-US" sz="3200" dirty="0" smtClean="0"/>
              <a:t>Departure of an industry or industries</a:t>
            </a:r>
          </a:p>
          <a:p>
            <a:pPr lvl="1"/>
            <a:r>
              <a:rPr lang="en-US" sz="3200" dirty="0" smtClean="0"/>
              <a:t>Demographics</a:t>
            </a:r>
          </a:p>
          <a:p>
            <a:pPr lvl="1"/>
            <a:r>
              <a:rPr lang="en-US" sz="3200" dirty="0" smtClean="0"/>
              <a:t>Transportation issues (A serious problem in Connecticut)</a:t>
            </a:r>
          </a:p>
          <a:p>
            <a:pPr lvl="1"/>
            <a:r>
              <a:rPr lang="en-US" sz="3200" dirty="0" smtClean="0"/>
              <a:t>Failed infrastructure</a:t>
            </a:r>
          </a:p>
          <a:p>
            <a:pPr lvl="1"/>
            <a:r>
              <a:rPr lang="en-US" sz="3200" dirty="0" smtClean="0"/>
              <a:t>Natural disaster</a:t>
            </a:r>
          </a:p>
          <a:p>
            <a:pPr lvl="1"/>
            <a:r>
              <a:rPr lang="en-US" sz="3200" dirty="0" smtClean="0"/>
              <a:t>Misuse of Resources (Tragedy of the Commons, 1968, Garrett Hardin)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2675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Departure of industry (too many to name)</a:t>
            </a:r>
          </a:p>
          <a:p>
            <a:pPr lvl="1"/>
            <a:r>
              <a:rPr lang="en-US" sz="3200" dirty="0" smtClean="0"/>
              <a:t>Automobile industry leaving Detroit</a:t>
            </a:r>
          </a:p>
          <a:p>
            <a:pPr lvl="1"/>
            <a:r>
              <a:rPr lang="en-US" sz="3200" dirty="0" smtClean="0"/>
              <a:t>Steel industry departing Pennsylvania</a:t>
            </a:r>
          </a:p>
          <a:p>
            <a:pPr lvl="1"/>
            <a:r>
              <a:rPr lang="en-US" sz="3200" dirty="0" smtClean="0"/>
              <a:t>Textile industry departing New England</a:t>
            </a:r>
          </a:p>
          <a:p>
            <a:pPr lvl="2"/>
            <a:r>
              <a:rPr lang="en-US" sz="2800" dirty="0" smtClean="0"/>
              <a:t>Economic issues of the “valley”</a:t>
            </a:r>
          </a:p>
          <a:p>
            <a:pPr lvl="1"/>
            <a:r>
              <a:rPr lang="en-US" sz="3200" dirty="0" smtClean="0"/>
              <a:t>Brass industry in Waterbury</a:t>
            </a:r>
          </a:p>
          <a:p>
            <a:r>
              <a:rPr lang="en-US" sz="3600" dirty="0" smtClean="0"/>
              <a:t>Argument is that towns and areas can either sit back and allow decline or try to respond in some way</a:t>
            </a:r>
          </a:p>
          <a:p>
            <a:pPr lvl="2"/>
            <a:endParaRPr lang="en-US" sz="28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819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Demographics and Transportation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Changing demographics may make an area unsuitable for manufacturing</a:t>
            </a:r>
          </a:p>
          <a:p>
            <a:pPr lvl="1"/>
            <a:r>
              <a:rPr lang="en-US" sz="3200" dirty="0" smtClean="0"/>
              <a:t>Aging labor force may mean labor is scarcer and more expensive</a:t>
            </a:r>
          </a:p>
          <a:p>
            <a:r>
              <a:rPr lang="en-US" sz="3600" dirty="0" smtClean="0"/>
              <a:t>Transportation is one of Connecticut’s biggest issue at present</a:t>
            </a:r>
          </a:p>
          <a:p>
            <a:pPr lvl="1"/>
            <a:r>
              <a:rPr lang="en-US" sz="3200" dirty="0" smtClean="0"/>
              <a:t>Cannot attract new firms if roads don’t work</a:t>
            </a:r>
          </a:p>
          <a:p>
            <a:pPr lvl="1"/>
            <a:r>
              <a:rPr lang="en-US" sz="3200" dirty="0" smtClean="0"/>
              <a:t>Unfortunately, State has few options to fix this</a:t>
            </a:r>
          </a:p>
          <a:p>
            <a:pPr lvl="2"/>
            <a:r>
              <a:rPr lang="en-US" sz="2800" dirty="0" smtClean="0"/>
              <a:t>Rail system is at capacity. No place to put new roads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565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joyful morning commute</a:t>
            </a:r>
            <a:endParaRPr lang="en-US" dirty="0"/>
          </a:p>
        </p:txBody>
      </p:sp>
      <p:pic>
        <p:nvPicPr>
          <p:cNvPr id="1026" name="Picture 2" descr="Image result for traffic jam connecticu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75" y="1850045"/>
            <a:ext cx="7250805" cy="443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79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Failed Infrastructure (Beyond Roads)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Metro North beyond capacity since gas prices rose in 2007</a:t>
            </a:r>
          </a:p>
          <a:p>
            <a:r>
              <a:rPr lang="en-US" sz="3600" dirty="0" smtClean="0"/>
              <a:t>Deep-water ports in State are inadequate (only New Haven is fully operating)</a:t>
            </a:r>
          </a:p>
          <a:p>
            <a:r>
              <a:rPr lang="en-US" sz="3600" dirty="0" smtClean="0"/>
              <a:t>Unlike rest of country, airport is OK (compare Bradley to </a:t>
            </a:r>
            <a:r>
              <a:rPr lang="en-US" sz="3600" dirty="0" err="1" smtClean="0"/>
              <a:t>Laguardia</a:t>
            </a:r>
            <a:r>
              <a:rPr lang="en-US" sz="3600" dirty="0" smtClean="0"/>
              <a:t>)</a:t>
            </a:r>
          </a:p>
          <a:p>
            <a:pPr lvl="1"/>
            <a:r>
              <a:rPr lang="en-US" sz="3200" dirty="0" smtClean="0"/>
              <a:t>State is very careless with infrastructure funds – used dedicated highway money to balance the State budget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650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you want Copies of the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to my Webpage:</a:t>
            </a:r>
          </a:p>
          <a:p>
            <a:r>
              <a:rPr lang="en-US" smtClean="0">
                <a:hlinkClick r:id="rId2"/>
              </a:rPr>
              <a:t>www.faculty.Fairfield.edu/mleclair</a:t>
            </a:r>
            <a:endParaRPr lang="en-US" smtClean="0"/>
          </a:p>
          <a:p>
            <a:pPr lvl="1"/>
            <a:r>
              <a:rPr lang="en-US" smtClean="0"/>
              <a:t>Click on Link</a:t>
            </a:r>
          </a:p>
          <a:p>
            <a:pPr lvl="1"/>
            <a:r>
              <a:rPr lang="en-US" smtClean="0"/>
              <a:t>Must have Powerpoint on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39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Natural Disasters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Famous example of coal industry in Wilkes-Barre</a:t>
            </a:r>
          </a:p>
          <a:p>
            <a:pPr lvl="1"/>
            <a:r>
              <a:rPr lang="en-US" sz="3200" dirty="0" smtClean="0"/>
              <a:t>1959 Knox Coal Mine disaster left many mines flooded</a:t>
            </a:r>
          </a:p>
          <a:p>
            <a:pPr lvl="1"/>
            <a:r>
              <a:rPr lang="en-US" sz="3200" dirty="0" smtClean="0"/>
              <a:t>No way to reopen</a:t>
            </a:r>
          </a:p>
          <a:p>
            <a:pPr lvl="1"/>
            <a:r>
              <a:rPr lang="en-US" sz="3200" dirty="0" smtClean="0"/>
              <a:t>City (and area) went into decline</a:t>
            </a:r>
          </a:p>
          <a:p>
            <a:r>
              <a:rPr lang="en-US" sz="3600" dirty="0" smtClean="0"/>
              <a:t>Coast of Mississippi has never recovered from Katrina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08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mississippi katrina da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376" y="1095769"/>
            <a:ext cx="6983257" cy="506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659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Misuse of Resources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“Tragedy of the Commons”</a:t>
            </a:r>
          </a:p>
          <a:p>
            <a:r>
              <a:rPr lang="en-US" sz="3600" dirty="0" smtClean="0"/>
              <a:t>Shared resources are unpriced (free)</a:t>
            </a:r>
          </a:p>
          <a:p>
            <a:pPr lvl="1"/>
            <a:r>
              <a:rPr lang="en-US" sz="3200" dirty="0" smtClean="0"/>
              <a:t>Fishing, mining, timbering</a:t>
            </a:r>
          </a:p>
          <a:p>
            <a:r>
              <a:rPr lang="en-US" sz="3600" dirty="0" smtClean="0"/>
              <a:t>Best strategy of individual is to exploit as rapidly as possible</a:t>
            </a:r>
          </a:p>
          <a:p>
            <a:pPr lvl="1"/>
            <a:r>
              <a:rPr lang="en-US" sz="3200" dirty="0" smtClean="0"/>
              <a:t>But, result is destruction of resource</a:t>
            </a:r>
          </a:p>
          <a:p>
            <a:pPr lvl="1"/>
            <a:r>
              <a:rPr lang="en-US" sz="3200" dirty="0" smtClean="0"/>
              <a:t>Georges Bank was one of world’s best fishing areas. Now largely off limits to fishing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169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Timbering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 one point, nearly all large trees in the northeast had been cut down</a:t>
            </a:r>
          </a:p>
          <a:p>
            <a:pPr lvl="1"/>
            <a:r>
              <a:rPr lang="en-US" sz="3200" dirty="0" smtClean="0"/>
              <a:t>Reason why the largest trees in Connecticut (in the </a:t>
            </a:r>
            <a:r>
              <a:rPr lang="en-US" sz="3200" dirty="0" err="1" smtClean="0"/>
              <a:t>Pequonnock</a:t>
            </a:r>
            <a:r>
              <a:rPr lang="en-US" sz="3200" dirty="0" smtClean="0"/>
              <a:t> Valley in Trumbull) are only 155 feet high</a:t>
            </a:r>
          </a:p>
          <a:p>
            <a:pPr lvl="1"/>
            <a:r>
              <a:rPr lang="en-US" sz="3200" dirty="0" smtClean="0"/>
              <a:t>Once timber all cut down, industry moved on </a:t>
            </a:r>
          </a:p>
          <a:p>
            <a:pPr lvl="2"/>
            <a:r>
              <a:rPr lang="en-US" sz="2800" dirty="0" smtClean="0"/>
              <a:t>Reforestation is now largely complete, but industry never came back</a:t>
            </a:r>
          </a:p>
          <a:p>
            <a:pPr lvl="2"/>
            <a:r>
              <a:rPr lang="en-US" sz="2800" dirty="0" smtClean="0"/>
              <a:t>Only in Northwest is there a well-maintained lumbering industry that replants as it cuts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048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Regional Industry Gone, 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Generally, population decline, a drop in household income, deteriorating property prices, and economic decay</a:t>
            </a:r>
          </a:p>
          <a:p>
            <a:pPr lvl="1"/>
            <a:r>
              <a:rPr lang="en-US" sz="3200" dirty="0" smtClean="0"/>
              <a:t>In a purely free-market world, you simply move on to the next economically vibrant area</a:t>
            </a:r>
          </a:p>
          <a:p>
            <a:r>
              <a:rPr lang="en-US" sz="3600" dirty="0" smtClean="0"/>
              <a:t>Problem (even from an objective view) is that billions of dollars in assets are destroyed in the process (e.g. housing stock)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2679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Bridgeport as a Case 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Used to be a vibrant, economically important city</a:t>
            </a:r>
          </a:p>
          <a:p>
            <a:pPr lvl="1"/>
            <a:r>
              <a:rPr lang="en-US" sz="3200" dirty="0" smtClean="0"/>
              <a:t>Tourist destination for New Yorkers</a:t>
            </a:r>
          </a:p>
          <a:p>
            <a:r>
              <a:rPr lang="en-US" sz="3600" dirty="0" smtClean="0"/>
              <a:t>Decline of defense industry in the 1950s set off decay</a:t>
            </a:r>
          </a:p>
          <a:p>
            <a:pPr lvl="1"/>
            <a:r>
              <a:rPr lang="en-US" sz="3200" dirty="0" smtClean="0"/>
              <a:t>City now has a deteriorating housing stock, a very troubled downtown area (which is getting worse, not better)</a:t>
            </a:r>
          </a:p>
          <a:p>
            <a:pPr lvl="1"/>
            <a:r>
              <a:rPr lang="en-US" sz="3200" dirty="0" smtClean="0"/>
              <a:t>Problems with crime, poverty, etc.</a:t>
            </a:r>
          </a:p>
          <a:p>
            <a:pPr lvl="1"/>
            <a:r>
              <a:rPr lang="en-US" sz="3200" dirty="0" smtClean="0"/>
              <a:t>Defense industry is not coming back; what does city do?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042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Regional Development Tactics – the Good, the Bad and the Silly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 tactics include:</a:t>
            </a:r>
          </a:p>
          <a:p>
            <a:pPr lvl="1"/>
            <a:r>
              <a:rPr lang="en-US" sz="3200" dirty="0" smtClean="0"/>
              <a:t>The “stadium gambit”</a:t>
            </a:r>
          </a:p>
          <a:p>
            <a:pPr lvl="1"/>
            <a:r>
              <a:rPr lang="en-US" sz="3200" dirty="0" smtClean="0"/>
              <a:t>Enterprise Zones – low tax areas that promote retailing</a:t>
            </a:r>
          </a:p>
          <a:p>
            <a:pPr lvl="1"/>
            <a:r>
              <a:rPr lang="en-US" sz="3200" dirty="0" smtClean="0"/>
              <a:t>Intellectual corridors (more regional in nature)</a:t>
            </a:r>
          </a:p>
          <a:p>
            <a:pPr lvl="2"/>
            <a:r>
              <a:rPr lang="en-US" sz="2800" dirty="0" smtClean="0"/>
              <a:t>Declare an area a high-tech corridor and use tax breaks to spur investment (Route 128 in Boston)</a:t>
            </a:r>
          </a:p>
          <a:p>
            <a:pPr lvl="1"/>
            <a:r>
              <a:rPr lang="en-US" sz="3200" dirty="0" smtClean="0"/>
              <a:t>Growth poles – a regionally-based, industry specific development initiative (e.g. auto industry and suppliers)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0774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What did Bridgeport Try?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bluefish stadium and </a:t>
            </a:r>
            <a:r>
              <a:rPr lang="en-US" sz="3600" dirty="0" err="1" smtClean="0"/>
              <a:t>HarborYard</a:t>
            </a:r>
            <a:r>
              <a:rPr lang="en-US" sz="3600" dirty="0" smtClean="0"/>
              <a:t> Arena</a:t>
            </a:r>
          </a:p>
          <a:p>
            <a:pPr lvl="1"/>
            <a:r>
              <a:rPr lang="en-US" sz="3200" dirty="0" smtClean="0"/>
              <a:t>Generally acknowledged as ineffective</a:t>
            </a:r>
          </a:p>
          <a:p>
            <a:pPr lvl="1"/>
            <a:r>
              <a:rPr lang="en-US" sz="3200" dirty="0" smtClean="0"/>
              <a:t>Isolated on wrong side of 95, no businesses developed around arena</a:t>
            </a:r>
          </a:p>
          <a:p>
            <a:pPr lvl="1"/>
            <a:r>
              <a:rPr lang="en-US" sz="3200" dirty="0" smtClean="0"/>
              <a:t>Example of the over-used and rather ridiculous stadium approach</a:t>
            </a:r>
          </a:p>
          <a:p>
            <a:r>
              <a:rPr lang="en-US" sz="3600" dirty="0" smtClean="0"/>
              <a:t>Moving HCC to the old Sears Building</a:t>
            </a:r>
          </a:p>
          <a:p>
            <a:pPr lvl="1"/>
            <a:r>
              <a:rPr lang="en-US" sz="3200" dirty="0" smtClean="0"/>
              <a:t>Problem: NO integration with community (could be on the moon)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6705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Moving police barracks downtown</a:t>
            </a:r>
          </a:p>
          <a:p>
            <a:pPr lvl="1"/>
            <a:r>
              <a:rPr lang="en-US" sz="3200" dirty="0" smtClean="0"/>
              <a:t>Nice idea; reduces crime and stimulates some retail trade</a:t>
            </a:r>
          </a:p>
          <a:p>
            <a:pPr lvl="1"/>
            <a:r>
              <a:rPr lang="en-US" sz="3200" dirty="0" smtClean="0"/>
              <a:t>Not very impactful</a:t>
            </a:r>
          </a:p>
          <a:p>
            <a:r>
              <a:rPr lang="en-US" sz="3600" dirty="0" err="1" smtClean="0"/>
              <a:t>SteelPointe</a:t>
            </a:r>
            <a:r>
              <a:rPr lang="en-US" sz="3600" dirty="0" smtClean="0"/>
              <a:t> Harbor</a:t>
            </a:r>
          </a:p>
          <a:p>
            <a:pPr lvl="1"/>
            <a:r>
              <a:rPr lang="en-US" sz="3200" dirty="0" smtClean="0"/>
              <a:t>First dramatic development project carried out by city</a:t>
            </a:r>
          </a:p>
          <a:p>
            <a:pPr lvl="1"/>
            <a:r>
              <a:rPr lang="en-US" sz="3200" dirty="0" smtClean="0"/>
              <a:t>Unfortunately, undertaken in 2008 – put on hold</a:t>
            </a:r>
          </a:p>
          <a:p>
            <a:pPr lvl="1"/>
            <a:r>
              <a:rPr lang="en-US" sz="3200" dirty="0" smtClean="0"/>
              <a:t>Now moving forward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092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tse1.mm.bing.net/th?&amp;id=OIP.M55718df4b7fb277e1318a343ff200d1fo0&amp;w=290&amp;h=190&amp;c=0&amp;pid=1.9&amp;rs=0&amp;p=0&amp;r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442" y="1787756"/>
            <a:ext cx="7738793" cy="507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0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5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Week 1: What is Developmental Economics as a discipline? What is the difference between Regional and Global Development? What does the world look like right now?</a:t>
            </a:r>
          </a:p>
          <a:p>
            <a:r>
              <a:rPr lang="en-US" sz="3600" dirty="0" smtClean="0"/>
              <a:t>Week 2: Regional Problems and Regional Development Policy</a:t>
            </a:r>
          </a:p>
          <a:p>
            <a:r>
              <a:rPr lang="en-US" sz="3600" dirty="0" smtClean="0"/>
              <a:t>Week 3: Global Development and Global Development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813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tse1.mm.bing.net/th?&amp;id=OIP.M18c03862378a53f16efc61a56420b165o0&amp;w=299&amp;h=193&amp;c=0&amp;pid=1.9&amp;rs=0&amp;p=0&amp;r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58" y="1263507"/>
            <a:ext cx="8255357" cy="53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81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Opening of Bass Pro a major accomplishment</a:t>
            </a:r>
          </a:p>
          <a:p>
            <a:pPr lvl="1"/>
            <a:r>
              <a:rPr lang="en-US" sz="3200" dirty="0" smtClean="0"/>
              <a:t>Foresee housing, retail, commercial space once completed</a:t>
            </a:r>
          </a:p>
          <a:p>
            <a:pPr lvl="1"/>
            <a:r>
              <a:rPr lang="en-US" sz="3200" dirty="0" smtClean="0"/>
              <a:t>First real attempt at redevelopment</a:t>
            </a:r>
          </a:p>
          <a:p>
            <a:r>
              <a:rPr lang="en-US" sz="3600" dirty="0" smtClean="0"/>
              <a:t>To actually fix city’s problems would need a new industrial base (e.g. financial)</a:t>
            </a:r>
          </a:p>
          <a:p>
            <a:pPr lvl="1"/>
            <a:r>
              <a:rPr lang="en-US" sz="3200" dirty="0" smtClean="0"/>
              <a:t>Not sure that is going to happen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3360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Other Local Examples of Transformations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Sleepy Hollow (N. Tarrytown, New York)</a:t>
            </a:r>
          </a:p>
          <a:p>
            <a:pPr lvl="1"/>
            <a:r>
              <a:rPr lang="en-US" sz="3200" dirty="0" smtClean="0"/>
              <a:t>GM plant closes – North Tarrytown renamed Sleepy Hollow in order to become a tourist destination</a:t>
            </a:r>
          </a:p>
          <a:p>
            <a:r>
              <a:rPr lang="en-US" sz="3600" dirty="0" smtClean="0"/>
              <a:t>Waterbury, CT</a:t>
            </a:r>
          </a:p>
          <a:p>
            <a:pPr lvl="1"/>
            <a:r>
              <a:rPr lang="en-US" sz="3200" dirty="0" smtClean="0"/>
              <a:t>Brass industry departs – open Brassworks Mall as a regional attraction</a:t>
            </a:r>
          </a:p>
          <a:p>
            <a:pPr marL="457200" lvl="1" indent="0">
              <a:buNone/>
            </a:pPr>
            <a:r>
              <a:rPr lang="en-US" sz="3200" dirty="0" smtClean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9647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Fail…………………………New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Gave enormous tax breaks to Pfizer to redevelop New London</a:t>
            </a:r>
          </a:p>
          <a:p>
            <a:r>
              <a:rPr lang="en-US" sz="3600" dirty="0" smtClean="0"/>
              <a:t>Used eminent domain to clear area for Pfizer (see </a:t>
            </a:r>
            <a:r>
              <a:rPr lang="en-US" sz="3600" i="1" dirty="0" smtClean="0"/>
              <a:t>Little Pink House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Pfizer changed its mind</a:t>
            </a:r>
          </a:p>
          <a:p>
            <a:pPr lvl="1"/>
            <a:r>
              <a:rPr lang="en-US" sz="3200" dirty="0" smtClean="0"/>
              <a:t>Left behind a wasteland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9305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Questions?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522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 – Global Development Goals and International Development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eradicate </a:t>
            </a:r>
            <a:r>
              <a:rPr lang="en-US" dirty="0">
                <a:hlinkClick r:id="rId2" tooltip="Extreme poverty"/>
              </a:rPr>
              <a:t>extreme poverty</a:t>
            </a:r>
            <a:r>
              <a:rPr lang="en-US" dirty="0"/>
              <a:t> and hunger</a:t>
            </a:r>
          </a:p>
          <a:p>
            <a:r>
              <a:rPr lang="en-US" dirty="0"/>
              <a:t>To achieve </a:t>
            </a:r>
            <a:r>
              <a:rPr lang="en-US" dirty="0">
                <a:hlinkClick r:id="rId3" tooltip="Universal primary education"/>
              </a:rPr>
              <a:t>universal primary education</a:t>
            </a:r>
            <a:endParaRPr lang="en-US" dirty="0"/>
          </a:p>
          <a:p>
            <a:r>
              <a:rPr lang="en-US" dirty="0"/>
              <a:t>To promote </a:t>
            </a:r>
            <a:r>
              <a:rPr lang="en-US" dirty="0">
                <a:hlinkClick r:id="rId4" tooltip="Gender equality"/>
              </a:rPr>
              <a:t>gender equality</a:t>
            </a:r>
            <a:r>
              <a:rPr lang="en-US" dirty="0"/>
              <a:t> and empower women</a:t>
            </a:r>
          </a:p>
          <a:p>
            <a:r>
              <a:rPr lang="en-US" dirty="0"/>
              <a:t>To reduce </a:t>
            </a:r>
            <a:r>
              <a:rPr lang="en-US" dirty="0">
                <a:hlinkClick r:id="rId5" tooltip="Child mortality"/>
              </a:rPr>
              <a:t>child mortality</a:t>
            </a:r>
            <a:endParaRPr lang="en-US" dirty="0"/>
          </a:p>
          <a:p>
            <a:r>
              <a:rPr lang="en-US" dirty="0"/>
              <a:t>To improve </a:t>
            </a:r>
            <a:r>
              <a:rPr lang="en-US" dirty="0">
                <a:hlinkClick r:id="rId6" tooltip="Maternal health"/>
              </a:rPr>
              <a:t>maternal health</a:t>
            </a:r>
            <a:endParaRPr lang="en-US" dirty="0"/>
          </a:p>
          <a:p>
            <a:r>
              <a:rPr lang="en-US" dirty="0"/>
              <a:t>To combat </a:t>
            </a:r>
            <a:r>
              <a:rPr lang="en-US" dirty="0">
                <a:hlinkClick r:id="rId7" tooltip="HIV/AIDS"/>
              </a:rPr>
              <a:t>HIV/AIDS</a:t>
            </a:r>
            <a:r>
              <a:rPr lang="en-US" dirty="0"/>
              <a:t>, </a:t>
            </a:r>
            <a:r>
              <a:rPr lang="en-US" dirty="0">
                <a:hlinkClick r:id="rId8" tooltip="Malaria"/>
              </a:rPr>
              <a:t>malaria</a:t>
            </a:r>
            <a:r>
              <a:rPr lang="en-US" dirty="0"/>
              <a:t>, and other diseases</a:t>
            </a:r>
          </a:p>
          <a:p>
            <a:r>
              <a:rPr lang="en-US" dirty="0"/>
              <a:t>To ensure environmental </a:t>
            </a:r>
            <a:r>
              <a:rPr lang="en-US" dirty="0" smtClean="0"/>
              <a:t>sustainability</a:t>
            </a:r>
            <a:endParaRPr lang="en-US" dirty="0"/>
          </a:p>
          <a:p>
            <a:r>
              <a:rPr lang="en-US" dirty="0"/>
              <a:t>To develop a global partnership for </a:t>
            </a:r>
            <a:r>
              <a:rPr lang="en-US" dirty="0" smtClean="0"/>
              <a:t>development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227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of these would be achieved if Incomes were raised – Incomes per Capita in Poor Nations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3460" y="1811462"/>
          <a:ext cx="10425080" cy="4379664"/>
        </p:xfrm>
        <a:graphic>
          <a:graphicData uri="http://schemas.openxmlformats.org/drawingml/2006/table">
            <a:tbl>
              <a:tblPr/>
              <a:tblGrid>
                <a:gridCol w="2606270"/>
                <a:gridCol w="2606270"/>
                <a:gridCol w="2606270"/>
                <a:gridCol w="2606270"/>
              </a:tblGrid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177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2" tooltip="Rwanda"/>
                        </a:rPr>
                        <a:t>Rwanda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178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3" tooltip="Burkina Faso"/>
                        </a:rPr>
                        <a:t>Burkina Faso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179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4" tooltip="Mali"/>
                        </a:rPr>
                        <a:t>Mali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5" tooltip="North Korea"/>
                        </a:rPr>
                        <a:t>North Korea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2014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181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6" tooltip="Haiti"/>
                        </a:rPr>
                        <a:t>Haiti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182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7" tooltip="The Gambia"/>
                        </a:rPr>
                        <a:t>The Gambia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1,700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183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8" tooltip="Ethiopia"/>
                        </a:rPr>
                        <a:t>Ethiopia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1,700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184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9" tooltip="Comoros"/>
                        </a:rPr>
                        <a:t>Comoros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1,600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185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10" tooltip="Sierra Leone"/>
                        </a:rPr>
                        <a:t>Sierra Leone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1,600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186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11" tooltip="Togo"/>
                        </a:rPr>
                        <a:t>Togo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1,500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187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12" tooltip="Guinea-Bissau"/>
                        </a:rPr>
                        <a:t>Guinea-Bissau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1,500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 sz="1800"/>
                        <a:t>188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 </a:t>
                      </a:r>
                      <a:r>
                        <a:rPr lang="en-US" sz="1800">
                          <a:hlinkClick r:id="rId13" tooltip="Madagascar"/>
                        </a:rPr>
                        <a:t>Madagascar</a:t>
                      </a:r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1,500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2015 est.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s://upload.wikimedia.org/wikipedia/commons/thumb/1/17/Flag_of_Rwanda.svg/23px-Flag_of_Rwanda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3/31/Flag_of_Burkina_Faso.svg/23px-Flag_of_Burkina_Faso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upload.wikimedia.org/wikipedia/commons/thumb/9/92/Flag_of_Mali.svg/23px-Flag_of_Mali.svg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5/51/Flag_of_North_Korea.svg/23px-Flag_of_North_Korea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upload.wikimedia.org/wikipedia/commons/thumb/5/56/Flag_of_Haiti.svg/23px-Flag_of_Haiti.svg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7/77/Flag_of_The_Gambia.svg/23px-Flag_of_The_Gambia.svg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upload.wikimedia.org/wikipedia/commons/thumb/7/71/Flag_of_Ethiopia.svg/23px-Flag_of_Ethiopia.svg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9/94/Flag_of_the_Comoros.svg/23px-Flag_of_the_Comoros.svg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upload.wikimedia.org/wikipedia/commons/thumb/1/17/Flag_of_Sierra_Leone.svg/23px-Flag_of_Sierra_Leone.svg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6/68/Flag_of_Togo.svg/23px-Flag_of_Togo.svg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upload.wikimedia.org/wikipedia/commons/thumb/0/01/Flag_of_Guinea-Bissau.svg/23px-Flag_of_Guinea-Bissau.svg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thumb/b/bc/Flag_of_Madagascar.svg/23px-Flag_of_Madagascar.svg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181133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391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Mortality per 1000 Live Births (2015) – U.S. = 5.80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89366"/>
              </p:ext>
            </p:extLst>
          </p:nvPr>
        </p:nvGraphicFramePr>
        <p:xfrm>
          <a:off x="677397" y="1690812"/>
          <a:ext cx="10425080" cy="4387544"/>
        </p:xfrm>
        <a:graphic>
          <a:graphicData uri="http://schemas.openxmlformats.org/drawingml/2006/table">
            <a:tbl>
              <a:tblPr/>
              <a:tblGrid>
                <a:gridCol w="2606270"/>
                <a:gridCol w="2511826"/>
                <a:gridCol w="2700714"/>
                <a:gridCol w="2606270"/>
              </a:tblGrid>
              <a:tr h="362611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Afghanistan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112.80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Mali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Somalia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96.60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Central African Republic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88.40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Guinea-Bissau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87.50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Chad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87.00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Niger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82.80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9"/>
                        </a:rPr>
                        <a:t>Angola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76.50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0"/>
                        </a:rPr>
                        <a:t>Burkina Faso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73.80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1"/>
                        </a:rPr>
                        <a:t>Nigeria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71.20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 est.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</a:endParaRP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</a:endParaRP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11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</a:endParaRP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</a:endParaRP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https://upload.wikimedia.org/wikipedia/commons/thumb/9/9a/Flag_of_Afghanistan.svg/23px-Flag_of_Afghanistan.svg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upload.wikimedia.org/wikipedia/commons/thumb/3/36/Flag_of_Albania.svg/21px-Flag_of_Albania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000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upload.wikimedia.org/wikipedia/commons/thumb/7/77/Flag_of_Algeria.svg/23px-Flag_of_Algeria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8/87/Flag_of_American_Samoa.svg/23px-Flag_of_American_Samoa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upload.wikimedia.org/wikipedia/commons/thumb/1/19/Flag_of_Andorra.svg/22px-Flag_of_Andorra.svg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9/9d/Flag_of_Angola.svg/23px-Flag_of_Angola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upload.wikimedia.org/wikipedia/commons/thumb/b/b4/Flag_of_Anguilla.svg/23px-Flag_of_Anguilla.svg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upload.wikimedia.org/wikipedia/commons/thumb/8/89/Flag_of_Antigua_and_Barbuda.svg/23px-Flag_of_Antigua_and_Barbuda.svg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upload.wikimedia.org/wikipedia/commons/thumb/1/1a/Flag_of_Argentina.svg/23px-Flag_of_Argentina.svg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upload.wikimedia.org/wikipedia/commons/thumb/2/2f/Flag_of_Armenia.svg/23px-Flag_of_Armenia.svg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s://upload.wikimedia.org/wikipedia/commons/thumb/f/f6/Flag_of_Aruba.svg/23px-Flag_of_Aruba.svg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upload.wikimedia.org/wikipedia/en/thumb/b/b9/Flag_of_Australia.svg/23px-Flag_of_Australia.svg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6" y="1690688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0097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– Versus U.S. 79.3 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80289"/>
              </p:ext>
            </p:extLst>
          </p:nvPr>
        </p:nvGraphicFramePr>
        <p:xfrm>
          <a:off x="1375207" y="2103437"/>
          <a:ext cx="9441585" cy="5016973"/>
        </p:xfrm>
        <a:graphic>
          <a:graphicData uri="http://schemas.openxmlformats.org/drawingml/2006/table">
            <a:tbl>
              <a:tblPr/>
              <a:tblGrid>
                <a:gridCol w="1767238"/>
                <a:gridCol w="1017431"/>
                <a:gridCol w="1262130"/>
                <a:gridCol w="334850"/>
                <a:gridCol w="863676"/>
                <a:gridCol w="1049065"/>
                <a:gridCol w="1049065"/>
                <a:gridCol w="1049065"/>
                <a:gridCol w="1049065"/>
              </a:tblGrid>
              <a:tr h="7887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Country  and</a:t>
                      </a:r>
                      <a:r>
                        <a:rPr lang="en-US" sz="1600" baseline="0" dirty="0" smtClean="0"/>
                        <a:t>  Rank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 </a:t>
                      </a:r>
                      <a:endParaRPr lang="en-US" sz="1600" dirty="0" smtClean="0"/>
                    </a:p>
                    <a:p>
                      <a:pPr algn="l"/>
                      <a:endParaRPr lang="en-US" sz="1600" dirty="0" smtClean="0"/>
                    </a:p>
                    <a:p>
                      <a:pPr algn="l"/>
                      <a:r>
                        <a:rPr lang="en-US" sz="1400" dirty="0" smtClean="0">
                          <a:hlinkClick r:id="rId2" tooltip="Afghanistan"/>
                        </a:rPr>
                        <a:t>Afghanistan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161</a:t>
                      </a:r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60.5</a:t>
                      </a:r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03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3" tooltip="Benin"/>
                        </a:rPr>
                        <a:t>Benin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162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60.0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4" tooltip="Burkina Faso"/>
                        </a:rPr>
                        <a:t>Burkina Faso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163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59.9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03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5" tooltip="Togo"/>
                        </a:rPr>
                        <a:t>Togo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163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59.9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3611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6" tooltip="Democratic Republic of the Congo"/>
                        </a:rPr>
                        <a:t>Democratic Republic of the Congo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165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59.8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03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7" tooltip="Burundi"/>
                        </a:rPr>
                        <a:t>Burundi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166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59.6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03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 </a:t>
                      </a:r>
                      <a:r>
                        <a:rPr lang="en-US" sz="1600">
                          <a:hlinkClick r:id="rId8" tooltip="Guinea"/>
                        </a:rPr>
                        <a:t>Guinea</a:t>
                      </a:r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167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59.0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 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101" marR="82101" marT="41050" marB="41050"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3073" name="Picture 1" descr="https://upload.wikimedia.org/wikipedia/commons/thumb/9/9a/Flag_of_Afghanistan.svg/23px-Flag_of_Afghanistan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thumb/0/0a/Flag_of_Benin.svg/23px-Flag_of_Benin.sv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s://upload.wikimedia.org/wikipedia/commons/thumb/3/31/Flag_of_Burkina_Faso.svg/23px-Flag_of_Burkina_Faso.sv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6/68/Flag_of_Togo.svg/23px-Flag_of_Togo.svg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upload.wikimedia.org/wikipedia/commons/thumb/6/6f/Flag_of_the_Democratic_Republic_of_the_Congo.svg/20px-Flag_of_the_Democratic_Republic_of_the_Congo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5/50/Flag_of_Burundi.svg/23px-Flag_of_Burundi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s://upload.wikimedia.org/wikipedia/commons/thumb/e/ed/Flag_of_Guinea.svg/23px-Flag_of_Guinea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82562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885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Generalities…….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Much of the remaining global development work needs to take place in Africa, although there are exceptions (Afghanistan) </a:t>
            </a:r>
          </a:p>
          <a:p>
            <a:r>
              <a:rPr lang="en-US" sz="3600" dirty="0" smtClean="0"/>
              <a:t>Infant mortality rates and other measures of development are closely linked to civil unrest and war</a:t>
            </a:r>
          </a:p>
          <a:p>
            <a:r>
              <a:rPr lang="en-US" sz="3600" dirty="0" smtClean="0"/>
              <a:t>Nations that have problems with either (or both) infant mortality and/or life expectancy are commodity dependent in trade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653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Week 4: Political Economy….How does development policy interact/conflict with politics?</a:t>
            </a:r>
          </a:p>
          <a:p>
            <a:r>
              <a:rPr lang="en-US" sz="3600" dirty="0" smtClean="0"/>
              <a:t>Week 5: Political Systems and Economic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5436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Development Policies – The Regional becomes National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Many of the development goals are best achieved through the UN, World Bank and NGOs</a:t>
            </a:r>
          </a:p>
          <a:p>
            <a:pPr lvl="1"/>
            <a:r>
              <a:rPr lang="en-US" sz="4000" dirty="0"/>
              <a:t>e</a:t>
            </a:r>
            <a:r>
              <a:rPr lang="en-US" sz="4000" dirty="0" smtClean="0"/>
              <a:t>.g. global vaccination programs, green revolution initiatives, infrastructure improvements</a:t>
            </a:r>
          </a:p>
          <a:p>
            <a:r>
              <a:rPr lang="en-US" sz="4400" dirty="0" smtClean="0"/>
              <a:t>Economic development policy focuses on economic growth as a driver of improvement</a:t>
            </a:r>
          </a:p>
          <a:p>
            <a:endParaRPr lang="en-US" sz="44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64405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Most Important Policy Prescription may be the use of Growth Poles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May be natural or induced</a:t>
            </a:r>
          </a:p>
          <a:p>
            <a:pPr lvl="1"/>
            <a:r>
              <a:rPr lang="en-US" sz="3600" dirty="0" smtClean="0"/>
              <a:t>Natural poles are typically a resource (e.g. minable mineral)</a:t>
            </a:r>
          </a:p>
          <a:p>
            <a:pPr lvl="1"/>
            <a:r>
              <a:rPr lang="en-US" sz="3600" dirty="0" smtClean="0"/>
              <a:t>Induced – large industrial (or other investment) that has strong linkages to surrounding economy</a:t>
            </a:r>
          </a:p>
          <a:p>
            <a:pPr lvl="2"/>
            <a:r>
              <a:rPr lang="en-US" sz="3200" dirty="0" smtClean="0"/>
              <a:t>Sikorsky (although probably too small) provides an illustration</a:t>
            </a:r>
          </a:p>
          <a:p>
            <a:pPr lvl="3"/>
            <a:r>
              <a:rPr lang="en-US" sz="3000" dirty="0" smtClean="0"/>
              <a:t>Not only produces helicopters (and jobs), but draws from numerous other sub-contractors who create jobs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3935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Traveling Route I-80 to Midwest</a:t>
            </a:r>
          </a:p>
          <a:p>
            <a:pPr lvl="1"/>
            <a:r>
              <a:rPr lang="en-US" sz="4000" dirty="0" smtClean="0"/>
              <a:t>Pass by several modern automobile plants that are the size of cities</a:t>
            </a:r>
          </a:p>
          <a:p>
            <a:pPr lvl="1"/>
            <a:r>
              <a:rPr lang="en-US" sz="4000" dirty="0" smtClean="0"/>
              <a:t>Impact on surrounding areas is dramatic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11152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tse1.mm.bing.net/th?&amp;id=OIP.M69712a705a5675f9f31e447cc6ca7e60H0&amp;w=300&amp;h=187&amp;c=0&amp;pid=1.9&amp;rs=0&amp;p=0&amp;r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45" y="1020292"/>
            <a:ext cx="9079606" cy="565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0382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Development Policy may Focus on these Induced Growth Poles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Identify region in distress</a:t>
            </a:r>
          </a:p>
          <a:p>
            <a:r>
              <a:rPr lang="en-US" sz="4400" dirty="0" smtClean="0"/>
              <a:t>Identify regional assets (cheap labor, transportation links)</a:t>
            </a:r>
          </a:p>
          <a:p>
            <a:r>
              <a:rPr lang="en-US" sz="4400" dirty="0" smtClean="0"/>
              <a:t>Propose industrial development that has:</a:t>
            </a:r>
          </a:p>
          <a:p>
            <a:pPr lvl="1"/>
            <a:r>
              <a:rPr lang="en-US" sz="4000" dirty="0" smtClean="0"/>
              <a:t>Linkages</a:t>
            </a:r>
          </a:p>
          <a:p>
            <a:pPr lvl="1"/>
            <a:r>
              <a:rPr lang="en-US" sz="4000" dirty="0" smtClean="0"/>
              <a:t>Spillovers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322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Spillovers – positive economic impacts that are a result of presence of growth pole</a:t>
            </a:r>
          </a:p>
          <a:p>
            <a:pPr lvl="1"/>
            <a:r>
              <a:rPr lang="en-US" sz="3600" dirty="0" smtClean="0"/>
              <a:t>Increased spending on housing due to increased wages and employment</a:t>
            </a:r>
          </a:p>
          <a:p>
            <a:r>
              <a:rPr lang="en-US" sz="4000" dirty="0" smtClean="0"/>
              <a:t>Linkages – direct economic impacts that come from firm buying inputs to carry out production </a:t>
            </a:r>
          </a:p>
          <a:p>
            <a:pPr lvl="1"/>
            <a:r>
              <a:rPr lang="en-US" sz="3600" dirty="0" smtClean="0"/>
              <a:t>Sub-contractors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4027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Study……………………………….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Boeing production facility in South Carolina</a:t>
            </a:r>
          </a:p>
          <a:p>
            <a:pPr lvl="1"/>
            <a:r>
              <a:rPr lang="en-US" sz="4000" dirty="0" smtClean="0"/>
              <a:t>Produces the 787 Dreamliner</a:t>
            </a:r>
          </a:p>
          <a:p>
            <a:pPr lvl="1"/>
            <a:r>
              <a:rPr lang="en-US" sz="4000" dirty="0" smtClean="0"/>
              <a:t>Assembly line is 1000 feet long (3 football fields)</a:t>
            </a:r>
          </a:p>
          <a:p>
            <a:pPr lvl="1"/>
            <a:r>
              <a:rPr lang="en-US" sz="4000" dirty="0" smtClean="0"/>
              <a:t>Employs 8,100 workers at very high wages</a:t>
            </a:r>
          </a:p>
          <a:p>
            <a:pPr lvl="1"/>
            <a:r>
              <a:rPr lang="en-US" sz="4000" dirty="0" smtClean="0"/>
              <a:t>Much smaller than Seattle plant, but economic impacts still high</a:t>
            </a:r>
          </a:p>
          <a:p>
            <a:pPr lvl="2"/>
            <a:endParaRPr lang="en-US" sz="3600" dirty="0" smtClean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02369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growth pole or just a manufacturing facility…..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Assessment usually based on employment and linkages to other sectors</a:t>
            </a:r>
          </a:p>
          <a:p>
            <a:pPr lvl="1"/>
            <a:r>
              <a:rPr lang="en-US" sz="3200" dirty="0" smtClean="0"/>
              <a:t>South Carolina is a borderline case</a:t>
            </a:r>
          </a:p>
          <a:p>
            <a:pPr lvl="1"/>
            <a:r>
              <a:rPr lang="en-US" sz="3200" dirty="0" smtClean="0"/>
              <a:t>72,000 employed in Seattle at Boeing – clearly that is driving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03366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 descr="Boeing South Carolina site aerial view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8" y="1468192"/>
            <a:ext cx="9199788" cy="517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1623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Strategies that are nation-wide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Export-driven growth</a:t>
            </a:r>
          </a:p>
          <a:p>
            <a:pPr lvl="1"/>
            <a:r>
              <a:rPr lang="en-US" sz="3600" dirty="0" smtClean="0"/>
              <a:t>Asian Tigers – Malaysia, S. Korea, Thailand, Indonesia</a:t>
            </a:r>
          </a:p>
          <a:p>
            <a:pPr lvl="1"/>
            <a:r>
              <a:rPr lang="en-US" sz="3600" dirty="0" smtClean="0"/>
              <a:t>Captured “low-end” manufacturing (e.g. electronics) from Japan</a:t>
            </a:r>
          </a:p>
          <a:p>
            <a:pPr lvl="2"/>
            <a:r>
              <a:rPr lang="en-US" sz="3200" dirty="0" smtClean="0"/>
              <a:t>Rapid and sustained development (except 1997-8)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125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 as a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Distinct parts of discipline</a:t>
            </a:r>
          </a:p>
          <a:p>
            <a:pPr lvl="1"/>
            <a:r>
              <a:rPr lang="en-US" sz="3200" dirty="0" smtClean="0"/>
              <a:t>Regional and Global</a:t>
            </a:r>
          </a:p>
          <a:p>
            <a:pPr lvl="1"/>
            <a:r>
              <a:rPr lang="en-US" sz="3200" dirty="0" smtClean="0"/>
              <a:t>In U.S., how to we save troubled inner cities? Globally, how do we address poverty and its consequences?</a:t>
            </a:r>
          </a:p>
          <a:p>
            <a:r>
              <a:rPr lang="en-US" sz="3600" dirty="0" smtClean="0"/>
              <a:t>Example: Bridgeport’s issues with poverty, housing, employment, urban decay versus hunger on a global basis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37049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 Plant in Thailand</a:t>
            </a:r>
            <a:endParaRPr lang="en-US" dirty="0"/>
          </a:p>
        </p:txBody>
      </p:sp>
      <p:pic>
        <p:nvPicPr>
          <p:cNvPr id="2050" name="Picture 2" descr="https://tse1.mm.bing.net/th?&amp;id=OIP.M29a4786dccb8874831e02de23a90bd0fo0&amp;w=299&amp;h=231&amp;c=0&amp;pid=1.9&amp;rs=0&amp;p=0&amp;r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80" y="1818950"/>
            <a:ext cx="7031865" cy="48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23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Commodity Led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natural resource base to grow</a:t>
            </a:r>
          </a:p>
          <a:p>
            <a:pPr lvl="1"/>
            <a:r>
              <a:rPr lang="en-US" sz="3200" dirty="0" smtClean="0"/>
              <a:t>Common practice in African nations</a:t>
            </a:r>
          </a:p>
          <a:p>
            <a:pPr lvl="2"/>
            <a:r>
              <a:rPr lang="en-US" sz="2800" dirty="0" smtClean="0"/>
              <a:t>Coffee, cocoa, minerals, etc.</a:t>
            </a:r>
          </a:p>
          <a:p>
            <a:pPr lvl="1"/>
            <a:r>
              <a:rPr lang="en-US" sz="3200" dirty="0" smtClean="0"/>
              <a:t>Problem: Resources prices are unstable – produces unpredictable growth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59932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Made famous by MITI</a:t>
            </a:r>
          </a:p>
          <a:p>
            <a:pPr lvl="1"/>
            <a:r>
              <a:rPr lang="en-US" sz="3200" dirty="0" smtClean="0"/>
              <a:t>Ministry of International Trade and Industry</a:t>
            </a:r>
          </a:p>
          <a:p>
            <a:pPr lvl="1"/>
            <a:r>
              <a:rPr lang="en-US" sz="3200" dirty="0" smtClean="0"/>
              <a:t>Targeted specific industries (steel, shipbuilding) and used trade protection and subsidies to support</a:t>
            </a:r>
          </a:p>
          <a:p>
            <a:pPr lvl="2"/>
            <a:r>
              <a:rPr lang="en-US" sz="2800" dirty="0" smtClean="0"/>
              <a:t>Worked very well until early 1990s</a:t>
            </a:r>
          </a:p>
          <a:p>
            <a:pPr lvl="2"/>
            <a:r>
              <a:rPr lang="en-US" sz="2800" dirty="0" smtClean="0"/>
              <a:t>Many of these industries then began to shift to lower-cost producers</a:t>
            </a:r>
          </a:p>
          <a:p>
            <a:pPr lvl="3"/>
            <a:r>
              <a:rPr lang="en-US" sz="2600" dirty="0" smtClean="0"/>
              <a:t>China, S. Korea</a:t>
            </a:r>
          </a:p>
          <a:p>
            <a:pPr lvl="2"/>
            <a:r>
              <a:rPr lang="en-US" sz="2800" dirty="0" smtClean="0"/>
              <a:t>Produced 25 year economic malaise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61441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And not all MITI initiatives made sense</a:t>
            </a:r>
          </a:p>
          <a:p>
            <a:pPr lvl="1"/>
            <a:r>
              <a:rPr lang="en-US" sz="3200" dirty="0" smtClean="0"/>
              <a:t>Completely missed out on computer chips</a:t>
            </a:r>
          </a:p>
          <a:p>
            <a:pPr lvl="1"/>
            <a:r>
              <a:rPr lang="en-US" sz="3200" dirty="0" smtClean="0"/>
              <a:t>Chose wrong technology (DRAM over RISC)</a:t>
            </a:r>
          </a:p>
          <a:p>
            <a:pPr lvl="1"/>
            <a:r>
              <a:rPr lang="en-US" sz="3200" dirty="0" smtClean="0"/>
              <a:t>Also funded a huge initiative on AI that never went anywhere</a:t>
            </a:r>
          </a:p>
          <a:p>
            <a:r>
              <a:rPr lang="en-US" sz="3600" dirty="0" smtClean="0"/>
              <a:t>MITI is now quiescent – spends as much time on import-promotion as on pushing exports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437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Socialist Model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Discipline seek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Identify problems facing urban or rural areas</a:t>
            </a:r>
          </a:p>
          <a:p>
            <a:r>
              <a:rPr lang="en-US" sz="3600" dirty="0" smtClean="0"/>
              <a:t>Design policies to address those policies</a:t>
            </a:r>
          </a:p>
          <a:p>
            <a:r>
              <a:rPr lang="en-US" sz="3600" dirty="0" smtClean="0"/>
              <a:t>Evaluate the effectiveness of those policies</a:t>
            </a:r>
          </a:p>
          <a:p>
            <a:pPr lvl="1"/>
            <a:r>
              <a:rPr lang="en-US" sz="3200" dirty="0" smtClean="0"/>
              <a:t>The “stadium gambit” as an example</a:t>
            </a:r>
          </a:p>
          <a:p>
            <a:pPr lvl="2"/>
            <a:r>
              <a:rPr lang="en-US" sz="2800" dirty="0" err="1" smtClean="0"/>
              <a:t>HarborYard</a:t>
            </a:r>
            <a:endParaRPr lang="en-US" sz="2800" dirty="0" smtClean="0"/>
          </a:p>
          <a:p>
            <a:pPr lvl="1"/>
            <a:r>
              <a:rPr lang="en-US" sz="3200" dirty="0" smtClean="0"/>
              <a:t>Bass Pro and the “mall gambit” (e.g. Waterbury)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018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does World Look Like Right Now?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detro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98" y="1984811"/>
            <a:ext cx="6237681" cy="487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47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America’s Poorest Cities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McAllen-Edinburg-Mission, Texas</a:t>
            </a:r>
            <a:endParaRPr lang="en-US" sz="3600" dirty="0"/>
          </a:p>
          <a:p>
            <a:r>
              <a:rPr lang="en-US" sz="3600" dirty="0"/>
              <a:t>&gt; Median household income: $33,761</a:t>
            </a:r>
          </a:p>
          <a:p>
            <a:r>
              <a:rPr lang="en-US" sz="3600" b="1" dirty="0"/>
              <a:t>Brownsville-Harlingen, Texas</a:t>
            </a:r>
            <a:endParaRPr lang="en-US" sz="3600" dirty="0"/>
          </a:p>
          <a:p>
            <a:r>
              <a:rPr lang="en-US" sz="3600" dirty="0"/>
              <a:t>&gt; Median household income: $30,953</a:t>
            </a:r>
          </a:p>
          <a:p>
            <a:r>
              <a:rPr lang="en-US" sz="3600" b="1" dirty="0" smtClean="0"/>
              <a:t>Dalton</a:t>
            </a:r>
            <a:r>
              <a:rPr lang="en-US" sz="3600" b="1" dirty="0"/>
              <a:t>, Ga.</a:t>
            </a:r>
            <a:endParaRPr lang="en-US" sz="3600" dirty="0"/>
          </a:p>
          <a:p>
            <a:r>
              <a:rPr lang="en-US" sz="3600" dirty="0"/>
              <a:t>&gt; Median household income: $32,858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283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2345</Words>
  <Application>Microsoft Office PowerPoint</Application>
  <PresentationFormat>Custom</PresentationFormat>
  <Paragraphs>515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Fairfield Senior Center Economic Development in a Changing World</vt:lpstr>
      <vt:lpstr>Mark S. LeClair Fairfield University</vt:lpstr>
      <vt:lpstr>If you want Copies of the Slides</vt:lpstr>
      <vt:lpstr>Outline of 5 Sessions</vt:lpstr>
      <vt:lpstr>PowerPoint Presentation</vt:lpstr>
      <vt:lpstr>Economic Development as a Discipline</vt:lpstr>
      <vt:lpstr>What does the Discipline seek to do?</vt:lpstr>
      <vt:lpstr>What does World Look Like Right Now?</vt:lpstr>
      <vt:lpstr>Some of America’s Poorest Cities</vt:lpstr>
      <vt:lpstr>Compare to…………….</vt:lpstr>
      <vt:lpstr>What about U.S. States (by per capita income)? Ranked by 2014 Median HH Income</vt:lpstr>
      <vt:lpstr>Poorest States (Ranked by 2014 Income)*</vt:lpstr>
      <vt:lpstr>Connecticut Cities – Where did all the Money Go?</vt:lpstr>
      <vt:lpstr>PowerPoint Presentation</vt:lpstr>
      <vt:lpstr>The Bigger Picture (CERC)</vt:lpstr>
      <vt:lpstr>Examples</vt:lpstr>
      <vt:lpstr>Summmary</vt:lpstr>
      <vt:lpstr>Global Development</vt:lpstr>
      <vt:lpstr>Island Nation of Nauru</vt:lpstr>
      <vt:lpstr>PowerPoint Presentation</vt:lpstr>
      <vt:lpstr>Global Differences in Income – GDP/Capita, PPP Basis</vt:lpstr>
      <vt:lpstr>Other End of the Spectrum</vt:lpstr>
      <vt:lpstr>Regional versus Global Development</vt:lpstr>
      <vt:lpstr>Questions?</vt:lpstr>
      <vt:lpstr>Week #2 – Regional Problems and Regional Development Policy</vt:lpstr>
      <vt:lpstr>Examples</vt:lpstr>
      <vt:lpstr>Demographics and Transportation</vt:lpstr>
      <vt:lpstr>Our joyful morning commute</vt:lpstr>
      <vt:lpstr>Failed Infrastructure (Beyond Roads)</vt:lpstr>
      <vt:lpstr>Natural Disasters</vt:lpstr>
      <vt:lpstr>PowerPoint Presentation</vt:lpstr>
      <vt:lpstr>Misuse of Resources</vt:lpstr>
      <vt:lpstr>Timbering </vt:lpstr>
      <vt:lpstr>Once Regional Industry Gone, what Comes Next?</vt:lpstr>
      <vt:lpstr>Bridgeport as a Case Study</vt:lpstr>
      <vt:lpstr>Regional Development Tactics – the Good, the Bad and the Silly</vt:lpstr>
      <vt:lpstr>What did Bridgeport Try?</vt:lpstr>
      <vt:lpstr>PowerPoint Presentation</vt:lpstr>
      <vt:lpstr>PowerPoint Presentation</vt:lpstr>
      <vt:lpstr>PowerPoint Presentation</vt:lpstr>
      <vt:lpstr>PowerPoint Presentation</vt:lpstr>
      <vt:lpstr>Other Local Examples of Transformations</vt:lpstr>
      <vt:lpstr>Major Fail…………………………New London</vt:lpstr>
      <vt:lpstr>Questions?</vt:lpstr>
      <vt:lpstr>Week 3 – Global Development Goals and International Development Policies</vt:lpstr>
      <vt:lpstr>Many of these would be achieved if Incomes were raised – Incomes per Capita in Poor Nations</vt:lpstr>
      <vt:lpstr>Infant Mortality per 1000 Live Births (2015) – U.S. = 5.80</vt:lpstr>
      <vt:lpstr>Life Expectancy – Versus U.S. 79.3 years</vt:lpstr>
      <vt:lpstr>Generalities…….</vt:lpstr>
      <vt:lpstr>Development Policies – The Regional becomes National</vt:lpstr>
      <vt:lpstr>Most Important Policy Prescription may be the use of Growth Poles</vt:lpstr>
      <vt:lpstr>PowerPoint Presentation</vt:lpstr>
      <vt:lpstr>PowerPoint Presentation</vt:lpstr>
      <vt:lpstr>Development Policy may Focus on these Induced Growth Poles</vt:lpstr>
      <vt:lpstr>PowerPoint Presentation</vt:lpstr>
      <vt:lpstr>Case Study……………………………….</vt:lpstr>
      <vt:lpstr>Is it a growth pole or just a manufacturing facility…..</vt:lpstr>
      <vt:lpstr>PowerPoint Presentation</vt:lpstr>
      <vt:lpstr>Strategies that are nation-wide</vt:lpstr>
      <vt:lpstr>Electronics Plant in Thailand</vt:lpstr>
      <vt:lpstr>Commodity Led Growth</vt:lpstr>
      <vt:lpstr>Industrial Policy</vt:lpstr>
      <vt:lpstr>PowerPoint Presentation</vt:lpstr>
      <vt:lpstr>Socialist Model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Fairfield Senior Center Economic Development in a Changing World</dc:title>
  <dc:creator>Kathy Doornbosch</dc:creator>
  <cp:lastModifiedBy>Mleclair</cp:lastModifiedBy>
  <cp:revision>79</cp:revision>
  <dcterms:created xsi:type="dcterms:W3CDTF">2016-09-17T12:52:59Z</dcterms:created>
  <dcterms:modified xsi:type="dcterms:W3CDTF">2016-10-19T17:09:50Z</dcterms:modified>
</cp:coreProperties>
</file>