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2" r:id="rId9"/>
    <p:sldId id="260" r:id="rId10"/>
    <p:sldId id="273" r:id="rId11"/>
    <p:sldId id="265" r:id="rId12"/>
    <p:sldId id="269" r:id="rId13"/>
    <p:sldId id="294" r:id="rId14"/>
    <p:sldId id="272" r:id="rId15"/>
    <p:sldId id="266" r:id="rId16"/>
    <p:sldId id="270" r:id="rId17"/>
    <p:sldId id="271" r:id="rId18"/>
    <p:sldId id="274" r:id="rId19"/>
    <p:sldId id="275" r:id="rId20"/>
    <p:sldId id="297" r:id="rId21"/>
    <p:sldId id="298" r:id="rId22"/>
    <p:sldId id="277" r:id="rId23"/>
    <p:sldId id="284" r:id="rId24"/>
    <p:sldId id="287" r:id="rId25"/>
    <p:sldId id="288" r:id="rId26"/>
    <p:sldId id="289" r:id="rId27"/>
    <p:sldId id="290" r:id="rId28"/>
    <p:sldId id="292" r:id="rId29"/>
    <p:sldId id="293" r:id="rId30"/>
    <p:sldId id="295" r:id="rId31"/>
    <p:sldId id="301" r:id="rId32"/>
    <p:sldId id="313" r:id="rId33"/>
    <p:sldId id="302" r:id="rId34"/>
    <p:sldId id="303" r:id="rId35"/>
    <p:sldId id="304" r:id="rId36"/>
    <p:sldId id="306" r:id="rId37"/>
    <p:sldId id="305" r:id="rId38"/>
    <p:sldId id="307" r:id="rId39"/>
    <p:sldId id="308" r:id="rId40"/>
    <p:sldId id="291" r:id="rId41"/>
    <p:sldId id="311" r:id="rId42"/>
    <p:sldId id="314" r:id="rId43"/>
    <p:sldId id="309" r:id="rId44"/>
    <p:sldId id="315" r:id="rId45"/>
    <p:sldId id="316" r:id="rId46"/>
    <p:sldId id="317" r:id="rId47"/>
    <p:sldId id="324" r:id="rId48"/>
    <p:sldId id="323" r:id="rId49"/>
    <p:sldId id="322" r:id="rId50"/>
    <p:sldId id="321" r:id="rId51"/>
    <p:sldId id="318" r:id="rId52"/>
    <p:sldId id="320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60" r:id="rId64"/>
    <p:sldId id="339" r:id="rId65"/>
    <p:sldId id="340" r:id="rId66"/>
    <p:sldId id="341" r:id="rId67"/>
    <p:sldId id="342" r:id="rId68"/>
    <p:sldId id="344" r:id="rId69"/>
    <p:sldId id="361" r:id="rId70"/>
    <p:sldId id="362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7" r:id="rId83"/>
    <p:sldId id="358" r:id="rId84"/>
    <p:sldId id="359" r:id="rId85"/>
    <p:sldId id="356" r:id="rId86"/>
    <p:sldId id="364" r:id="rId87"/>
    <p:sldId id="365" r:id="rId88"/>
    <p:sldId id="366" r:id="rId89"/>
    <p:sldId id="367" r:id="rId90"/>
    <p:sldId id="368" r:id="rId91"/>
    <p:sldId id="363" r:id="rId92"/>
    <p:sldId id="369" r:id="rId93"/>
    <p:sldId id="370" r:id="rId94"/>
    <p:sldId id="375" r:id="rId95"/>
    <p:sldId id="371" r:id="rId96"/>
    <p:sldId id="378" r:id="rId97"/>
    <p:sldId id="372" r:id="rId98"/>
    <p:sldId id="373" r:id="rId99"/>
    <p:sldId id="374" r:id="rId100"/>
    <p:sldId id="376" r:id="rId101"/>
    <p:sldId id="377" r:id="rId102"/>
    <p:sldId id="379" r:id="rId103"/>
    <p:sldId id="397" r:id="rId104"/>
    <p:sldId id="393" r:id="rId105"/>
    <p:sldId id="394" r:id="rId106"/>
    <p:sldId id="395" r:id="rId107"/>
    <p:sldId id="380" r:id="rId108"/>
    <p:sldId id="381" r:id="rId109"/>
    <p:sldId id="382" r:id="rId110"/>
    <p:sldId id="384" r:id="rId111"/>
    <p:sldId id="383" r:id="rId112"/>
    <p:sldId id="385" r:id="rId113"/>
    <p:sldId id="386" r:id="rId114"/>
    <p:sldId id="387" r:id="rId115"/>
    <p:sldId id="388" r:id="rId116"/>
    <p:sldId id="389" r:id="rId117"/>
    <p:sldId id="390" r:id="rId118"/>
    <p:sldId id="391" r:id="rId119"/>
    <p:sldId id="392" r:id="rId1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1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3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9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2C8C-13AD-4BB2-9A52-448A7281FC1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ulty.fairfield.edu/mleclai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PkJH6BT7d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unfccc.int/resource/docs/2015/cop21/eng/l09r01.pdf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TQnarzmTOc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Fairfield Senior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Economic Policy in the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</a:t>
            </a:r>
          </a:p>
          <a:p>
            <a:r>
              <a:rPr lang="en-US" dirty="0" smtClean="0"/>
              <a:t>April 2016</a:t>
            </a:r>
          </a:p>
          <a:p>
            <a:r>
              <a:rPr lang="en-US" dirty="0" smtClean="0"/>
              <a:t>Mark LeClair, Fairfield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2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Revisions to Macroeconomic Theory had to wait until the Great Depression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9876" y="1674393"/>
            <a:ext cx="3979571" cy="47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42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Breakup of EU (or EMU) unlikely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Nations are intertwined in ways that would make breaking up extremely difficult</a:t>
            </a:r>
          </a:p>
          <a:p>
            <a:r>
              <a:rPr lang="en-US" sz="3600" dirty="0" smtClean="0"/>
              <a:t>But, has raised questions about the wisdom of deep integration (versus shallow)</a:t>
            </a:r>
          </a:p>
          <a:p>
            <a:pPr lvl="1"/>
            <a:r>
              <a:rPr lang="en-US" sz="3200" dirty="0" smtClean="0"/>
              <a:t>Most regional integration movements (NAFTA, Mercosur, LAIA, </a:t>
            </a:r>
            <a:r>
              <a:rPr lang="en-US" sz="3200" dirty="0" err="1" smtClean="0"/>
              <a:t>Caricom</a:t>
            </a:r>
            <a:r>
              <a:rPr lang="en-US" sz="3200" dirty="0" smtClean="0"/>
              <a:t>, ASEAN) stalled</a:t>
            </a:r>
          </a:p>
          <a:p>
            <a:pPr lvl="2"/>
            <a:r>
              <a:rPr lang="en-US" sz="2800" dirty="0" smtClean="0"/>
              <a:t>TPP now under attack</a:t>
            </a:r>
          </a:p>
          <a:p>
            <a:pPr lvl="2"/>
            <a:r>
              <a:rPr lang="en-US" sz="2800" dirty="0" smtClean="0"/>
              <a:t>Grand scheme of 34 nation American bloc is dead for now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11353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Alternative that Works but is Never Tried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Rainy day fund</a:t>
            </a:r>
          </a:p>
          <a:p>
            <a:pPr lvl="1"/>
            <a:r>
              <a:rPr lang="en-US" sz="3200" dirty="0" smtClean="0"/>
              <a:t>Norway is the sole exception</a:t>
            </a:r>
          </a:p>
          <a:p>
            <a:r>
              <a:rPr lang="en-US" sz="3600" dirty="0" smtClean="0"/>
              <a:t>Balance budget – bank excess revenues when economic growth is strong</a:t>
            </a:r>
          </a:p>
          <a:p>
            <a:pPr lvl="1"/>
            <a:r>
              <a:rPr lang="en-US" sz="3200" dirty="0" smtClean="0"/>
              <a:t>Spend when economy weak</a:t>
            </a:r>
          </a:p>
          <a:p>
            <a:pPr lvl="1"/>
            <a:r>
              <a:rPr lang="en-US" sz="3200" dirty="0" smtClean="0"/>
              <a:t>Has been tried at state, but never, federal level</a:t>
            </a:r>
          </a:p>
          <a:p>
            <a:pPr lvl="1"/>
            <a:r>
              <a:rPr lang="en-US" sz="3200" dirty="0" smtClean="0"/>
              <a:t>Would need some political backbone in Washington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879838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872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from last time….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What are derivatives?</a:t>
            </a:r>
          </a:p>
          <a:p>
            <a:pPr lvl="1"/>
            <a:r>
              <a:rPr lang="en-US" sz="3200" dirty="0" smtClean="0"/>
              <a:t>Financial instruments that derive their value from underlying assets</a:t>
            </a:r>
          </a:p>
          <a:p>
            <a:pPr lvl="1"/>
            <a:r>
              <a:rPr lang="en-US" sz="3200" dirty="0" smtClean="0"/>
              <a:t>Could be stocks, bonds, etc.</a:t>
            </a:r>
          </a:p>
          <a:p>
            <a:pPr lvl="2"/>
            <a:r>
              <a:rPr lang="en-US" sz="2800" dirty="0" smtClean="0"/>
              <a:t>Reduces risk by combining assets that have different patterns of returns</a:t>
            </a:r>
          </a:p>
          <a:p>
            <a:pPr lvl="2"/>
            <a:r>
              <a:rPr lang="en-US" sz="2800" dirty="0" smtClean="0"/>
              <a:t>Total market is in the hundreds of trillions of dollars, as derivative assets become the basis for other derivatives</a:t>
            </a:r>
          </a:p>
          <a:p>
            <a:pPr lvl="2"/>
            <a:r>
              <a:rPr lang="en-US" sz="2800" dirty="0" smtClean="0"/>
              <a:t>Risk is that valuation is very complex</a:t>
            </a:r>
          </a:p>
          <a:p>
            <a:pPr lvl="3"/>
            <a:r>
              <a:rPr lang="en-US" sz="2600" dirty="0" smtClean="0"/>
              <a:t>Valuation models are beyond the training of most on Wall Street </a:t>
            </a:r>
          </a:p>
          <a:p>
            <a:pPr lvl="3"/>
            <a:endParaRPr lang="en-US" sz="26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059085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Events…..Economic and Political Destabilization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Political crises span entire continent</a:t>
            </a:r>
          </a:p>
          <a:p>
            <a:pPr lvl="1"/>
            <a:r>
              <a:rPr lang="en-US" sz="3200" dirty="0" smtClean="0"/>
              <a:t>Argentina, Brazil, Venezuela</a:t>
            </a:r>
          </a:p>
          <a:p>
            <a:pPr lvl="1"/>
            <a:r>
              <a:rPr lang="en-US" sz="3200" dirty="0" smtClean="0"/>
              <a:t>Political pendulum swinging to the right – away from socialist governments of past decade</a:t>
            </a:r>
          </a:p>
          <a:p>
            <a:pPr lvl="2"/>
            <a:r>
              <a:rPr lang="en-US" sz="2800" dirty="0" smtClean="0"/>
              <a:t>Kirchner under indictment, </a:t>
            </a:r>
            <a:r>
              <a:rPr lang="en-US" sz="2800" dirty="0" err="1" smtClean="0"/>
              <a:t>Rouseff</a:t>
            </a:r>
            <a:r>
              <a:rPr lang="en-US" sz="2800" dirty="0" smtClean="0"/>
              <a:t> being impeached, Venezuela on brink of civil war.</a:t>
            </a:r>
          </a:p>
          <a:p>
            <a:pPr lvl="1"/>
            <a:r>
              <a:rPr lang="en-US" sz="3200" dirty="0" smtClean="0"/>
              <a:t>Growth rates in key economies way down:</a:t>
            </a:r>
          </a:p>
          <a:p>
            <a:pPr lvl="2"/>
            <a:r>
              <a:rPr lang="en-US" sz="2800" dirty="0" smtClean="0"/>
              <a:t>Argentina -&gt; Around 2%</a:t>
            </a:r>
          </a:p>
          <a:p>
            <a:pPr lvl="2"/>
            <a:r>
              <a:rPr lang="en-US" sz="2800" dirty="0" smtClean="0"/>
              <a:t>Brazil -&gt; -3.8%</a:t>
            </a:r>
          </a:p>
          <a:p>
            <a:pPr lvl="2"/>
            <a:r>
              <a:rPr lang="en-US" sz="2800" dirty="0" smtClean="0"/>
              <a:t>Venezuela -&gt; -5.7%, inflation = 800% (Happy Meal costs $150)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109120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Some economies still doing OK:</a:t>
            </a:r>
          </a:p>
          <a:p>
            <a:pPr lvl="1"/>
            <a:r>
              <a:rPr lang="en-US" sz="3200" dirty="0" smtClean="0"/>
              <a:t>Chile -&gt; 2.1%</a:t>
            </a:r>
          </a:p>
          <a:p>
            <a:pPr lvl="1"/>
            <a:r>
              <a:rPr lang="en-US" sz="3200" dirty="0" smtClean="0"/>
              <a:t>Colombia -&gt; 3.1%</a:t>
            </a:r>
          </a:p>
          <a:p>
            <a:r>
              <a:rPr lang="en-US" sz="3600" dirty="0" smtClean="0"/>
              <a:t>Two major factors at work…..</a:t>
            </a:r>
          </a:p>
          <a:p>
            <a:pPr lvl="1"/>
            <a:r>
              <a:rPr lang="en-US" sz="3200" dirty="0" smtClean="0"/>
              <a:t>Corruption and commodity market collapse</a:t>
            </a:r>
          </a:p>
          <a:p>
            <a:pPr lvl="1"/>
            <a:r>
              <a:rPr lang="en-US" sz="3200" dirty="0" smtClean="0"/>
              <a:t>U.S. has largely stayed out it – probably the appropriate response</a:t>
            </a:r>
          </a:p>
          <a:p>
            <a:pPr lvl="2"/>
            <a:r>
              <a:rPr lang="en-US" sz="2800" dirty="0" smtClean="0"/>
              <a:t>When Venezuela collapses, that may not be possible</a:t>
            </a:r>
          </a:p>
          <a:p>
            <a:r>
              <a:rPr lang="en-US" sz="3600" dirty="0" smtClean="0"/>
              <a:t>Pattern is a two-decade repeating cycle in </a:t>
            </a:r>
            <a:r>
              <a:rPr lang="en-US" sz="3600" smtClean="0"/>
              <a:t>Latin America</a:t>
            </a:r>
            <a:endParaRPr lang="en-US" sz="36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73478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 Locally Severe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Hard to see how Brazil conducts Olympics in middle of governmental crisis coupled with </a:t>
            </a:r>
            <a:r>
              <a:rPr lang="en-US" sz="3600" dirty="0" err="1" smtClean="0"/>
              <a:t>Zika</a:t>
            </a:r>
            <a:r>
              <a:rPr lang="en-US" sz="3600" dirty="0"/>
              <a:t> </a:t>
            </a:r>
            <a:r>
              <a:rPr lang="en-US" sz="3600" dirty="0" smtClean="0"/>
              <a:t>Virus</a:t>
            </a:r>
          </a:p>
          <a:p>
            <a:pPr lvl="1"/>
            <a:r>
              <a:rPr lang="en-US" sz="3200" dirty="0" smtClean="0"/>
              <a:t>Clean up in Venezuela when crisis finally eases could take a decade (and higher oil prices)</a:t>
            </a:r>
          </a:p>
          <a:p>
            <a:r>
              <a:rPr lang="en-US" sz="3600" dirty="0" smtClean="0"/>
              <a:t>Impact on regional trade and standards of living severe</a:t>
            </a:r>
          </a:p>
          <a:p>
            <a:pPr lvl="1"/>
            <a:r>
              <a:rPr lang="en-US" sz="3200" dirty="0" smtClean="0"/>
              <a:t>U.S. trade with region will be blunted for years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07605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#6: Wealth, Income and Tax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Skewing of wealth and income in U.S. is relatively new</a:t>
            </a:r>
          </a:p>
          <a:p>
            <a:pPr lvl="1"/>
            <a:r>
              <a:rPr lang="en-US" sz="3200" dirty="0" smtClean="0"/>
              <a:t>Began in 1990s</a:t>
            </a:r>
          </a:p>
          <a:p>
            <a:pPr lvl="1"/>
            <a:r>
              <a:rPr lang="en-US" sz="3200" dirty="0" smtClean="0"/>
              <a:t>Causes:</a:t>
            </a:r>
          </a:p>
          <a:p>
            <a:pPr lvl="2"/>
            <a:r>
              <a:rPr lang="en-US" sz="2800" dirty="0" smtClean="0"/>
              <a:t>Decline of manufacturing sector</a:t>
            </a:r>
          </a:p>
          <a:p>
            <a:pPr lvl="2"/>
            <a:r>
              <a:rPr lang="en-US" sz="2800" dirty="0" smtClean="0"/>
              <a:t>Decline of union membership</a:t>
            </a:r>
          </a:p>
          <a:p>
            <a:pPr lvl="2"/>
            <a:r>
              <a:rPr lang="en-US" sz="2800" dirty="0" smtClean="0"/>
              <a:t>Automation</a:t>
            </a:r>
          </a:p>
          <a:p>
            <a:pPr lvl="2"/>
            <a:r>
              <a:rPr lang="en-US" sz="2800" dirty="0" smtClean="0"/>
              <a:t>Increased foreign competition</a:t>
            </a:r>
          </a:p>
          <a:p>
            <a:pPr lvl="3"/>
            <a:r>
              <a:rPr lang="en-US" sz="2600" dirty="0" smtClean="0"/>
              <a:t>“Leveling” of income/capita across countries is predicted by theory</a:t>
            </a:r>
          </a:p>
          <a:p>
            <a:pPr lvl="2"/>
            <a:r>
              <a:rPr lang="en-US" sz="2800" dirty="0" smtClean="0"/>
              <a:t>Dot.com bubble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85488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Public Perception of Inequality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Explains the success of the Sander’s campaign</a:t>
            </a:r>
          </a:p>
          <a:p>
            <a:pPr lvl="1"/>
            <a:r>
              <a:rPr lang="en-US" sz="3200" dirty="0" smtClean="0"/>
              <a:t>And Clinton’s continued promise to raise taxes on the wealthy</a:t>
            </a:r>
          </a:p>
          <a:p>
            <a:pPr lvl="1"/>
            <a:r>
              <a:rPr lang="en-US" sz="3200" dirty="0" smtClean="0"/>
              <a:t>Data shows that incomes (and wealth) have gotten more  skewed</a:t>
            </a:r>
          </a:p>
          <a:p>
            <a:pPr lvl="2"/>
            <a:r>
              <a:rPr lang="en-US" sz="2800" dirty="0" smtClean="0"/>
              <a:t>But, is tax policy the way to address this?</a:t>
            </a:r>
          </a:p>
          <a:p>
            <a:r>
              <a:rPr lang="en-US" sz="3600" dirty="0" smtClean="0"/>
              <a:t>French economist Piketty further highlighted issue</a:t>
            </a:r>
          </a:p>
          <a:p>
            <a:pPr lvl="1"/>
            <a:r>
              <a:rPr lang="en-US" sz="3200" dirty="0" smtClean="0"/>
              <a:t>Solutions proposed more likely to destroy, rather than redistribute, wealth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86164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4" y="599570"/>
            <a:ext cx="9259909" cy="61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1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Macroeconomics dates to Keynes in 1936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Writing in the middle of the Great Depression</a:t>
            </a:r>
          </a:p>
          <a:p>
            <a:pPr lvl="1"/>
            <a:r>
              <a:rPr lang="en-US" sz="3200" dirty="0" smtClean="0"/>
              <a:t>Argued that it was demand that determined output when the economy was week</a:t>
            </a:r>
          </a:p>
          <a:p>
            <a:pPr lvl="1"/>
            <a:r>
              <a:rPr lang="en-US" sz="3200" dirty="0" smtClean="0"/>
              <a:t>Encouraged governments to borrow and spend (FDR’s WPA program)</a:t>
            </a:r>
          </a:p>
          <a:p>
            <a:pPr lvl="2"/>
            <a:r>
              <a:rPr lang="en-US" sz="3000" dirty="0" smtClean="0"/>
              <a:t>Spending would work through a multiplier process to increase GDP and result in recovery</a:t>
            </a:r>
          </a:p>
          <a:p>
            <a:pPr lvl="2"/>
            <a:r>
              <a:rPr lang="en-US" sz="3000" dirty="0" smtClean="0"/>
              <a:t>While little seemed to help prior to 1939, the mass spending on WW2 led to recovery</a:t>
            </a:r>
          </a:p>
          <a:p>
            <a:pPr lvl="2"/>
            <a:r>
              <a:rPr lang="en-US" sz="3000" dirty="0" smtClean="0"/>
              <a:t>Critics of Keynes (Hayek) were deeply afraid that government programs would enslave the population and undermine markets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425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Quintiles…………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02" y="3258355"/>
            <a:ext cx="10559915" cy="20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164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926" y="1621874"/>
            <a:ext cx="6796273" cy="47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380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Point to some Worsening of Income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Global phenomenon</a:t>
            </a:r>
          </a:p>
          <a:p>
            <a:pPr lvl="1"/>
            <a:r>
              <a:rPr lang="en-US" sz="3200" dirty="0" smtClean="0"/>
              <a:t>Undoing long historical trend towards more equal distribution</a:t>
            </a:r>
          </a:p>
          <a:p>
            <a:pPr lvl="1"/>
            <a:r>
              <a:rPr lang="en-US" sz="3200" dirty="0" smtClean="0"/>
              <a:t>Obviously fodder for the current presidential campaign</a:t>
            </a:r>
          </a:p>
          <a:p>
            <a:pPr lvl="2"/>
            <a:r>
              <a:rPr lang="en-US" sz="2800" dirty="0" smtClean="0"/>
              <a:t>Both Sanders and Clinton (and Trump) promising higher taxes on the wealthy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53254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– Current Tax Burden is Already </a:t>
            </a:r>
            <a:r>
              <a:rPr lang="en-US" dirty="0"/>
              <a:t>V</a:t>
            </a:r>
            <a:r>
              <a:rPr lang="en-US" dirty="0" smtClean="0"/>
              <a:t>ery High for High-Income Earners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Particularly in Northeast</a:t>
            </a:r>
          </a:p>
          <a:p>
            <a:r>
              <a:rPr lang="en-US" sz="3600" dirty="0" smtClean="0"/>
              <a:t>Cumulative tax burden highest in New York, New Jersey and Connecticut</a:t>
            </a:r>
          </a:p>
          <a:p>
            <a:pPr lvl="1"/>
            <a:r>
              <a:rPr lang="en-US" sz="3200" dirty="0" smtClean="0"/>
              <a:t>In New York, combined city, state, county and federal taxes reaches nearly 60% for the very well off</a:t>
            </a:r>
          </a:p>
          <a:p>
            <a:pPr lvl="2"/>
            <a:r>
              <a:rPr lang="en-US" sz="2800" dirty="0" smtClean="0"/>
              <a:t>Difficult to imagine raising this figure much higher</a:t>
            </a:r>
          </a:p>
          <a:p>
            <a:pPr lvl="1"/>
            <a:r>
              <a:rPr lang="en-US" sz="3200" dirty="0" smtClean="0"/>
              <a:t>Some have looked nostalgically back at the 90% federal rate of the 1950</a:t>
            </a:r>
          </a:p>
          <a:p>
            <a:pPr lvl="2"/>
            <a:r>
              <a:rPr lang="en-US" sz="2800" dirty="0" smtClean="0"/>
              <a:t>Person subject to this rate would receive literally nothing</a:t>
            </a:r>
          </a:p>
          <a:p>
            <a:pPr lvl="1"/>
            <a:r>
              <a:rPr lang="en-US" sz="3200" dirty="0" smtClean="0"/>
              <a:t>Hard to imagine anyone going to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64443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 of Taxes Paid by Quintile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31" y="1306730"/>
            <a:ext cx="7701567" cy="59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7050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Redistribution of Income Would Result in a Collapse of the Current Tax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Rates would have to be increased on the lower brackets</a:t>
            </a:r>
            <a:r>
              <a:rPr lang="en-US" sz="3200" dirty="0" smtClean="0"/>
              <a:t>, as higher income individuals either reduce work effort (Laffer) or aggressively begin hiding money</a:t>
            </a:r>
          </a:p>
          <a:p>
            <a:r>
              <a:rPr lang="en-US" sz="3200" dirty="0" smtClean="0"/>
              <a:t>Deficit would soar</a:t>
            </a:r>
          </a:p>
        </p:txBody>
      </p:sp>
    </p:spTree>
    <p:extLst>
      <p:ext uri="{BB962C8B-B14F-4D97-AF65-F5344CB8AC3E}">
        <p14:creationId xmlns:p14="http://schemas.microsoft.com/office/powerpoint/2010/main" val="27985024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Alternative is use of Inheritance Tax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Better mechanism for preventing permanent income inequality </a:t>
            </a:r>
          </a:p>
          <a:p>
            <a:r>
              <a:rPr lang="en-US" sz="3200" dirty="0" smtClean="0"/>
              <a:t>Push to eliminate tax probably a bad idea</a:t>
            </a:r>
          </a:p>
          <a:p>
            <a:pPr lvl="1"/>
            <a:r>
              <a:rPr lang="en-US" dirty="0" smtClean="0"/>
              <a:t>Current rate is 40%</a:t>
            </a:r>
          </a:p>
          <a:p>
            <a:pPr lvl="1"/>
            <a:r>
              <a:rPr lang="en-US" dirty="0" smtClean="0"/>
              <a:t>Exemption is approximately $5.3 million (only a small number of estates hit this market, less than 0.5%)</a:t>
            </a:r>
          </a:p>
          <a:p>
            <a:r>
              <a:rPr lang="en-US" dirty="0" smtClean="0"/>
              <a:t>Logic-</a:t>
            </a:r>
          </a:p>
          <a:p>
            <a:pPr lvl="1"/>
            <a:r>
              <a:rPr lang="en-US" dirty="0" smtClean="0"/>
              <a:t>Estate tax exemption of only $675,000 (prior to change in law) was killing family farms (1999)</a:t>
            </a:r>
          </a:p>
          <a:p>
            <a:pPr lvl="1"/>
            <a:r>
              <a:rPr lang="en-US" dirty="0" smtClean="0"/>
              <a:t>Property sold to pay tax obligation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015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Somewhat Misleading Argument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Farming in U.S. involves only 2% of U.S. population; much of it is agribusiness</a:t>
            </a:r>
          </a:p>
          <a:p>
            <a:r>
              <a:rPr lang="en-US" sz="3600" dirty="0" smtClean="0"/>
              <a:t>Positives of estate tax:</a:t>
            </a:r>
          </a:p>
          <a:p>
            <a:pPr lvl="1"/>
            <a:r>
              <a:rPr lang="en-US" sz="3200" dirty="0" smtClean="0"/>
              <a:t>Eliminates double taxation for most individuals</a:t>
            </a:r>
          </a:p>
          <a:p>
            <a:pPr lvl="1"/>
            <a:r>
              <a:rPr lang="en-US" sz="3200" dirty="0" smtClean="0"/>
              <a:t>Works against establishment of permanent oligarchies</a:t>
            </a:r>
          </a:p>
          <a:p>
            <a:pPr lvl="2"/>
            <a:r>
              <a:rPr lang="en-US" sz="2800" dirty="0" smtClean="0"/>
              <a:t>Forces very wealthy to direct assets to charity or lose 40% of estate</a:t>
            </a:r>
          </a:p>
          <a:p>
            <a:pPr lvl="1"/>
            <a:r>
              <a:rPr lang="en-US" sz="3200" dirty="0" smtClean="0"/>
              <a:t>Maintains a source of revenue to government, although figure is small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052642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“incentive issues” around estate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High enough rate = destruction of assets</a:t>
            </a:r>
          </a:p>
          <a:p>
            <a:r>
              <a:rPr lang="en-US" sz="3600" dirty="0" smtClean="0"/>
              <a:t>In early 1970s, UK rate reached 88% (U.S. rate was similar)</a:t>
            </a:r>
          </a:p>
          <a:p>
            <a:pPr lvl="1"/>
            <a:r>
              <a:rPr lang="en-US" sz="3200" dirty="0" smtClean="0"/>
              <a:t>At that point, individuals simply destroy assets to avoid tax</a:t>
            </a:r>
          </a:p>
          <a:p>
            <a:pPr lvl="1"/>
            <a:r>
              <a:rPr lang="en-US" sz="3200" dirty="0" smtClean="0"/>
              <a:t>Returns us to argument about whether it is better that everyone is equal but poor, or we have a higher standard of living, but inequality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72996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Questions and Thank You!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5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Results have been mixed…….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Bush Tax Cuts seemed to work very well</a:t>
            </a:r>
          </a:p>
          <a:p>
            <a:r>
              <a:rPr lang="en-US" sz="3600" dirty="0" smtClean="0"/>
              <a:t>Fiscal stimulus of 2009 worked less well</a:t>
            </a:r>
          </a:p>
          <a:p>
            <a:pPr lvl="1"/>
            <a:r>
              <a:rPr lang="en-US" sz="3200" dirty="0" smtClean="0"/>
              <a:t>Very complicated design – slow to hit the economy</a:t>
            </a:r>
          </a:p>
          <a:p>
            <a:pPr lvl="1"/>
            <a:r>
              <a:rPr lang="en-US" sz="3200" dirty="0" smtClean="0"/>
              <a:t>Supposed to create in excess of 12 million jobs</a:t>
            </a:r>
          </a:p>
          <a:p>
            <a:pPr lvl="1"/>
            <a:r>
              <a:rPr lang="en-US" sz="3200" dirty="0" smtClean="0"/>
              <a:t>Job market still very soft seven years after recession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22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285" y="635675"/>
            <a:ext cx="8113690" cy="63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major economic theory dates to the 1960s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7" y="1811467"/>
            <a:ext cx="3593206" cy="4803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042" y="2004763"/>
            <a:ext cx="5143413" cy="40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Development of Monetarism in 1950s provided an alternative view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“Monetary History of the U.S.” – Friedman and Schwartz (1963)</a:t>
            </a:r>
          </a:p>
          <a:p>
            <a:pPr lvl="1"/>
            <a:r>
              <a:rPr lang="en-US" sz="2800" dirty="0" smtClean="0"/>
              <a:t>First demonstration of how Federal Reserve policy impacts economic activity</a:t>
            </a:r>
          </a:p>
          <a:p>
            <a:pPr lvl="1"/>
            <a:r>
              <a:rPr lang="en-US" sz="2800" dirty="0" smtClean="0"/>
              <a:t>Money Supply increase produces growth in GDP, lower unemployment</a:t>
            </a:r>
          </a:p>
          <a:p>
            <a:pPr lvl="2"/>
            <a:r>
              <a:rPr lang="en-US" sz="2800" dirty="0" smtClean="0"/>
              <a:t>But, may also lead eventually to inflation</a:t>
            </a:r>
          </a:p>
          <a:p>
            <a:pPr lvl="1"/>
            <a:r>
              <a:rPr lang="en-US" sz="3200" dirty="0" smtClean="0"/>
              <a:t>Utilized simple relationship between supply of money and output: </a:t>
            </a:r>
            <a:r>
              <a:rPr lang="en-US" sz="3200" dirty="0" err="1" smtClean="0"/>
              <a:t>Ms</a:t>
            </a:r>
            <a:r>
              <a:rPr lang="en-US" sz="3200" dirty="0" smtClean="0"/>
              <a:t> * How many times each $ was spent = total spending</a:t>
            </a:r>
          </a:p>
          <a:p>
            <a:pPr lvl="2"/>
            <a:r>
              <a:rPr lang="en-US" sz="2800" dirty="0" smtClean="0"/>
              <a:t>If the circulation of money (“velocity”) was fixed or relatively fixed, then a rise in </a:t>
            </a:r>
            <a:r>
              <a:rPr lang="en-US" sz="2800" dirty="0" err="1" smtClean="0"/>
              <a:t>Ms</a:t>
            </a:r>
            <a:r>
              <a:rPr lang="en-US" sz="2800" dirty="0" smtClean="0"/>
              <a:t> would increase spending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Famous Application of Pure Monetarism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986" y="1718321"/>
            <a:ext cx="6117465" cy="38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Paul Volker’s use of a shrinking money supply to restrain inflation in 1981-2 (inflation had hit 15% in 1979)</a:t>
            </a:r>
          </a:p>
          <a:p>
            <a:pPr lvl="1"/>
            <a:r>
              <a:rPr lang="en-US" sz="3200" dirty="0" smtClean="0"/>
              <a:t>Caused nasty recession</a:t>
            </a:r>
          </a:p>
          <a:p>
            <a:pPr lvl="1"/>
            <a:r>
              <a:rPr lang="en-US" sz="3200" dirty="0" smtClean="0"/>
              <a:t>U.S. economy recovered, however, and grew rapidly without inflation through the 1980s</a:t>
            </a:r>
          </a:p>
          <a:p>
            <a:r>
              <a:rPr lang="en-US" sz="3600" dirty="0" smtClean="0"/>
              <a:t>Currently, Federal Reserve is the only consistent source of policy</a:t>
            </a:r>
          </a:p>
          <a:p>
            <a:pPr lvl="1"/>
            <a:r>
              <a:rPr lang="en-US" sz="3200" dirty="0" smtClean="0"/>
              <a:t>Use of fiscal stimulus rare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30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 Advances in Economic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085" y="1511379"/>
            <a:ext cx="5048518" cy="50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Lucas (University of Chicago)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Rational Expectations</a:t>
            </a:r>
          </a:p>
          <a:p>
            <a:pPr lvl="1"/>
            <a:r>
              <a:rPr lang="en-US" sz="3200" dirty="0" smtClean="0"/>
              <a:t>Argued that once policy was anticipated, it would have no effect</a:t>
            </a:r>
          </a:p>
          <a:p>
            <a:pPr lvl="1"/>
            <a:r>
              <a:rPr lang="en-US" sz="3200" dirty="0" smtClean="0"/>
              <a:t>A model that is applicable to the high-inflation period of the 1970s</a:t>
            </a:r>
          </a:p>
          <a:p>
            <a:pPr lvl="1"/>
            <a:r>
              <a:rPr lang="en-US" sz="3200" dirty="0" smtClean="0"/>
              <a:t>Many models of the macro-economy now incorporate bits of rational expectations </a:t>
            </a:r>
          </a:p>
        </p:txBody>
      </p:sp>
    </p:spTree>
    <p:extLst>
      <p:ext uri="{BB962C8B-B14F-4D97-AF65-F5344CB8AC3E}">
        <p14:creationId xmlns:p14="http://schemas.microsoft.com/office/powerpoint/2010/main" val="37410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Powerpoint</a:t>
            </a:r>
            <a:r>
              <a:rPr lang="en-US" sz="3600" dirty="0" smtClean="0"/>
              <a:t> Slides are on my webpage:</a:t>
            </a:r>
          </a:p>
          <a:p>
            <a:r>
              <a:rPr lang="en-US" sz="3600" dirty="0" smtClean="0">
                <a:hlinkClick r:id="rId2"/>
              </a:rPr>
              <a:t>www.faculty.Fairfield.edu/mleclair</a:t>
            </a:r>
            <a:endParaRPr lang="en-US" sz="3600" dirty="0" smtClean="0"/>
          </a:p>
          <a:p>
            <a:pPr lvl="1"/>
            <a:r>
              <a:rPr lang="en-US" sz="3200" dirty="0" smtClean="0"/>
              <a:t>Look for link labeled “Fairfield Senior Center”</a:t>
            </a:r>
          </a:p>
          <a:p>
            <a:pPr lvl="1"/>
            <a:r>
              <a:rPr lang="en-US" sz="3200" dirty="0" smtClean="0"/>
              <a:t>Must have </a:t>
            </a:r>
            <a:r>
              <a:rPr lang="en-US" sz="3200" dirty="0" err="1" smtClean="0"/>
              <a:t>powerpoint</a:t>
            </a:r>
            <a:r>
              <a:rPr lang="en-US" sz="3200" dirty="0" smtClean="0"/>
              <a:t> on computer to open slides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171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 a Rational Expectations World, Policy Will not Work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Wage earners will demand higher salaries to offset the inflation they know is coming</a:t>
            </a:r>
          </a:p>
          <a:p>
            <a:pPr lvl="1"/>
            <a:r>
              <a:rPr lang="en-US" sz="3200" dirty="0" smtClean="0"/>
              <a:t>Will counteract the effect of policy</a:t>
            </a:r>
          </a:p>
          <a:p>
            <a:pPr lvl="1"/>
            <a:r>
              <a:rPr lang="en-US" sz="3200" dirty="0" smtClean="0"/>
              <a:t>Although applicable to the 1970s, the U.S. has not had this type of inflation since that time</a:t>
            </a:r>
          </a:p>
          <a:p>
            <a:pPr lvl="2"/>
            <a:r>
              <a:rPr lang="en-US" sz="2800" dirty="0" smtClean="0"/>
              <a:t>Certainly Venezuela, with 800% inflation would be subject to Rational Expectation outcomes</a:t>
            </a:r>
          </a:p>
          <a:p>
            <a:pPr lvl="2"/>
            <a:endParaRPr lang="en-US" sz="2800" dirty="0" smtClean="0"/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50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Not Discussing (at present) Policy Options on the Micro level………………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Hot topics include:</a:t>
            </a:r>
          </a:p>
          <a:p>
            <a:pPr lvl="1"/>
            <a:r>
              <a:rPr lang="en-US" sz="3200" dirty="0" smtClean="0"/>
              <a:t>Cap and Trade – What will be the U.S. response to the Paris Accord (COP21)?</a:t>
            </a:r>
          </a:p>
          <a:p>
            <a:pPr lvl="1"/>
            <a:r>
              <a:rPr lang="en-US" sz="3200" dirty="0" smtClean="0"/>
              <a:t>Minimum Wage Laws – the push for $15/hr.</a:t>
            </a:r>
          </a:p>
          <a:p>
            <a:pPr lvl="1"/>
            <a:r>
              <a:rPr lang="en-US" sz="3200" dirty="0" smtClean="0"/>
              <a:t>Funding of higher education – Feeling the Bern? Should higher education be free?</a:t>
            </a:r>
          </a:p>
          <a:p>
            <a:pPr lvl="1"/>
            <a:r>
              <a:rPr lang="en-US" sz="3200" dirty="0" smtClean="0"/>
              <a:t>Health Care – Parts of ACA are unraveling (such as the 23 State cooperatives), and the law has to be revised.</a:t>
            </a:r>
          </a:p>
          <a:p>
            <a:pPr lvl="2"/>
            <a:r>
              <a:rPr lang="en-US" sz="2800" dirty="0" smtClean="0"/>
              <a:t>How to </a:t>
            </a:r>
            <a:r>
              <a:rPr lang="en-US" sz="2800" smtClean="0"/>
              <a:t>do that?</a:t>
            </a:r>
            <a:endParaRPr lang="en-US" sz="28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812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End of Week One</a:t>
            </a:r>
          </a:p>
          <a:p>
            <a:pPr marL="0" indent="0" algn="ctr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04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Week 2 – How policy is Supposed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Policy, whether fiscal or monetary has a less than perfect track record</a:t>
            </a:r>
          </a:p>
          <a:p>
            <a:pPr lvl="1"/>
            <a:r>
              <a:rPr lang="en-US" sz="3600" dirty="0" smtClean="0"/>
              <a:t>Economists spend a lot of time defending themselves</a:t>
            </a:r>
          </a:p>
          <a:p>
            <a:pPr lvl="1"/>
            <a:r>
              <a:rPr lang="en-US" sz="3600" dirty="0" smtClean="0"/>
              <a:t>Relative ineffectiveness of 2009 stimulus has not helped</a:t>
            </a:r>
          </a:p>
          <a:p>
            <a:pPr lvl="3"/>
            <a:r>
              <a:rPr lang="en-US" sz="3000" dirty="0" smtClean="0"/>
              <a:t>$831 billion stimulus that brought about a tepid recovery</a:t>
            </a:r>
          </a:p>
          <a:p>
            <a:pPr lvl="3"/>
            <a:r>
              <a:rPr lang="en-US" sz="3000" dirty="0" smtClean="0"/>
              <a:t>Growth averaging 2% versus long-run average of 3-3.5%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530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The Policy Track Record – Start with the fiscal side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Examples of fiscal interventions prior to 2008/09</a:t>
            </a:r>
          </a:p>
          <a:p>
            <a:pPr lvl="1"/>
            <a:r>
              <a:rPr lang="en-US" sz="3200" dirty="0" smtClean="0"/>
              <a:t>Kennedy Tax Cut</a:t>
            </a:r>
          </a:p>
          <a:p>
            <a:pPr lvl="1"/>
            <a:r>
              <a:rPr lang="en-US" sz="3200" dirty="0" smtClean="0"/>
              <a:t>Reagan’s gasoline tax</a:t>
            </a:r>
          </a:p>
          <a:p>
            <a:pPr lvl="1"/>
            <a:r>
              <a:rPr lang="en-US" sz="3200" dirty="0" smtClean="0"/>
              <a:t>2001 Bush Tax cuts</a:t>
            </a:r>
          </a:p>
          <a:p>
            <a:r>
              <a:rPr lang="en-US" sz="3600" dirty="0" smtClean="0"/>
              <a:t>Immediately became clear that institutional constraints were a significant problem:</a:t>
            </a:r>
          </a:p>
          <a:p>
            <a:pPr lvl="1"/>
            <a:r>
              <a:rPr lang="en-US" sz="3200" dirty="0" smtClean="0"/>
              <a:t>Takes time to:</a:t>
            </a:r>
          </a:p>
          <a:p>
            <a:pPr lvl="2"/>
            <a:r>
              <a:rPr lang="en-US" sz="2800" dirty="0" smtClean="0"/>
              <a:t>Recognize that a recession is underway</a:t>
            </a:r>
          </a:p>
          <a:p>
            <a:pPr lvl="2"/>
            <a:r>
              <a:rPr lang="en-US" sz="2800" dirty="0" smtClean="0"/>
              <a:t>Design a policy to address the recession and pass it</a:t>
            </a:r>
          </a:p>
          <a:p>
            <a:pPr lvl="2"/>
            <a:r>
              <a:rPr lang="en-US" sz="2800" dirty="0" smtClean="0"/>
              <a:t>Implement its provisions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21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Referred to as:</a:t>
            </a:r>
          </a:p>
          <a:p>
            <a:pPr lvl="1"/>
            <a:r>
              <a:rPr lang="en-US" sz="3600" dirty="0" smtClean="0"/>
              <a:t>Recognition, Policy and Implementation lags</a:t>
            </a:r>
          </a:p>
          <a:p>
            <a:pPr lvl="1"/>
            <a:r>
              <a:rPr lang="en-US" sz="3600" dirty="0" smtClean="0"/>
              <a:t>A serious problem for fiscal policy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22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Kennedy Tax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Recession was in 1960-61</a:t>
            </a:r>
          </a:p>
          <a:p>
            <a:pPr lvl="1"/>
            <a:r>
              <a:rPr lang="en-US" sz="3200" dirty="0" smtClean="0"/>
              <a:t>Relatively Mild</a:t>
            </a:r>
          </a:p>
          <a:p>
            <a:pPr lvl="1"/>
            <a:r>
              <a:rPr lang="en-US" sz="3200" dirty="0" smtClean="0"/>
              <a:t>Kennedy raised the idea of a tax cut to stimulate output – but not until after the recession had ended</a:t>
            </a:r>
          </a:p>
          <a:p>
            <a:pPr lvl="1"/>
            <a:r>
              <a:rPr lang="en-US" sz="3200" dirty="0" smtClean="0"/>
              <a:t>Actual tax cut was passed in 1964</a:t>
            </a:r>
          </a:p>
          <a:p>
            <a:pPr lvl="2"/>
            <a:r>
              <a:rPr lang="en-US" sz="2800" dirty="0" smtClean="0"/>
              <a:t>Probably good policy, but not anti-recession policy</a:t>
            </a:r>
          </a:p>
          <a:p>
            <a:pPr lvl="2"/>
            <a:r>
              <a:rPr lang="en-US" sz="2800" dirty="0" smtClean="0"/>
              <a:t>Policy suffered from a significant POLICY lag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18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Reagan’s Gasoline Tax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Response to 1982 Federal Reserve-caused recession</a:t>
            </a:r>
          </a:p>
          <a:p>
            <a:pPr lvl="1"/>
            <a:r>
              <a:rPr lang="en-US" sz="3200" dirty="0" smtClean="0"/>
              <a:t>Federal gasoline tax went from 4₵ to 9₵</a:t>
            </a:r>
          </a:p>
          <a:p>
            <a:pPr lvl="1"/>
            <a:r>
              <a:rPr lang="en-US" sz="3200" dirty="0" smtClean="0"/>
              <a:t>Idea was to collect all those extra nickels and then spend the money on infrastructure.</a:t>
            </a:r>
          </a:p>
          <a:p>
            <a:r>
              <a:rPr lang="en-US" sz="3600" dirty="0" smtClean="0"/>
              <a:t>Reagan was reportedly completely opposed to this, but agreed to it in response to pressure from congressional leaders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44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Gas Tax increase is contractionary</a:t>
            </a:r>
          </a:p>
          <a:p>
            <a:pPr lvl="1"/>
            <a:r>
              <a:rPr lang="en-US" sz="3200" dirty="0" smtClean="0"/>
              <a:t>Like any other tax increase</a:t>
            </a:r>
          </a:p>
          <a:p>
            <a:r>
              <a:rPr lang="en-US" sz="3600" dirty="0" smtClean="0"/>
              <a:t>It took considerable time for the nickels to be collected and used to repair roads and bridges</a:t>
            </a:r>
          </a:p>
          <a:p>
            <a:pPr lvl="1"/>
            <a:r>
              <a:rPr lang="en-US" sz="3200" dirty="0" smtClean="0"/>
              <a:t>The policy actually did the opposite of what was intended (represents a long, long implementation lag)</a:t>
            </a:r>
          </a:p>
          <a:p>
            <a:pPr lvl="1"/>
            <a:r>
              <a:rPr lang="en-US" sz="3200" dirty="0" smtClean="0"/>
              <a:t>When the money was finally spent, the economy was already in recovery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59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2001 Bush Tax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Story about Dick Cheney and a drop in freight car loadings</a:t>
            </a:r>
          </a:p>
          <a:p>
            <a:pPr lvl="1"/>
            <a:r>
              <a:rPr lang="en-US" sz="3200" dirty="0" smtClean="0"/>
              <a:t>First indication something was amiss</a:t>
            </a:r>
          </a:p>
          <a:p>
            <a:pPr lvl="1"/>
            <a:r>
              <a:rPr lang="en-US" sz="3200" dirty="0" smtClean="0"/>
              <a:t>New approach: Tax refund directly from government</a:t>
            </a:r>
          </a:p>
          <a:p>
            <a:pPr lvl="2"/>
            <a:r>
              <a:rPr lang="en-US" sz="2800" dirty="0" smtClean="0"/>
              <a:t>$300 for individuals, $600 for families</a:t>
            </a:r>
          </a:p>
          <a:p>
            <a:pPr lvl="2"/>
            <a:r>
              <a:rPr lang="en-US" sz="2800" dirty="0" smtClean="0"/>
              <a:t>Most Americans spent money before it even arrived</a:t>
            </a:r>
          </a:p>
          <a:p>
            <a:pPr lvl="3"/>
            <a:r>
              <a:rPr lang="en-US" sz="2600" dirty="0" smtClean="0"/>
              <a:t>Recession disappeared (not even evident in the data)</a:t>
            </a:r>
          </a:p>
          <a:p>
            <a:pPr lvl="1"/>
            <a:r>
              <a:rPr lang="en-US" sz="3200" dirty="0" smtClean="0"/>
              <a:t>Policy lag zero, implementation lag a few months</a:t>
            </a:r>
            <a:endParaRPr lang="en-US" sz="3200" dirty="0"/>
          </a:p>
          <a:p>
            <a:pPr lvl="2"/>
            <a:r>
              <a:rPr lang="en-US" sz="2800" dirty="0" smtClean="0"/>
              <a:t>Could be the preeminent use of fiscal policy</a:t>
            </a:r>
          </a:p>
        </p:txBody>
      </p:sp>
    </p:spTree>
    <p:extLst>
      <p:ext uri="{BB962C8B-B14F-4D97-AF65-F5344CB8AC3E}">
        <p14:creationId xmlns:p14="http://schemas.microsoft.com/office/powerpoint/2010/main" val="26504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6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Week 1: Foundations of Macroeconomic Policy – From the Classics to Keynes to Friedman to Lucas and beyond</a:t>
            </a:r>
          </a:p>
          <a:p>
            <a:r>
              <a:rPr lang="en-US" sz="3600" dirty="0" smtClean="0"/>
              <a:t>Week 2: How policy is supposed to work – Examples of activist policy</a:t>
            </a:r>
          </a:p>
          <a:p>
            <a:r>
              <a:rPr lang="en-US" sz="3600" dirty="0" smtClean="0"/>
              <a:t>Week 3: Policy reformation?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57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Best example already noted….Volker’s use contractionary policy in 1981-2</a:t>
            </a:r>
          </a:p>
          <a:p>
            <a:pPr lvl="1"/>
            <a:r>
              <a:rPr lang="en-US" sz="3200" dirty="0" smtClean="0"/>
              <a:t>Since that time, consistency has been the focus</a:t>
            </a:r>
          </a:p>
          <a:p>
            <a:pPr lvl="1"/>
            <a:r>
              <a:rPr lang="en-US" sz="3200" dirty="0" smtClean="0"/>
              <a:t>Keeping interest rates reasonable, inflation under control</a:t>
            </a:r>
          </a:p>
          <a:p>
            <a:pPr lvl="2"/>
            <a:r>
              <a:rPr lang="en-US" sz="2800" dirty="0" smtClean="0"/>
              <a:t>Fed much more focused on inflation than on unemployment</a:t>
            </a:r>
          </a:p>
          <a:p>
            <a:pPr lvl="2"/>
            <a:r>
              <a:rPr lang="en-US" sz="2800" dirty="0" smtClean="0"/>
              <a:t>“inflationary bias”</a:t>
            </a: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0126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“Lag” Problem is Different with Monetary Policy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The Fed can move much faster than Congress</a:t>
            </a:r>
          </a:p>
          <a:p>
            <a:pPr lvl="1"/>
            <a:r>
              <a:rPr lang="en-US" sz="3200" dirty="0" smtClean="0"/>
              <a:t>The Federal Open Market Committee could meet at 9:00 on Monday – Make a decision on policy – at 9:15 order the Federal Reserve Bank of NY to implement the policy</a:t>
            </a:r>
          </a:p>
          <a:p>
            <a:pPr lvl="1"/>
            <a:r>
              <a:rPr lang="en-US" sz="3200" dirty="0" smtClean="0"/>
              <a:t>The Problem is that money is not a consumable good</a:t>
            </a:r>
          </a:p>
          <a:p>
            <a:pPr lvl="2"/>
            <a:r>
              <a:rPr lang="en-US" sz="2800" dirty="0" smtClean="0"/>
              <a:t>AS the money supply goes up, it must affect spending, and that may take longer</a:t>
            </a:r>
          </a:p>
          <a:p>
            <a:pPr marL="457200" lvl="1" indent="0">
              <a:buNone/>
            </a:pPr>
            <a:r>
              <a:rPr lang="en-US" sz="3200" dirty="0" smtClean="0"/>
              <a:t>Fiscal Policy: 		G↑ -&gt; GDP↑ since G is PART of GDP</a:t>
            </a:r>
          </a:p>
          <a:p>
            <a:pPr marL="457200" lvl="1" indent="0">
              <a:buNone/>
            </a:pPr>
            <a:r>
              <a:rPr lang="en-US" sz="3200" dirty="0" smtClean="0"/>
              <a:t>Monetary Policy:	</a:t>
            </a:r>
            <a:r>
              <a:rPr lang="en-US" sz="3200" dirty="0" err="1" smtClean="0"/>
              <a:t>Ms</a:t>
            </a:r>
            <a:r>
              <a:rPr lang="en-US" sz="3200" dirty="0" smtClean="0"/>
              <a:t>↑-&gt;Interest Rates↓-&gt;Investment↑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May Take Longer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4011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Many have advocated for a return to the Gold Standard</a:t>
            </a:r>
          </a:p>
          <a:p>
            <a:pPr lvl="1"/>
            <a:r>
              <a:rPr lang="en-US" sz="3200" dirty="0" smtClean="0"/>
              <a:t>Problem: $11 billion in gold owned by the government (at $42/oz.)</a:t>
            </a:r>
          </a:p>
          <a:p>
            <a:pPr lvl="2"/>
            <a:r>
              <a:rPr lang="en-US" sz="2800" dirty="0" smtClean="0"/>
              <a:t>Equals about $330 billion at today’s price of gold</a:t>
            </a:r>
          </a:p>
          <a:p>
            <a:pPr lvl="2"/>
            <a:r>
              <a:rPr lang="en-US" sz="2800" dirty="0" smtClean="0"/>
              <a:t>Still just a fraction of what would be needed</a:t>
            </a:r>
          </a:p>
          <a:p>
            <a:pPr lvl="1"/>
            <a:r>
              <a:rPr lang="en-US" sz="3200" dirty="0" smtClean="0"/>
              <a:t>And, monetary policy then useless – size of money supply a direct result of how much gold held by treasury</a:t>
            </a:r>
          </a:p>
          <a:p>
            <a:pPr lvl="2"/>
            <a:r>
              <a:rPr lang="en-US" sz="2800" dirty="0" smtClean="0"/>
              <a:t>Subject to whims of world gold market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41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Fiscal Stimulus in a class by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Total increase in spending was $831 Billion</a:t>
            </a:r>
          </a:p>
          <a:p>
            <a:pPr lvl="1"/>
            <a:r>
              <a:rPr lang="en-US" sz="3200" dirty="0" smtClean="0"/>
              <a:t>Math: $831 billion * 1.56 (multiplier used by </a:t>
            </a:r>
            <a:r>
              <a:rPr lang="en-US" sz="3200" dirty="0" err="1" smtClean="0"/>
              <a:t>Romer</a:t>
            </a:r>
            <a:r>
              <a:rPr lang="en-US" sz="3200" dirty="0" smtClean="0"/>
              <a:t>)</a:t>
            </a:r>
          </a:p>
          <a:p>
            <a:pPr marL="457200" lvl="1" indent="0">
              <a:buNone/>
            </a:pPr>
            <a:r>
              <a:rPr lang="en-US" sz="3200" dirty="0" smtClean="0"/>
              <a:t>= $1.5 trillion</a:t>
            </a:r>
          </a:p>
          <a:p>
            <a:pPr lvl="1"/>
            <a:r>
              <a:rPr lang="en-US" sz="3200" dirty="0" smtClean="0"/>
              <a:t>If each job “costs” $100,000 (salary and benefits) = 15 million jobs</a:t>
            </a:r>
          </a:p>
          <a:p>
            <a:pPr lvl="2"/>
            <a:r>
              <a:rPr lang="en-US" sz="2800" dirty="0" smtClean="0"/>
              <a:t>Obviously did not happen, or unemployment rate would have dropped much more dramatically</a:t>
            </a:r>
          </a:p>
          <a:p>
            <a:pPr lvl="1"/>
            <a:r>
              <a:rPr lang="en-US" sz="3200" dirty="0" smtClean="0"/>
              <a:t>Spend change was approximately $550 billion</a:t>
            </a:r>
          </a:p>
          <a:p>
            <a:pPr lvl="2"/>
            <a:r>
              <a:rPr lang="en-US" sz="2800" dirty="0" smtClean="0"/>
              <a:t>Extensions of unemployment benefits, expansion of food stamp program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897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Increased Social Security payments</a:t>
            </a:r>
          </a:p>
          <a:p>
            <a:r>
              <a:rPr lang="en-US" sz="3600" dirty="0" smtClean="0"/>
              <a:t>Health insurance subsidies for unemployed</a:t>
            </a:r>
          </a:p>
          <a:p>
            <a:r>
              <a:rPr lang="en-US" sz="3600" dirty="0" smtClean="0"/>
              <a:t>Infrastructure spending only about $50 billion in bill</a:t>
            </a:r>
          </a:p>
          <a:p>
            <a:pPr lvl="1"/>
            <a:r>
              <a:rPr lang="en-US" sz="3200" dirty="0" smtClean="0"/>
              <a:t>Kind of a contradiction of what was advertised</a:t>
            </a:r>
          </a:p>
          <a:p>
            <a:r>
              <a:rPr lang="en-US" sz="3600" dirty="0" smtClean="0"/>
              <a:t>$50 billion for green energy</a:t>
            </a:r>
          </a:p>
          <a:p>
            <a:r>
              <a:rPr lang="en-US" sz="3600" dirty="0" smtClean="0"/>
              <a:t>About $275 billion in tax changes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693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Very, very complicated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Tax cuts very rapid, rest of spending very slow</a:t>
            </a:r>
          </a:p>
          <a:p>
            <a:pPr lvl="1"/>
            <a:r>
              <a:rPr lang="en-US" sz="3200" dirty="0" smtClean="0"/>
              <a:t>Unemployment benefit spent over 99 months</a:t>
            </a:r>
          </a:p>
          <a:p>
            <a:pPr lvl="1"/>
            <a:r>
              <a:rPr lang="en-US" sz="3200" dirty="0" smtClean="0"/>
              <a:t>Impact muted</a:t>
            </a:r>
          </a:p>
          <a:p>
            <a:pPr lvl="1"/>
            <a:r>
              <a:rPr lang="en-US" sz="3200" dirty="0" smtClean="0"/>
              <a:t>AND, a strong incentive </a:t>
            </a:r>
            <a:r>
              <a:rPr lang="en-US" sz="3200" u="sng" dirty="0" smtClean="0"/>
              <a:t>not</a:t>
            </a:r>
            <a:r>
              <a:rPr lang="en-US" sz="3200" dirty="0" smtClean="0"/>
              <a:t> to hunt for work</a:t>
            </a:r>
          </a:p>
          <a:p>
            <a:pPr lvl="2"/>
            <a:r>
              <a:rPr lang="en-US" sz="2800" dirty="0" smtClean="0"/>
              <a:t>Probably prolonged the difficulty with high unemployment</a:t>
            </a:r>
          </a:p>
          <a:p>
            <a:r>
              <a:rPr lang="en-US" sz="3600" dirty="0" smtClean="0"/>
              <a:t>Much of spending became permanent</a:t>
            </a:r>
          </a:p>
          <a:p>
            <a:pPr lvl="1"/>
            <a:r>
              <a:rPr lang="en-US" sz="3200" dirty="0" smtClean="0"/>
              <a:t>Resulted in unimaginable federal deficits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3417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Quarterly</a:t>
            </a:r>
            <a:r>
              <a:rPr lang="en-US" dirty="0" smtClean="0"/>
              <a:t> deficits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808" y="1825625"/>
            <a:ext cx="58543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31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Accumulated Debt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828" y="1825625"/>
            <a:ext cx="56943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8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Debt is now approaching 100% of GDP – considered a danger point</a:t>
            </a:r>
          </a:p>
          <a:p>
            <a:r>
              <a:rPr lang="en-US" sz="3600" dirty="0" smtClean="0"/>
              <a:t>The economic “policy bag” is empty – interest rates are near zero and the government cannot afford to borrow anymore.</a:t>
            </a:r>
          </a:p>
          <a:p>
            <a:r>
              <a:rPr lang="en-US" sz="3600" dirty="0" smtClean="0"/>
              <a:t>Debt is costing the U.S. $350 billion per year (although some is paid to the Federal Reserve)</a:t>
            </a:r>
          </a:p>
          <a:p>
            <a:pPr lvl="1"/>
            <a:r>
              <a:rPr lang="en-US" sz="3200" dirty="0" smtClean="0"/>
              <a:t>These dollars could have bought REAL services</a:t>
            </a:r>
          </a:p>
          <a:p>
            <a:pPr lvl="1"/>
            <a:r>
              <a:rPr lang="en-US" sz="3200" dirty="0" smtClean="0"/>
              <a:t>And, unlike in the past, a good proportion of debt is held overseas (34%) – payments go overseas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5557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are all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 real effort to reduce deficits</a:t>
            </a:r>
          </a:p>
          <a:p>
            <a:r>
              <a:rPr lang="en-US" sz="3600" dirty="0" smtClean="0"/>
              <a:t>Could inflate the economy</a:t>
            </a:r>
          </a:p>
          <a:p>
            <a:pPr lvl="1"/>
            <a:r>
              <a:rPr lang="en-US" sz="3200" dirty="0" smtClean="0"/>
              <a:t>If we double wages and prices (GDP becomes $36 trillion)</a:t>
            </a:r>
          </a:p>
          <a:p>
            <a:pPr lvl="1"/>
            <a:r>
              <a:rPr lang="en-US" sz="3200" dirty="0" smtClean="0"/>
              <a:t>Then debt would be only ½ of GDP</a:t>
            </a:r>
          </a:p>
          <a:p>
            <a:pPr lvl="1"/>
            <a:r>
              <a:rPr lang="en-US" sz="3200" dirty="0" smtClean="0"/>
              <a:t>Obviously this would damage economy irreparably 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729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Week 4: The Great Depression and the Great Recession</a:t>
            </a:r>
          </a:p>
          <a:p>
            <a:r>
              <a:rPr lang="en-US" sz="3600" dirty="0" smtClean="0"/>
              <a:t>Week 5: The Great Recession and the “policy hangover” – What are we supposed to do now?</a:t>
            </a:r>
          </a:p>
          <a:p>
            <a:r>
              <a:rPr lang="en-US" sz="3600" dirty="0" smtClean="0"/>
              <a:t>Week 6: When policy is no longer an option: The EU and the US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83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Automatic Stabilizers on the Fiscal Side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Instead of congress passing a bill to address an impending recession….</a:t>
            </a:r>
          </a:p>
          <a:p>
            <a:pPr lvl="1"/>
            <a:r>
              <a:rPr lang="en-US" sz="3200" dirty="0" smtClean="0"/>
              <a:t>Government spending would rise automatically</a:t>
            </a:r>
          </a:p>
          <a:p>
            <a:pPr lvl="1"/>
            <a:r>
              <a:rPr lang="en-US" sz="3200" dirty="0" smtClean="0"/>
              <a:t>Even before anyone is sure we are in a downturn</a:t>
            </a:r>
          </a:p>
          <a:p>
            <a:r>
              <a:rPr lang="en-US" sz="3600" dirty="0" smtClean="0"/>
              <a:t>Several parts of federal/state government already work this way</a:t>
            </a:r>
          </a:p>
          <a:p>
            <a:pPr lvl="1"/>
            <a:r>
              <a:rPr lang="en-US" sz="3200" dirty="0" smtClean="0"/>
              <a:t>Most obvious, unemployment benefits</a:t>
            </a:r>
          </a:p>
          <a:p>
            <a:pPr lvl="2"/>
            <a:r>
              <a:rPr lang="en-US" sz="2800" dirty="0" smtClean="0"/>
              <a:t>As recession sets in, more people apply, spending goes 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33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Stimulus </a:t>
            </a:r>
            <a:r>
              <a:rPr lang="en-US" smtClean="0"/>
              <a:t>a Failure?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Did not achieve intended growth rate or intended increase in job growth</a:t>
            </a:r>
          </a:p>
          <a:p>
            <a:pPr lvl="1"/>
            <a:r>
              <a:rPr lang="en-US" sz="3200" dirty="0" smtClean="0"/>
              <a:t>Can only guess what would have happened if stimulus not undertaken (or smaller)</a:t>
            </a:r>
          </a:p>
          <a:p>
            <a:pPr lvl="1"/>
            <a:r>
              <a:rPr lang="en-US" sz="3200" dirty="0" smtClean="0"/>
              <a:t>Main problem is that public is less likely to favorably view measures like this in the future.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1136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Microeconomic Policy Issue – Minimum wage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117" y="1690688"/>
            <a:ext cx="798752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9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Questions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5676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 #3 – comparisons of Great Depression and the Great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Causes of Great Depression included financial market collapse, farm sector collapse, poor bank supervision by the Federal Reserve and restrictive trade policies</a:t>
            </a:r>
          </a:p>
          <a:p>
            <a:pPr lvl="1"/>
            <a:r>
              <a:rPr lang="en-US" sz="3200" dirty="0" smtClean="0"/>
              <a:t>About ¼ market instability, ¼ Mother Nature, and ½ misguided policy</a:t>
            </a:r>
          </a:p>
          <a:p>
            <a:pPr lvl="1"/>
            <a:r>
              <a:rPr lang="en-US" sz="3200" dirty="0" smtClean="0"/>
              <a:t>U.S. had been through multiple recessions of this depth (1907, early 1920s)</a:t>
            </a:r>
          </a:p>
          <a:p>
            <a:pPr lvl="2"/>
            <a:r>
              <a:rPr lang="en-US" sz="2800" dirty="0" smtClean="0"/>
              <a:t>Economy always recovered within eighteen months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682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Timeline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1929 – “Skittishly Bullish” stock market suddenly collapses</a:t>
            </a:r>
          </a:p>
          <a:p>
            <a:pPr lvl="1"/>
            <a:r>
              <a:rPr lang="en-US" sz="3200" dirty="0" smtClean="0"/>
              <a:t>11 percent loss on October 24</a:t>
            </a:r>
            <a:r>
              <a:rPr lang="en-US" sz="3200" baseline="30000" dirty="0" smtClean="0"/>
              <a:t>th</a:t>
            </a:r>
            <a:endParaRPr lang="en-US" sz="3200" dirty="0"/>
          </a:p>
          <a:p>
            <a:pPr lvl="1"/>
            <a:r>
              <a:rPr lang="en-US" sz="3200" dirty="0" smtClean="0"/>
              <a:t>Market peaked at about 380 for the Dow. Eventually came to rest at 200 before a tepid recovery</a:t>
            </a:r>
          </a:p>
          <a:p>
            <a:pPr lvl="2"/>
            <a:r>
              <a:rPr lang="en-US" sz="2800" dirty="0" smtClean="0"/>
              <a:t>Even by late in the 1930s, still had not fully recovered</a:t>
            </a:r>
          </a:p>
          <a:p>
            <a:pPr lvl="2"/>
            <a:r>
              <a:rPr lang="en-US" sz="2800" dirty="0" smtClean="0"/>
              <a:t>Regained peak in 1954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9870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Impact #2 – The Banking Crisis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Federal Reserve believed “bad banks deserved to fail”</a:t>
            </a:r>
          </a:p>
          <a:p>
            <a:pPr lvl="1"/>
            <a:r>
              <a:rPr lang="en-US" sz="3200" dirty="0" smtClean="0"/>
              <a:t>Allowed 5,000 banks to fail in 1930-31.</a:t>
            </a:r>
          </a:p>
          <a:p>
            <a:pPr lvl="1"/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www.youtube.com/watch?v=iPkJH6BT7dM</a:t>
            </a:r>
            <a:endParaRPr lang="en-US" sz="3200" dirty="0" smtClean="0"/>
          </a:p>
          <a:p>
            <a:pPr lvl="1"/>
            <a:r>
              <a:rPr lang="en-US" sz="3200" dirty="0" smtClean="0"/>
              <a:t>Most of the “failed” banks were perfectly healthy</a:t>
            </a:r>
          </a:p>
          <a:p>
            <a:pPr lvl="2"/>
            <a:r>
              <a:rPr lang="en-US" sz="2800" dirty="0" smtClean="0"/>
              <a:t>Was a liquidity problem, not a balance sheet problem</a:t>
            </a:r>
          </a:p>
          <a:p>
            <a:pPr lvl="1"/>
            <a:r>
              <a:rPr lang="en-US" sz="3200" dirty="0" smtClean="0"/>
              <a:t>Failure of “Bank of the United States”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3599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#3 – Shutdown of the World Trading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Passage of Smoot-Hawley in 1930</a:t>
            </a:r>
          </a:p>
          <a:p>
            <a:pPr lvl="1"/>
            <a:r>
              <a:rPr lang="en-US" sz="3200" dirty="0" smtClean="0"/>
              <a:t>Raised average tariff rate in U.S. to over 60% (from around 15%)</a:t>
            </a:r>
          </a:p>
          <a:p>
            <a:pPr lvl="2"/>
            <a:r>
              <a:rPr lang="en-US" sz="2800" dirty="0" smtClean="0"/>
              <a:t>Europe responded in kind</a:t>
            </a:r>
          </a:p>
          <a:p>
            <a:pPr lvl="2"/>
            <a:r>
              <a:rPr lang="en-US" sz="2800" dirty="0" smtClean="0"/>
              <a:t>International trade collapsed</a:t>
            </a:r>
          </a:p>
          <a:p>
            <a:pPr lvl="1"/>
            <a:r>
              <a:rPr lang="en-US" sz="3200" dirty="0" smtClean="0"/>
              <a:t>Process to undo Smoot-Hawley began in mid-1930’s</a:t>
            </a:r>
          </a:p>
          <a:p>
            <a:pPr lvl="2"/>
            <a:r>
              <a:rPr lang="en-US" sz="2800" dirty="0" smtClean="0"/>
              <a:t>Arduous process that eventually led to GATT (General Agreement on Tariffs and Trade)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3543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#4 – Farm Crisis and the Dustbowl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Started pre-depression, peaked in 1934</a:t>
            </a:r>
          </a:p>
          <a:p>
            <a:pPr lvl="1"/>
            <a:r>
              <a:rPr lang="en-US" sz="3200" dirty="0" smtClean="0"/>
              <a:t>Farmers simply abandoned property and went in search of food and help</a:t>
            </a:r>
          </a:p>
          <a:p>
            <a:pPr lvl="1"/>
            <a:r>
              <a:rPr lang="en-US" sz="3200" dirty="0" smtClean="0"/>
              <a:t>Lack of “breaks” in farmland led to dustbowl and the loss of topsoil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7775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Dustbow</a:t>
            </a:r>
            <a:r>
              <a:rPr lang="en-US" dirty="0">
                <a:solidFill>
                  <a:srgbClr val="C00000"/>
                </a:solidFill>
              </a:rPr>
              <a:t>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499" y="1356666"/>
            <a:ext cx="7476281" cy="49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2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Important Economic Data……………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Key Macroeconomic Concerns are growth (measured by Gross Domestic Product (GDP)), Unemployment and Inflation</a:t>
            </a:r>
          </a:p>
          <a:p>
            <a:r>
              <a:rPr lang="en-US" sz="3600" dirty="0" smtClean="0"/>
              <a:t>Good Readable Source: Economic Report of the President (Council of Economic Advisors)</a:t>
            </a:r>
          </a:p>
          <a:p>
            <a:r>
              <a:rPr lang="en-US" sz="3600" dirty="0" smtClean="0"/>
              <a:t>Currently….GDP is approximately $18 trillion dollars, and is growing at about 1% (a significant slowdown)</a:t>
            </a:r>
          </a:p>
          <a:p>
            <a:pPr lvl="1"/>
            <a:r>
              <a:rPr lang="en-US" sz="3200" dirty="0" smtClean="0"/>
              <a:t>Unemployment is 5% and inflation is approximately 2%, as measured by the Consumer Price Index (CPI)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39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is a 10-year economic retreat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837" y="1528418"/>
            <a:ext cx="6593983" cy="49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96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Causes of the Great Recession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Once again a mixture of financial market instability and bad government policy</a:t>
            </a:r>
          </a:p>
          <a:p>
            <a:r>
              <a:rPr lang="en-US" sz="3600" dirty="0" smtClean="0"/>
              <a:t>Timeline:</a:t>
            </a:r>
          </a:p>
          <a:p>
            <a:pPr lvl="1"/>
            <a:r>
              <a:rPr lang="en-US" sz="3200" dirty="0" smtClean="0"/>
              <a:t>1907: Bear Sterns has contracts valued at $13.4 Trillion in play</a:t>
            </a:r>
          </a:p>
          <a:p>
            <a:pPr lvl="2"/>
            <a:r>
              <a:rPr lang="en-US" sz="2800" dirty="0" smtClean="0"/>
              <a:t>Derivative financial instruments</a:t>
            </a:r>
          </a:p>
          <a:p>
            <a:pPr lvl="2"/>
            <a:r>
              <a:rPr lang="en-US" sz="2800" dirty="0" smtClean="0"/>
              <a:t>Subprime mortgages made up large part of derivatives</a:t>
            </a:r>
          </a:p>
          <a:p>
            <a:pPr lvl="1"/>
            <a:r>
              <a:rPr lang="en-US" sz="3200" dirty="0" smtClean="0"/>
              <a:t>2008 (March) required a $25 billion bailout from New York </a:t>
            </a:r>
            <a:r>
              <a:rPr lang="en-US" sz="3200" smtClean="0"/>
              <a:t>Federal Reserve</a:t>
            </a:r>
          </a:p>
          <a:p>
            <a:pPr lvl="1"/>
            <a:endParaRPr lang="en-US" sz="3200" dirty="0" smtClean="0"/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40811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Failed in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Allowed to Fail</a:t>
            </a:r>
          </a:p>
          <a:p>
            <a:pPr lvl="1"/>
            <a:r>
              <a:rPr lang="en-US" sz="3200" dirty="0" smtClean="0"/>
              <a:t>Government afraid of creating a “moral hazard”</a:t>
            </a:r>
          </a:p>
          <a:p>
            <a:pPr lvl="1"/>
            <a:r>
              <a:rPr lang="en-US" sz="3200" dirty="0" smtClean="0"/>
              <a:t>If firms know they are going to be bailed out, take excess risks</a:t>
            </a:r>
          </a:p>
          <a:p>
            <a:pPr lvl="2"/>
            <a:r>
              <a:rPr lang="en-US" sz="2800" dirty="0" smtClean="0"/>
              <a:t>Longtime problem with insurance (reason for deductibles)</a:t>
            </a: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0903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 to Lehmann Brothers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Failed in September 2008</a:t>
            </a:r>
          </a:p>
          <a:p>
            <a:pPr lvl="1"/>
            <a:r>
              <a:rPr lang="en-US" sz="3200" dirty="0" smtClean="0"/>
              <a:t>Largest failure in history - $619 billion in debts</a:t>
            </a:r>
          </a:p>
          <a:p>
            <a:pPr lvl="1"/>
            <a:r>
              <a:rPr lang="en-US" sz="3200" dirty="0" smtClean="0"/>
              <a:t>Also a victim of subprime mortgage market</a:t>
            </a:r>
          </a:p>
          <a:p>
            <a:pPr lvl="2"/>
            <a:r>
              <a:rPr lang="en-US" sz="2800" dirty="0" smtClean="0"/>
              <a:t>Had acquired five subprime mortgage lenders</a:t>
            </a:r>
          </a:p>
          <a:p>
            <a:r>
              <a:rPr lang="en-US" sz="3600" dirty="0" smtClean="0"/>
              <a:t>This was final straw for federal government</a:t>
            </a:r>
          </a:p>
          <a:p>
            <a:pPr lvl="1"/>
            <a:r>
              <a:rPr lang="en-US" sz="3200" dirty="0" smtClean="0"/>
              <a:t>Ensuing panic made intervention inevitable</a:t>
            </a:r>
          </a:p>
          <a:p>
            <a:pPr lvl="1"/>
            <a:r>
              <a:rPr lang="en-US" sz="3200" dirty="0" smtClean="0"/>
              <a:t>Markets locked up in October of 2008</a:t>
            </a:r>
          </a:p>
          <a:p>
            <a:pPr lvl="2"/>
            <a:r>
              <a:rPr lang="en-US" sz="2800" dirty="0" smtClean="0"/>
              <a:t>TARP was designed to provide the liquidity to unlock markets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12499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also the issue of AIG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Cost approximately $180 Billion to ensure firm did not go under</a:t>
            </a:r>
          </a:p>
          <a:p>
            <a:pPr lvl="1"/>
            <a:r>
              <a:rPr lang="en-US" sz="3200" dirty="0" smtClean="0"/>
              <a:t>Money eventually paid back (supposedly with a $22 billion profit for the government)</a:t>
            </a:r>
          </a:p>
          <a:p>
            <a:pPr lvl="1"/>
            <a:r>
              <a:rPr lang="en-US" sz="3200" dirty="0" smtClean="0"/>
              <a:t>If AIG had failed, it would have resulted in the failure of numerous financial institutions</a:t>
            </a:r>
          </a:p>
          <a:p>
            <a:pPr lvl="1"/>
            <a:r>
              <a:rPr lang="en-US" sz="3200" dirty="0" smtClean="0"/>
              <a:t>It was backing up numerous other firms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720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important cause of 2008 crisis was Community Reinvestment Act and the subprime mortgage market</a:t>
            </a:r>
          </a:p>
          <a:p>
            <a:pPr lvl="1"/>
            <a:r>
              <a:rPr lang="en-US" sz="3200" dirty="0" smtClean="0"/>
              <a:t>Banks HAD to write a certain amount of these loans</a:t>
            </a:r>
          </a:p>
          <a:p>
            <a:pPr lvl="1"/>
            <a:r>
              <a:rPr lang="en-US" sz="3200" dirty="0" smtClean="0"/>
              <a:t>Fannie Mae and Freddie Mac nicely took all this junk off their hands</a:t>
            </a:r>
          </a:p>
          <a:p>
            <a:pPr lvl="2"/>
            <a:r>
              <a:rPr lang="en-US" sz="2800" dirty="0" smtClean="0"/>
              <a:t>Then sold bonds, which became part of derivatives that took down Bean Stearns and Lehmann Brothers, and nearly did in AIG</a:t>
            </a: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7237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Unique measure of how bad thigs were – The TED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Difference between interbank lending rate and zero-risk rate (</a:t>
            </a:r>
            <a:r>
              <a:rPr lang="en-US" sz="3600" dirty="0" err="1" smtClean="0"/>
              <a:t>t-bill</a:t>
            </a:r>
            <a:r>
              <a:rPr lang="en-US" sz="3600" dirty="0" smtClean="0"/>
              <a:t> yield)</a:t>
            </a:r>
          </a:p>
          <a:p>
            <a:pPr lvl="1"/>
            <a:r>
              <a:rPr lang="en-US" sz="3200" dirty="0" smtClean="0"/>
              <a:t>Can either use the LIBOR (London Interbank </a:t>
            </a:r>
            <a:r>
              <a:rPr lang="en-US" sz="3200" dirty="0"/>
              <a:t>O</a:t>
            </a:r>
            <a:r>
              <a:rPr lang="en-US" sz="3200" dirty="0" smtClean="0"/>
              <a:t>vernight Rate) or the Federal Funds Rate (U.S.)</a:t>
            </a:r>
          </a:p>
          <a:p>
            <a:r>
              <a:rPr lang="en-US" sz="3600" dirty="0" smtClean="0"/>
              <a:t>Mistrust of banks drove this up</a:t>
            </a:r>
          </a:p>
          <a:p>
            <a:pPr lvl="1"/>
            <a:r>
              <a:rPr lang="en-US" sz="3200" dirty="0" smtClean="0"/>
              <a:t>When spread went back down, it was clear the initial phase of the crisis was over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34405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2" y="1401911"/>
            <a:ext cx="8075053" cy="51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452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of the Great Depression and the Great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Both began on the financial side of the economy</a:t>
            </a:r>
          </a:p>
          <a:p>
            <a:pPr lvl="1"/>
            <a:r>
              <a:rPr lang="en-US" sz="3200" dirty="0" smtClean="0"/>
              <a:t>Stock market crash in 1929, financial system lockup in 2008 (followed by stock market crash)</a:t>
            </a:r>
          </a:p>
          <a:p>
            <a:pPr lvl="1"/>
            <a:r>
              <a:rPr lang="en-US" sz="3200" dirty="0" smtClean="0"/>
              <a:t>Government policies were major contributors in both cases: In Great Depression </a:t>
            </a:r>
            <a:r>
              <a:rPr lang="en-US" sz="3200" u="sng" dirty="0" smtClean="0"/>
              <a:t>in response</a:t>
            </a:r>
            <a:r>
              <a:rPr lang="en-US" sz="3200" dirty="0" smtClean="0"/>
              <a:t> to the downturn, in the Great Recession </a:t>
            </a:r>
            <a:r>
              <a:rPr lang="en-US" sz="3200" u="sng" dirty="0" smtClean="0"/>
              <a:t>a direct cause</a:t>
            </a:r>
            <a:endParaRPr lang="en-US" sz="3200" dirty="0" smtClean="0"/>
          </a:p>
          <a:p>
            <a:pPr lvl="1"/>
            <a:r>
              <a:rPr lang="en-US" sz="3200" dirty="0" smtClean="0"/>
              <a:t>Natural events NOT a contributor to 2008 downturn</a:t>
            </a:r>
          </a:p>
          <a:p>
            <a:pPr lvl="1"/>
            <a:r>
              <a:rPr lang="en-US" sz="3200" dirty="0" smtClean="0"/>
              <a:t>Monetary policy helped make the Great Depression </a:t>
            </a:r>
            <a:r>
              <a:rPr lang="en-US" sz="3200" u="sng" dirty="0" smtClean="0"/>
              <a:t>worse</a:t>
            </a:r>
            <a:r>
              <a:rPr lang="en-US" sz="3200" dirty="0" smtClean="0"/>
              <a:t>. QE1, QE2, QE3 helped ease the 2008 recession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1985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Response………………………..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Large by historical standards in 1930s, but probably too small to do the job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2975769"/>
            <a:ext cx="3203799" cy="32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problems with these numbers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Unemployment rate only measured for those that are in the labor force</a:t>
            </a:r>
          </a:p>
          <a:p>
            <a:pPr lvl="1"/>
            <a:r>
              <a:rPr lang="en-US" sz="3200" dirty="0" smtClean="0"/>
              <a:t>Labor Force Participation Rate has fallen since 2008/9 downturn</a:t>
            </a:r>
          </a:p>
          <a:p>
            <a:pPr lvl="2"/>
            <a:r>
              <a:rPr lang="en-US" sz="2800" dirty="0" smtClean="0"/>
              <a:t>Effective unemployment rate probably nearer to 9%</a:t>
            </a:r>
          </a:p>
          <a:p>
            <a:r>
              <a:rPr lang="en-US" sz="3600" dirty="0" smtClean="0"/>
              <a:t>GDP figures miss about 10% of the economy – unreported cash transactions, etc.</a:t>
            </a:r>
          </a:p>
          <a:p>
            <a:pPr lvl="1"/>
            <a:r>
              <a:rPr lang="en-US" sz="3200" dirty="0" smtClean="0"/>
              <a:t>So, GDP probably closer to $19 Trillion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47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2009 stimulus certainly big enough</a:t>
            </a:r>
          </a:p>
          <a:p>
            <a:pPr lvl="1"/>
            <a:r>
              <a:rPr lang="en-US" sz="3200" dirty="0" smtClean="0"/>
              <a:t>But, didn’t learn the lessons from previous uses of policy</a:t>
            </a:r>
          </a:p>
          <a:p>
            <a:pPr lvl="1"/>
            <a:r>
              <a:rPr lang="en-US" sz="3200" dirty="0" smtClean="0"/>
              <a:t>Still too slow</a:t>
            </a:r>
          </a:p>
          <a:p>
            <a:pPr lvl="2"/>
            <a:r>
              <a:rPr lang="en-US" sz="2800" dirty="0" smtClean="0"/>
              <a:t>Debt has left the U.S. with few options if we have another downturn</a:t>
            </a:r>
          </a:p>
          <a:p>
            <a:pPr lvl="2"/>
            <a:r>
              <a:rPr lang="en-US" sz="2800" dirty="0" smtClean="0"/>
              <a:t>Reaching limits of indebtedness</a:t>
            </a:r>
          </a:p>
          <a:p>
            <a:r>
              <a:rPr lang="en-US" sz="3600" dirty="0" smtClean="0"/>
              <a:t>And, we apparently didn’t learn anything</a:t>
            </a:r>
          </a:p>
          <a:p>
            <a:pPr lvl="1"/>
            <a:r>
              <a:rPr lang="en-US" sz="3200" dirty="0" smtClean="0"/>
              <a:t>Once again, banks are hawking cheap mortgages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2654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TARP prevented wholesale problems with banking system</a:t>
            </a:r>
          </a:p>
          <a:p>
            <a:pPr lvl="1"/>
            <a:r>
              <a:rPr lang="en-US" sz="3200" dirty="0" smtClean="0"/>
              <a:t>Avoided a repeat of the S&amp;L Crisis of the 1980s</a:t>
            </a:r>
          </a:p>
          <a:p>
            <a:pPr lvl="1"/>
            <a:r>
              <a:rPr lang="en-US" sz="3200" dirty="0" smtClean="0"/>
              <a:t>That would have significantly raised the cost of resolving the crisis</a:t>
            </a:r>
          </a:p>
          <a:p>
            <a:r>
              <a:rPr lang="en-US" sz="3600" dirty="0" smtClean="0"/>
              <a:t>Bank “stress tests” now supposed to determine if institutions can survive another crisis</a:t>
            </a:r>
          </a:p>
          <a:p>
            <a:pPr lvl="1"/>
            <a:r>
              <a:rPr lang="en-US" sz="3200" dirty="0" smtClean="0"/>
              <a:t>Adoption of Basel Accords has helped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18540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442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Welcome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Start with current events (COP21) and likely result</a:t>
            </a:r>
          </a:p>
          <a:p>
            <a:pPr lvl="1"/>
            <a:r>
              <a:rPr lang="en-US" sz="3200" dirty="0" smtClean="0"/>
              <a:t>Not going to get into the controversy surrounding whether global climate change is the threat some suggest – treat it as an externality problem</a:t>
            </a:r>
          </a:p>
          <a:p>
            <a:r>
              <a:rPr lang="en-US" sz="3600" dirty="0" smtClean="0"/>
              <a:t>And Economists’ response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6092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COP21 as a starting point of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3600" dirty="0" smtClean="0"/>
              <a:t>32 </a:t>
            </a:r>
            <a:r>
              <a:rPr lang="en-US" sz="3600" dirty="0"/>
              <a:t>pages of broad commitments to reduction of CO</a:t>
            </a:r>
            <a:r>
              <a:rPr lang="en-US" sz="3200" dirty="0"/>
              <a:t>2</a:t>
            </a:r>
            <a:r>
              <a:rPr lang="en-US" sz="3600" dirty="0"/>
              <a:t> emissions</a:t>
            </a:r>
          </a:p>
          <a:p>
            <a:pPr lvl="1"/>
            <a:r>
              <a:rPr lang="en-US" sz="3600" dirty="0"/>
              <a:t>Treaty details can be found at:</a:t>
            </a:r>
          </a:p>
          <a:p>
            <a:pPr lvl="1"/>
            <a:r>
              <a:rPr lang="en-US" sz="3600" dirty="0">
                <a:hlinkClick r:id="rId2"/>
              </a:rPr>
              <a:t>https://unfccc.int/resource/docs/2015/cop21/eng/l09r01.pdf</a:t>
            </a:r>
            <a:r>
              <a:rPr lang="en-US" sz="3600" dirty="0"/>
              <a:t> (COP21 stands for 21st Conference of Parties)</a:t>
            </a:r>
          </a:p>
          <a:p>
            <a:pPr lvl="1"/>
            <a:r>
              <a:rPr lang="en-US" sz="3600" dirty="0"/>
              <a:t>The treaty “invites” and “urges” all nations to live up to stated commitments</a:t>
            </a:r>
          </a:p>
          <a:p>
            <a:pPr lvl="1"/>
            <a:r>
              <a:rPr lang="en-US" sz="3600" dirty="0"/>
              <a:t>Complete compliance unlikely, as national leaders face political pressures at home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744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Although The EU states the agreement is binding, there is no mechanism to make it so</a:t>
            </a:r>
          </a:p>
          <a:p>
            <a:pPr lvl="1"/>
            <a:r>
              <a:rPr lang="en-US" sz="3200" dirty="0" smtClean="0"/>
              <a:t>Treaty was not brought back to be approved by U.S. Senate, which would be required to make it law</a:t>
            </a:r>
          </a:p>
          <a:p>
            <a:pPr lvl="1"/>
            <a:r>
              <a:rPr lang="en-US" sz="3200" dirty="0" smtClean="0"/>
              <a:t>U.S. is supposed to come up with targets for CO</a:t>
            </a:r>
            <a:r>
              <a:rPr lang="en-US" sz="2800" dirty="0" smtClean="0"/>
              <a:t>2</a:t>
            </a:r>
            <a:r>
              <a:rPr lang="en-US" sz="3200" dirty="0" smtClean="0"/>
              <a:t> reduction for the time period to 2025</a:t>
            </a:r>
          </a:p>
          <a:p>
            <a:pPr lvl="1"/>
            <a:r>
              <a:rPr lang="en-US" sz="3200" dirty="0" smtClean="0"/>
              <a:t>Participation is voluntary and therefor subject to political whims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18743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Deals like COP21 are an exceedingly complex means by which to deal with externalities</a:t>
            </a:r>
          </a:p>
          <a:p>
            <a:pPr lvl="1"/>
            <a:r>
              <a:rPr lang="en-US" sz="3200" dirty="0"/>
              <a:t>Enforcement is impossible, since the language allows every nation to tackle emissions in its own way</a:t>
            </a:r>
          </a:p>
          <a:p>
            <a:pPr lvl="1"/>
            <a:r>
              <a:rPr lang="en-US" sz="3200" dirty="0"/>
              <a:t>Some countries may simply use fuel-switching as their entire contribution (U.S.: Coal to Natural Gas)</a:t>
            </a:r>
          </a:p>
          <a:p>
            <a:pPr lvl="1"/>
            <a:r>
              <a:rPr lang="en-US" sz="3200" dirty="0"/>
              <a:t>Could use government grants to encourage solar and wind, which we already do</a:t>
            </a:r>
          </a:p>
          <a:p>
            <a:pPr lvl="2"/>
            <a:r>
              <a:rPr lang="en-US" sz="2800" dirty="0"/>
              <a:t>Problem is that even with subsidies, alternatives have not yet become major sources of U.S. power production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866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Background – CO2 Content in Common Fuels – per million BTU (EIA)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36600" y="1892302"/>
          <a:ext cx="10401300" cy="4632960"/>
        </p:xfrm>
        <a:graphic>
          <a:graphicData uri="http://schemas.openxmlformats.org/drawingml/2006/table">
            <a:tbl>
              <a:tblPr/>
              <a:tblGrid>
                <a:gridCol w="5200650"/>
                <a:gridCol w="5200650"/>
              </a:tblGrid>
              <a:tr h="53222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Coal (anthracite)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228.6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9">
                <a:tc>
                  <a:txBody>
                    <a:bodyPr/>
                    <a:lstStyle/>
                    <a:p>
                      <a:r>
                        <a:rPr lang="en-US" sz="3200"/>
                        <a:t>Coal (bituminous)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205.7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Coal (lignite)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215.4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9">
                <a:tc>
                  <a:txBody>
                    <a:bodyPr/>
                    <a:lstStyle/>
                    <a:p>
                      <a:r>
                        <a:rPr lang="en-US" sz="3200" dirty="0"/>
                        <a:t>Coal (subbituminous)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214.3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Diesel fuel and heating oil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161.3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9">
                <a:tc>
                  <a:txBody>
                    <a:bodyPr/>
                    <a:lstStyle/>
                    <a:p>
                      <a:r>
                        <a:rPr lang="en-US" sz="3200"/>
                        <a:t>Gasoline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157.2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Propane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139.0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9">
                <a:tc>
                  <a:txBody>
                    <a:bodyPr/>
                    <a:lstStyle/>
                    <a:p>
                      <a:r>
                        <a:rPr lang="en-US" sz="3200"/>
                        <a:t>Natural gas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117.0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78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In the U.S.:</a:t>
            </a:r>
          </a:p>
          <a:p>
            <a:pPr lvl="1"/>
            <a:r>
              <a:rPr lang="en-US" sz="3600" dirty="0" smtClean="0"/>
              <a:t>The fracking boom has resulted in a massive shift from coal to natural gas as a fuel</a:t>
            </a:r>
          </a:p>
          <a:p>
            <a:pPr lvl="2"/>
            <a:r>
              <a:rPr lang="en-US" sz="3200" dirty="0" smtClean="0"/>
              <a:t>Bridgeport’s main power plant is now switching from coal to natural gas</a:t>
            </a:r>
          </a:p>
          <a:p>
            <a:pPr lvl="2"/>
            <a:r>
              <a:rPr lang="en-US" sz="3200" dirty="0" smtClean="0"/>
              <a:t>If shift continues, U.S. may achieve stated goals without doing much of anything</a:t>
            </a:r>
            <a:endParaRPr lang="en-US" sz="3000" dirty="0"/>
          </a:p>
          <a:p>
            <a:pPr lvl="3"/>
            <a:r>
              <a:rPr lang="en-US" sz="3000" dirty="0" smtClean="0"/>
              <a:t>Could lead to resentment on the part of other participants</a:t>
            </a:r>
          </a:p>
        </p:txBody>
      </p:sp>
    </p:spTree>
    <p:extLst>
      <p:ext uri="{BB962C8B-B14F-4D97-AF65-F5344CB8AC3E}">
        <p14:creationId xmlns:p14="http://schemas.microsoft.com/office/powerpoint/2010/main" val="15838536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economists suggest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simple tax on carbon usage</a:t>
            </a:r>
          </a:p>
          <a:p>
            <a:pPr lvl="1"/>
            <a:r>
              <a:rPr lang="en-US" sz="3200" dirty="0" smtClean="0"/>
              <a:t>Avoids corruption of cap and trade system</a:t>
            </a:r>
          </a:p>
          <a:p>
            <a:pPr lvl="1"/>
            <a:r>
              <a:rPr lang="en-US" sz="3200" dirty="0" smtClean="0"/>
              <a:t>Places burden on businesses (lower profits), consumers (high prices) and reduces emissions (best output level is lower)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265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Twin Macroeconomic Problems………………..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Unemployment and Inflation</a:t>
            </a:r>
          </a:p>
          <a:p>
            <a:pPr lvl="1"/>
            <a:r>
              <a:rPr lang="en-US" sz="3200" dirty="0" smtClean="0"/>
              <a:t>From a short-term perspective, these are </a:t>
            </a:r>
            <a:r>
              <a:rPr lang="en-US" sz="3200" u="sng" dirty="0" smtClean="0"/>
              <a:t>business cycle </a:t>
            </a:r>
            <a:r>
              <a:rPr lang="en-US" sz="3200" dirty="0" smtClean="0"/>
              <a:t>problems</a:t>
            </a:r>
          </a:p>
          <a:p>
            <a:pPr lvl="1"/>
            <a:r>
              <a:rPr lang="en-US" sz="3200" dirty="0" smtClean="0"/>
              <a:t>Growth produces falling unemployment, but the potential for higher inflation</a:t>
            </a:r>
          </a:p>
          <a:p>
            <a:pPr lvl="1"/>
            <a:r>
              <a:rPr lang="en-US" sz="3200" dirty="0" smtClean="0"/>
              <a:t>When GDP falls, inflation is (generally) no longer the issue, but unemployment rises</a:t>
            </a:r>
          </a:p>
          <a:p>
            <a:pPr lvl="1"/>
            <a:r>
              <a:rPr lang="en-US" sz="3200" dirty="0" smtClean="0"/>
              <a:t>Get rid of the business cycle, and you get rid of most of the economic pain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73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3" y="1402037"/>
            <a:ext cx="8831180" cy="49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836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#4 – Main Topic – A World Without Macroeconomic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Video First</a:t>
            </a:r>
          </a:p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www.youtube.com/watch?v=GTQnarzmTOc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58550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 Facing Western Democracies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Unrestrained run-up of debt – debt to </a:t>
            </a:r>
            <a:r>
              <a:rPr lang="en-US" sz="3200" dirty="0" err="1" smtClean="0"/>
              <a:t>gdp</a:t>
            </a:r>
            <a:r>
              <a:rPr lang="en-US" sz="3200" dirty="0" smtClean="0"/>
              <a:t> ratios for selected countries: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China: 43.9%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Japan: 229.2%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Italy: 132.7%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Spain: 99.2%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Germany: 71.2%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Mexico: 30.7%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Greece: 176.9%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U.S.: 104.2%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Euro Area: 90.7%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020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Prevailing Interest Rates (by Country) – Central Bank Target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Canada:	0.5%</a:t>
            </a:r>
          </a:p>
          <a:p>
            <a:r>
              <a:rPr lang="en-US" dirty="0" smtClean="0"/>
              <a:t>Eurozone:	0.0%</a:t>
            </a:r>
          </a:p>
          <a:p>
            <a:r>
              <a:rPr lang="en-US" dirty="0" smtClean="0"/>
              <a:t>Japan: -0.10%</a:t>
            </a:r>
          </a:p>
          <a:p>
            <a:r>
              <a:rPr lang="en-US" dirty="0" smtClean="0"/>
              <a:t>Norway: 0.75%</a:t>
            </a:r>
          </a:p>
          <a:p>
            <a:r>
              <a:rPr lang="en-US" dirty="0" smtClean="0"/>
              <a:t>Switzerland: -0.75%</a:t>
            </a:r>
          </a:p>
          <a:p>
            <a:r>
              <a:rPr lang="en-US" dirty="0" smtClean="0"/>
              <a:t>UK: 0.5%</a:t>
            </a:r>
          </a:p>
          <a:p>
            <a:r>
              <a:rPr lang="en-US" dirty="0" smtClean="0"/>
              <a:t>US: 0.5%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563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Fiscal and Monetary Policy Constrained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Many nations at, or above, their debt limit</a:t>
            </a:r>
          </a:p>
          <a:p>
            <a:r>
              <a:rPr lang="en-US" sz="3600" dirty="0" smtClean="0"/>
              <a:t>Interest rates are already as low as they can go – cannot use expansionary policy</a:t>
            </a:r>
            <a:endParaRPr lang="en-US" sz="3200" dirty="0" smtClean="0"/>
          </a:p>
          <a:p>
            <a:pPr lvl="1"/>
            <a:r>
              <a:rPr lang="en-US" sz="3200" dirty="0" smtClean="0"/>
              <a:t>Next downturn – what is the response?</a:t>
            </a:r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715598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Could Look to Supply-Side Economics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Return to the Reagan-Era Policies </a:t>
            </a:r>
          </a:p>
          <a:p>
            <a:pPr lvl="1"/>
            <a:r>
              <a:rPr lang="en-US" sz="2800" dirty="0" smtClean="0"/>
              <a:t>Laffer, Stockman, etc.</a:t>
            </a:r>
          </a:p>
          <a:p>
            <a:r>
              <a:rPr lang="en-US" sz="3200" dirty="0" smtClean="0"/>
              <a:t>Instead of increasing demand….try to increase supply</a:t>
            </a:r>
          </a:p>
          <a:p>
            <a:pPr lvl="1"/>
            <a:r>
              <a:rPr lang="en-US" sz="2800" dirty="0" smtClean="0"/>
              <a:t>In some ways, this has been done already</a:t>
            </a:r>
          </a:p>
          <a:p>
            <a:pPr lvl="2"/>
            <a:r>
              <a:rPr lang="en-US" sz="2800" dirty="0" smtClean="0"/>
              <a:t>A primary mechanism for this is reduction in energy prices</a:t>
            </a:r>
          </a:p>
          <a:p>
            <a:pPr lvl="2"/>
            <a:r>
              <a:rPr lang="en-US" sz="2800" dirty="0" smtClean="0"/>
              <a:t>Can also try policies that make investment more attractive</a:t>
            </a:r>
          </a:p>
          <a:p>
            <a:pPr lvl="3"/>
            <a:r>
              <a:rPr lang="en-US" sz="2600" dirty="0" smtClean="0"/>
              <a:t>May run up against the same debt constraints that limit spending</a:t>
            </a:r>
          </a:p>
          <a:p>
            <a:pPr lvl="1"/>
            <a:r>
              <a:rPr lang="en-US" sz="3200" dirty="0" smtClean="0"/>
              <a:t>Returning U.S. growth rate to its long-run average of 3.5% would solve many of these problems (tax revenue ↑for instance)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76905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Dangerous Trend – Competitive Devaluations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Devaluations used to be regarded solely as a policy for small developing nations</a:t>
            </a:r>
          </a:p>
          <a:p>
            <a:pPr lvl="1"/>
            <a:r>
              <a:rPr lang="en-US" sz="3200" dirty="0" smtClean="0"/>
              <a:t>Effects thought to be too small to impact GDP of industrialized countries</a:t>
            </a:r>
          </a:p>
          <a:p>
            <a:pPr lvl="1"/>
            <a:r>
              <a:rPr lang="en-US" sz="3200" dirty="0" smtClean="0"/>
              <a:t>Now, it has become a common response</a:t>
            </a:r>
          </a:p>
          <a:p>
            <a:pPr lvl="2"/>
            <a:r>
              <a:rPr lang="en-US" sz="2800" dirty="0" smtClean="0"/>
              <a:t>Japan under Abe – Devalued ¥ from high of 88/$ to low of 120/$ to stimulate exports</a:t>
            </a: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575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Yen (2012-2016)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7" y="2079043"/>
            <a:ext cx="8946082" cy="36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858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Situation for China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435" y="2094871"/>
            <a:ext cx="9379006" cy="38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096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After years of allowing Yuan to slowly appreciate</a:t>
            </a:r>
          </a:p>
          <a:p>
            <a:pPr lvl="1"/>
            <a:r>
              <a:rPr lang="en-US" sz="3200" dirty="0" smtClean="0"/>
              <a:t>As it should with a substantial trade surplus</a:t>
            </a:r>
          </a:p>
          <a:p>
            <a:r>
              <a:rPr lang="en-US" sz="3600" dirty="0" smtClean="0"/>
              <a:t>China now actively pushing the Yuan down to stimulate trade</a:t>
            </a:r>
          </a:p>
          <a:p>
            <a:pPr lvl="1"/>
            <a:r>
              <a:rPr lang="en-US" sz="3200" dirty="0" smtClean="0"/>
              <a:t>Will worsen our trade deficit (already $350 billion)</a:t>
            </a:r>
          </a:p>
          <a:p>
            <a:pPr lvl="1"/>
            <a:r>
              <a:rPr lang="en-US" sz="3200" dirty="0" smtClean="0"/>
              <a:t>Not, at present, regarded as an “unfair trade practice”, a situation that must change</a:t>
            </a:r>
          </a:p>
          <a:p>
            <a:r>
              <a:rPr lang="en-US" sz="3600" dirty="0" smtClean="0"/>
              <a:t>China’s situation is somewhat unique – slower growth may lead to significant instability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4" y="1022962"/>
            <a:ext cx="9302594" cy="53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U.S. Should Address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Need general agreement that competitive devaluations are destructive</a:t>
            </a:r>
          </a:p>
          <a:p>
            <a:r>
              <a:rPr lang="en-US" sz="3600" dirty="0" smtClean="0"/>
              <a:t>Probably through World Trade Organization</a:t>
            </a:r>
          </a:p>
          <a:p>
            <a:pPr lvl="1"/>
            <a:r>
              <a:rPr lang="en-US" sz="3200" dirty="0" smtClean="0"/>
              <a:t>But, </a:t>
            </a:r>
            <a:r>
              <a:rPr lang="en-US" sz="3200" u="sng" dirty="0" smtClean="0"/>
              <a:t>structural</a:t>
            </a:r>
            <a:r>
              <a:rPr lang="en-US" sz="3200" dirty="0" smtClean="0"/>
              <a:t> devaluations are an important part of economic stability</a:t>
            </a:r>
          </a:p>
          <a:p>
            <a:pPr lvl="1"/>
            <a:r>
              <a:rPr lang="en-US" sz="3200" dirty="0" smtClean="0"/>
              <a:t>Problem will be to develop policy that prevents predatory devaluations without eliminating devaluations that need to take place</a:t>
            </a:r>
          </a:p>
          <a:p>
            <a:pPr lvl="1"/>
            <a:r>
              <a:rPr lang="en-US" sz="3200" dirty="0" smtClean="0"/>
              <a:t>Surrendering any additional sovereignty to WTO </a:t>
            </a:r>
            <a:r>
              <a:rPr lang="en-US" sz="3200" smtClean="0"/>
              <a:t>politically infeasible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85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Runs up Against Problem with Dollar as Reserve Currency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U.S. has reduced ability to devalue currency</a:t>
            </a:r>
          </a:p>
          <a:p>
            <a:pPr lvl="1"/>
            <a:r>
              <a:rPr lang="en-US" sz="3200" dirty="0" smtClean="0"/>
              <a:t>Dollars are needed outside US to “grease” international trade (Pacific Rim and OPEC)</a:t>
            </a:r>
          </a:p>
          <a:p>
            <a:pPr lvl="1"/>
            <a:r>
              <a:rPr lang="en-US" sz="3200" dirty="0" smtClean="0"/>
              <a:t>And to serve as legal tender in dollarized nations (Zimbabwe, Ecuador 2000, El Salvador, 2001)</a:t>
            </a:r>
          </a:p>
          <a:p>
            <a:pPr lvl="2"/>
            <a:r>
              <a:rPr lang="en-US" sz="2800" dirty="0" smtClean="0"/>
              <a:t>Ecuador now seeking to ease out of dollarization through an electronic currency</a:t>
            </a:r>
          </a:p>
          <a:p>
            <a:pPr lvl="2"/>
            <a:r>
              <a:rPr lang="en-US" sz="2800" dirty="0" smtClean="0"/>
              <a:t>Exit is causing economic problems and may not happen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68880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to Create Competitors to Dollar have Failed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Euro (€) has lost credibility as a result of the debt crisis among the PIIGS</a:t>
            </a:r>
          </a:p>
          <a:p>
            <a:r>
              <a:rPr lang="en-US" sz="3600" dirty="0" smtClean="0"/>
              <a:t>Pseudo-currencies (SDR) are still just that</a:t>
            </a:r>
          </a:p>
          <a:p>
            <a:r>
              <a:rPr lang="en-US" sz="3600" dirty="0" smtClean="0"/>
              <a:t>Bitcoin?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87" y="3605011"/>
            <a:ext cx="2446986" cy="2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26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 with a currency that is both a medium of exchange and a speculative investment</a:t>
            </a:r>
          </a:p>
          <a:p>
            <a:pPr lvl="1"/>
            <a:r>
              <a:rPr lang="en-US" sz="3200" dirty="0" smtClean="0"/>
              <a:t>Similar to Gold</a:t>
            </a:r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90" y="3490752"/>
            <a:ext cx="7044743" cy="28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284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Does not provide stability that is necessary for a currency</a:t>
            </a:r>
          </a:p>
          <a:p>
            <a:r>
              <a:rPr lang="en-US" sz="3600" dirty="0" smtClean="0"/>
              <a:t>So, world is stuck with dollar (for most part)</a:t>
            </a:r>
          </a:p>
          <a:p>
            <a:pPr lvl="1"/>
            <a:r>
              <a:rPr lang="en-US" sz="3200" dirty="0" smtClean="0"/>
              <a:t>Prevents us from actively manipulating its value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10551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Questions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259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Policy Question – WTO and World Trading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Candidates (primarily Trump and Sanders) speak of downsides of international trade</a:t>
            </a:r>
          </a:p>
          <a:p>
            <a:pPr lvl="1"/>
            <a:r>
              <a:rPr lang="en-US" sz="3200" dirty="0" smtClean="0"/>
              <a:t>Vow to restrain access to U.S. markets</a:t>
            </a:r>
          </a:p>
          <a:p>
            <a:r>
              <a:rPr lang="en-US" sz="3600" dirty="0" smtClean="0"/>
              <a:t>Why issue is being raised</a:t>
            </a:r>
          </a:p>
          <a:p>
            <a:pPr lvl="1"/>
            <a:r>
              <a:rPr lang="en-US" sz="3200" dirty="0" smtClean="0"/>
              <a:t>70 years of tariff and trade barriers reductions under the General Agreement on Tariffs and Trade (GATT) and the WTO have left U.S. markets wide open</a:t>
            </a:r>
          </a:p>
          <a:p>
            <a:pPr lvl="1"/>
            <a:r>
              <a:rPr lang="en-US" sz="3200" dirty="0" smtClean="0"/>
              <a:t>Mostly due to a fundamental flaw in the GATT process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32935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Bilateralism Versus Multilateralism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U.S. begins trying to undo Smoot-Hawley in mid-1930s</a:t>
            </a:r>
          </a:p>
          <a:p>
            <a:r>
              <a:rPr lang="en-US" sz="3600" dirty="0" smtClean="0"/>
              <a:t>Negotiates nation-by-nation agreements</a:t>
            </a:r>
          </a:p>
          <a:p>
            <a:pPr lvl="1"/>
            <a:r>
              <a:rPr lang="en-US" sz="3200" dirty="0" smtClean="0"/>
              <a:t>Far, Far too slow</a:t>
            </a:r>
          </a:p>
          <a:p>
            <a:r>
              <a:rPr lang="en-US" sz="3600" dirty="0" smtClean="0"/>
              <a:t>GATT introduces idea of multilateralism</a:t>
            </a:r>
          </a:p>
          <a:p>
            <a:pPr lvl="1"/>
            <a:r>
              <a:rPr lang="en-US" sz="3200" dirty="0" smtClean="0"/>
              <a:t>A tariff cut for one is a tariff cut for all</a:t>
            </a:r>
          </a:p>
          <a:p>
            <a:pPr lvl="1"/>
            <a:r>
              <a:rPr lang="en-US" sz="3200" dirty="0" smtClean="0"/>
              <a:t>Applied to all nations with Most Favored Nation status (essentially all but a few countries)</a:t>
            </a:r>
          </a:p>
          <a:p>
            <a:pPr lvl="1"/>
            <a:r>
              <a:rPr lang="en-US" sz="3200" dirty="0" smtClean="0"/>
              <a:t>Result: tariffs dropped rapidly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8043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Problem……………………..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“Receiving” nations under no obligation to make similar cuts</a:t>
            </a:r>
          </a:p>
          <a:p>
            <a:pPr lvl="1"/>
            <a:r>
              <a:rPr lang="en-US" sz="3200" dirty="0" smtClean="0"/>
              <a:t>Just obligated to treat every country the same</a:t>
            </a:r>
          </a:p>
          <a:p>
            <a:pPr lvl="1"/>
            <a:r>
              <a:rPr lang="en-US" sz="3200" dirty="0" smtClean="0"/>
              <a:t>Result – by 1980s, Brazil had access to U.S. markets, and our manufacturers faced a 400% on electrical equipment if they tried to export to Brazil</a:t>
            </a:r>
          </a:p>
          <a:p>
            <a:r>
              <a:rPr lang="en-US" sz="3600" dirty="0" smtClean="0"/>
              <a:t>Some progress made in the Uruguay Round of the GATT (1994) on fixing this – remains a problem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17947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U.S. tariff on transportation equipment is essentially zero</a:t>
            </a:r>
          </a:p>
          <a:p>
            <a:r>
              <a:rPr lang="en-US" sz="3600" dirty="0" smtClean="0"/>
              <a:t>Chinese tariff on U.S. poultry is 106%</a:t>
            </a:r>
          </a:p>
          <a:p>
            <a:r>
              <a:rPr lang="en-US" sz="3600" dirty="0" smtClean="0"/>
              <a:t>Explains why this issue resonates with voters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999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Economic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Classical View</a:t>
            </a:r>
          </a:p>
          <a:p>
            <a:pPr lvl="1"/>
            <a:r>
              <a:rPr lang="en-US" sz="3200" dirty="0" smtClean="0"/>
              <a:t>Markets were self-correcting</a:t>
            </a:r>
          </a:p>
          <a:p>
            <a:pPr lvl="1"/>
            <a:r>
              <a:rPr lang="en-US" sz="3200" dirty="0" smtClean="0"/>
              <a:t>Business cycles not an issue – Economies are largely agricultural – not subject to the industrial business cycles we are familiar with</a:t>
            </a:r>
          </a:p>
          <a:p>
            <a:pPr lvl="1"/>
            <a:r>
              <a:rPr lang="en-US" sz="3200" dirty="0" smtClean="0"/>
              <a:t>Did understand the role of money, if only as a determinant of inflation</a:t>
            </a:r>
          </a:p>
          <a:p>
            <a:pPr lvl="2"/>
            <a:r>
              <a:rPr lang="en-US" sz="2800" dirty="0" smtClean="0"/>
              <a:t>Finance Minister of Louis XIV (Colbert) wrote extensively about the role of money in determining inflation (early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15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Solutions are all bad…………….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Can “sue” under the WTO structure</a:t>
            </a:r>
          </a:p>
          <a:p>
            <a:pPr lvl="1"/>
            <a:r>
              <a:rPr lang="en-US" sz="3200" dirty="0" smtClean="0"/>
              <a:t>But, China is not violating the rules since ALL nations face a 106% tariff</a:t>
            </a:r>
          </a:p>
          <a:p>
            <a:r>
              <a:rPr lang="en-US" sz="3600" dirty="0" smtClean="0"/>
              <a:t>Can pursue individual nations (mostly China) – immediately raises concerns that U.S. will abandon the WTO</a:t>
            </a:r>
          </a:p>
          <a:p>
            <a:pPr lvl="1"/>
            <a:r>
              <a:rPr lang="en-US" sz="3200" dirty="0" smtClean="0"/>
              <a:t>Could start global trade war</a:t>
            </a:r>
          </a:p>
          <a:p>
            <a:r>
              <a:rPr lang="en-US" sz="3600" dirty="0" smtClean="0"/>
              <a:t>Pursue regional integration (as in TPP) to offset China’s advantages – not very </a:t>
            </a:r>
            <a:r>
              <a:rPr lang="en-US" sz="3600" smtClean="0"/>
              <a:t>popular right now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131643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Week #5 – Policy Outside the U.S.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Focus on Eurozone (18 nations)</a:t>
            </a:r>
          </a:p>
          <a:p>
            <a:pPr lvl="1"/>
            <a:r>
              <a:rPr lang="en-US" sz="3200" dirty="0" smtClean="0"/>
              <a:t>Deliberately chose mandates when adopting the euro that strictly limit ability to conduct policy</a:t>
            </a:r>
          </a:p>
          <a:p>
            <a:pPr lvl="1"/>
            <a:r>
              <a:rPr lang="en-US" sz="3200" dirty="0" smtClean="0"/>
              <a:t>Timeline:</a:t>
            </a:r>
          </a:p>
          <a:p>
            <a:pPr lvl="1"/>
            <a:r>
              <a:rPr lang="en-US" sz="3200" dirty="0" smtClean="0"/>
              <a:t>1999 – Introduce € as unit of account, replacing </a:t>
            </a:r>
            <a:r>
              <a:rPr lang="en-US" sz="3200" dirty="0" err="1" smtClean="0"/>
              <a:t>ecu</a:t>
            </a:r>
            <a:endParaRPr lang="en-US" sz="3200" dirty="0" smtClean="0"/>
          </a:p>
          <a:p>
            <a:pPr lvl="2"/>
            <a:r>
              <a:rPr lang="en-US" sz="2800" dirty="0" smtClean="0"/>
              <a:t>2001 – Currencies traded in for euro at rate determined by their market values</a:t>
            </a:r>
          </a:p>
          <a:p>
            <a:pPr lvl="2"/>
            <a:r>
              <a:rPr lang="en-US" sz="2800" dirty="0" smtClean="0"/>
              <a:t>April, 2001 – Other currencies ceased to be legal tender</a:t>
            </a:r>
          </a:p>
          <a:p>
            <a:pPr lvl="1"/>
            <a:r>
              <a:rPr lang="en-US" sz="3200" dirty="0" smtClean="0"/>
              <a:t>UK, Denmark, Sweden and others refused to join (10 nations are members of EU, but not EMU)</a:t>
            </a:r>
          </a:p>
        </p:txBody>
      </p:sp>
    </p:spTree>
    <p:extLst>
      <p:ext uri="{BB962C8B-B14F-4D97-AF65-F5344CB8AC3E}">
        <p14:creationId xmlns:p14="http://schemas.microsoft.com/office/powerpoint/2010/main" val="39450535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200" dirty="0"/>
              <a:t>Put caps on Debt/GDP ratio and Deficit/GDP ratio</a:t>
            </a:r>
          </a:p>
          <a:p>
            <a:pPr lvl="2"/>
            <a:r>
              <a:rPr lang="en-US" sz="2800" dirty="0"/>
              <a:t>Admission: Deficit/GDP &lt; 3%, Debt/GDP&lt;60%</a:t>
            </a:r>
          </a:p>
          <a:p>
            <a:pPr lvl="2"/>
            <a:r>
              <a:rPr lang="en-US" sz="2800" dirty="0"/>
              <a:t>Many did not fulfill this criteria:</a:t>
            </a:r>
          </a:p>
          <a:p>
            <a:pPr lvl="3"/>
            <a:r>
              <a:rPr lang="en-US" sz="2600" dirty="0"/>
              <a:t>Belgium. Greece, Italy, etc.</a:t>
            </a:r>
          </a:p>
          <a:p>
            <a:pPr lvl="3"/>
            <a:r>
              <a:rPr lang="en-US" sz="2600" dirty="0"/>
              <a:t>Language added that “making substantial progress” towards this </a:t>
            </a:r>
            <a:r>
              <a:rPr lang="en-US" sz="2600" dirty="0" smtClean="0"/>
              <a:t>goal – allowed noncomplying nations in…probably contributed to the future crisis in the Eurozone</a:t>
            </a:r>
          </a:p>
          <a:p>
            <a:pPr lvl="2"/>
            <a:r>
              <a:rPr lang="en-US" sz="2800" dirty="0" smtClean="0"/>
              <a:t>Nations began violating the caps within several years of introduction – France was the first</a:t>
            </a:r>
          </a:p>
          <a:p>
            <a:pPr lvl="3"/>
            <a:r>
              <a:rPr lang="en-US" sz="2600" dirty="0" smtClean="0"/>
              <a:t>When mandated fines were not imposed, all nations felt free to do whatever they wanted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683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2008-09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nations in the euro adopted major </a:t>
            </a:r>
            <a:r>
              <a:rPr lang="en-US" sz="3600" dirty="0" err="1" smtClean="0"/>
              <a:t>Keynsian</a:t>
            </a:r>
            <a:r>
              <a:rPr lang="en-US" sz="3600" dirty="0" smtClean="0"/>
              <a:t> stimulus programs</a:t>
            </a:r>
          </a:p>
          <a:p>
            <a:pPr lvl="1"/>
            <a:r>
              <a:rPr lang="en-US" sz="3200" dirty="0" smtClean="0"/>
              <a:t>Ran debt up way beyond limits</a:t>
            </a:r>
          </a:p>
          <a:p>
            <a:pPr lvl="1"/>
            <a:r>
              <a:rPr lang="en-US" sz="3200" dirty="0" smtClean="0"/>
              <a:t>Greece probably the worst (</a:t>
            </a:r>
            <a:r>
              <a:rPr lang="en-US" sz="3200" dirty="0" err="1" smtClean="0"/>
              <a:t>deficif</a:t>
            </a:r>
            <a:r>
              <a:rPr lang="en-US" sz="3200" dirty="0" smtClean="0"/>
              <a:t>/</a:t>
            </a:r>
            <a:r>
              <a:rPr lang="en-US" sz="3200" dirty="0" err="1" smtClean="0"/>
              <a:t>gdp</a:t>
            </a:r>
            <a:r>
              <a:rPr lang="en-US" sz="3200" dirty="0" smtClean="0"/>
              <a:t> ratio of over 15%)</a:t>
            </a:r>
          </a:p>
          <a:p>
            <a:pPr lvl="2"/>
            <a:r>
              <a:rPr lang="en-US" sz="2800" dirty="0" smtClean="0"/>
              <a:t>Also issues with Ireland, Italy, Spain and Portugal</a:t>
            </a:r>
          </a:p>
          <a:p>
            <a:pPr lvl="2"/>
            <a:r>
              <a:rPr lang="en-US" sz="2800" dirty="0" smtClean="0"/>
              <a:t>Only Greece has faced the kind of pressures that essentially destroy and economy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03804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reece Government Budg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" y="1197735"/>
            <a:ext cx="11530758" cy="53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175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Keynsian</a:t>
            </a:r>
            <a:r>
              <a:rPr lang="en-US" dirty="0" smtClean="0"/>
              <a:t> “Death Spiral”</a:t>
            </a:r>
            <a:endParaRPr lang="en-US" dirty="0"/>
          </a:p>
        </p:txBody>
      </p:sp>
      <p:pic>
        <p:nvPicPr>
          <p:cNvPr id="1026" name="Picture 2" descr="Greece GDP Growth R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1695917"/>
            <a:ext cx="10433480" cy="48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037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EU as a whole is growing…………..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European Union GDP Annual Growth R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79" y="1905860"/>
            <a:ext cx="9002333" cy="41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953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Government forced by IMF and EU to cut back pensions and government spending (or further loans will not be forthcoming = default)</a:t>
            </a:r>
          </a:p>
          <a:p>
            <a:pPr lvl="1"/>
            <a:r>
              <a:rPr lang="en-US" sz="3200" dirty="0" smtClean="0"/>
              <a:t>With spending down, GDP falls</a:t>
            </a:r>
          </a:p>
          <a:p>
            <a:pPr lvl="1"/>
            <a:r>
              <a:rPr lang="en-US" sz="3200" dirty="0" smtClean="0"/>
              <a:t>Falling GDP leads to lower tax revenues</a:t>
            </a:r>
          </a:p>
          <a:p>
            <a:pPr lvl="2"/>
            <a:r>
              <a:rPr lang="en-US" sz="2800" dirty="0" smtClean="0"/>
              <a:t>Government must cut spending further</a:t>
            </a:r>
          </a:p>
          <a:p>
            <a:pPr lvl="2"/>
            <a:r>
              <a:rPr lang="en-US" sz="2800" dirty="0" smtClean="0"/>
              <a:t>Which leads to falling GDP, etc.</a:t>
            </a:r>
          </a:p>
          <a:p>
            <a:pPr lvl="1"/>
            <a:r>
              <a:rPr lang="en-US" sz="3200" dirty="0" smtClean="0"/>
              <a:t>No real way out of this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65217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would Greece have done Prior to the Euro?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Uncouple from the other European currencies and devalue</a:t>
            </a:r>
          </a:p>
          <a:p>
            <a:pPr lvl="1"/>
            <a:r>
              <a:rPr lang="en-US" sz="3200" dirty="0" smtClean="0"/>
              <a:t>As a small country, devaluation would have spurred growth and broken the cycle</a:t>
            </a:r>
          </a:p>
          <a:p>
            <a:r>
              <a:rPr lang="en-US" sz="3600" dirty="0" smtClean="0"/>
              <a:t>Instead….</a:t>
            </a:r>
          </a:p>
          <a:p>
            <a:pPr lvl="1"/>
            <a:r>
              <a:rPr lang="en-US" sz="3200" dirty="0" smtClean="0"/>
              <a:t>Total debt reached €360 billion</a:t>
            </a:r>
          </a:p>
          <a:p>
            <a:pPr lvl="1"/>
            <a:r>
              <a:rPr lang="en-US" sz="3200" dirty="0" smtClean="0"/>
              <a:t>Owes money to nearly every major country in the EU</a:t>
            </a:r>
          </a:p>
          <a:p>
            <a:pPr lvl="2"/>
            <a:r>
              <a:rPr lang="en-US" sz="2800" dirty="0" smtClean="0"/>
              <a:t>Debt payments are such that there is little chance of this ever getting paid back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00119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Fiscal Policy was a bust, how about Monetary Policy?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EMU System eliminated individual central banks</a:t>
            </a:r>
          </a:p>
          <a:p>
            <a:pPr lvl="1"/>
            <a:r>
              <a:rPr lang="en-US" sz="3200" dirty="0" smtClean="0"/>
              <a:t>Result is one monetary policy for all</a:t>
            </a:r>
          </a:p>
          <a:p>
            <a:pPr lvl="1"/>
            <a:r>
              <a:rPr lang="en-US" sz="3200" dirty="0" smtClean="0"/>
              <a:t>Despite differing economic conditions</a:t>
            </a:r>
          </a:p>
          <a:p>
            <a:pPr lvl="1"/>
            <a:r>
              <a:rPr lang="en-US" sz="3200" dirty="0" smtClean="0"/>
              <a:t> In effect, monetary policy  is able to deal with only synchronized downturns</a:t>
            </a:r>
          </a:p>
          <a:p>
            <a:pPr lvl="2"/>
            <a:r>
              <a:rPr lang="en-US" sz="2800" dirty="0" smtClean="0"/>
              <a:t>ECB has been very slow to act – only began trying quantitative easing in January 2015</a:t>
            </a:r>
          </a:p>
          <a:p>
            <a:pPr lvl="2"/>
            <a:r>
              <a:rPr lang="en-US" sz="2800" dirty="0" smtClean="0"/>
              <a:t>Obviously, Greece would prefer to see a much larger stimulus than other EMU nations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607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5343</Words>
  <Application>Microsoft Office PowerPoint</Application>
  <PresentationFormat>Custom</PresentationFormat>
  <Paragraphs>580</Paragraphs>
  <Slides>119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Office Theme</vt:lpstr>
      <vt:lpstr>Fairfield Senior Center</vt:lpstr>
      <vt:lpstr>PowerPoint Presentation</vt:lpstr>
      <vt:lpstr>Summary of 6 Meetings</vt:lpstr>
      <vt:lpstr>PowerPoint Presentation</vt:lpstr>
      <vt:lpstr>Reading Important Economic Data……………</vt:lpstr>
      <vt:lpstr>Some problems with these numbers </vt:lpstr>
      <vt:lpstr>The Twin Macroeconomic Problems………………..</vt:lpstr>
      <vt:lpstr>PowerPoint Presentation</vt:lpstr>
      <vt:lpstr>Foundations of Economic Policy</vt:lpstr>
      <vt:lpstr>Major Revisions to Macroeconomic Theory had to wait until the Great Depression</vt:lpstr>
      <vt:lpstr>Modern Macroeconomics dates to Keynes in 1936</vt:lpstr>
      <vt:lpstr>Results have been mixed…….</vt:lpstr>
      <vt:lpstr>PowerPoint Presentation</vt:lpstr>
      <vt:lpstr>Next major economic theory dates to the 1960s</vt:lpstr>
      <vt:lpstr>Development of Monetarism in 1950s provided an alternative view</vt:lpstr>
      <vt:lpstr>Most Famous Application of Pure Monetarism</vt:lpstr>
      <vt:lpstr>PowerPoint Presentation</vt:lpstr>
      <vt:lpstr>More Recent Advances in Economic Theory</vt:lpstr>
      <vt:lpstr>Robert Lucas (University of Chicago)</vt:lpstr>
      <vt:lpstr>In a Rational Expectations World, Policy Will not Work</vt:lpstr>
      <vt:lpstr>Not Discussing (at present) Policy Options on the Micro level………………</vt:lpstr>
      <vt:lpstr>PowerPoint Presentation</vt:lpstr>
      <vt:lpstr>Week 2 – How policy is Supposed to Work</vt:lpstr>
      <vt:lpstr>The Policy Track Record – Start with the fiscal side</vt:lpstr>
      <vt:lpstr>PowerPoint Presentation</vt:lpstr>
      <vt:lpstr>Kennedy Tax Cut</vt:lpstr>
      <vt:lpstr>Reagan’s Gasoline Tax </vt:lpstr>
      <vt:lpstr>Problem</vt:lpstr>
      <vt:lpstr>2001 Bush Tax Cut</vt:lpstr>
      <vt:lpstr>Monetary Policy</vt:lpstr>
      <vt:lpstr>The “Lag” Problem is Different with Monetary Policy</vt:lpstr>
      <vt:lpstr>Aside……</vt:lpstr>
      <vt:lpstr>2009 Fiscal Stimulus in a class by itself</vt:lpstr>
      <vt:lpstr>Additional Items</vt:lpstr>
      <vt:lpstr>Very, very complicated bill</vt:lpstr>
      <vt:lpstr>Quarterly deficits</vt:lpstr>
      <vt:lpstr>Accumulated Debt</vt:lpstr>
      <vt:lpstr>Problems</vt:lpstr>
      <vt:lpstr>Solutions are all bad</vt:lpstr>
      <vt:lpstr>Automatic Stabilizers on the Fiscal Side</vt:lpstr>
      <vt:lpstr>Was Stimulus a Failure?</vt:lpstr>
      <vt:lpstr>Microeconomic Policy Issue – Minimum wage</vt:lpstr>
      <vt:lpstr>PowerPoint Presentation</vt:lpstr>
      <vt:lpstr>Week #3 – comparisons of Great Depression and the Great Recession</vt:lpstr>
      <vt:lpstr>Timeline</vt:lpstr>
      <vt:lpstr>Impact #2 – The Banking Crisis</vt:lpstr>
      <vt:lpstr>Impact #3 – Shutdown of the World Trading System</vt:lpstr>
      <vt:lpstr>Impact #4 – Farm Crisis and the Dustbowl </vt:lpstr>
      <vt:lpstr>Dustbowl</vt:lpstr>
      <vt:lpstr>Result is a 10-year economic retreat</vt:lpstr>
      <vt:lpstr>Causes of the Great Recession</vt:lpstr>
      <vt:lpstr>Failed in 2008</vt:lpstr>
      <vt:lpstr>On to Lehmann Brothers</vt:lpstr>
      <vt:lpstr>Note also the issue of AIG</vt:lpstr>
      <vt:lpstr>Causes</vt:lpstr>
      <vt:lpstr>A Unique measure of how bad thigs were – The TED Spread</vt:lpstr>
      <vt:lpstr>PowerPoint Presentation</vt:lpstr>
      <vt:lpstr>Comparisons of the Great Depression and the Great Recession</vt:lpstr>
      <vt:lpstr>Fiscal Response………………………..</vt:lpstr>
      <vt:lpstr>PowerPoint Presentation</vt:lpstr>
      <vt:lpstr>Positives</vt:lpstr>
      <vt:lpstr>Questions?</vt:lpstr>
      <vt:lpstr>Welcome Back</vt:lpstr>
      <vt:lpstr>Use COP21 as a starting point of discussion </vt:lpstr>
      <vt:lpstr>PowerPoint Presentation</vt:lpstr>
      <vt:lpstr>PowerPoint Presentation</vt:lpstr>
      <vt:lpstr>Some Basic Background – CO2 Content in Common Fuels – per million BTU (EIA)</vt:lpstr>
      <vt:lpstr>PowerPoint Presentation</vt:lpstr>
      <vt:lpstr>What economists suggest</vt:lpstr>
      <vt:lpstr>Graphically</vt:lpstr>
      <vt:lpstr>Week #4 – Main Topic – A World Without Macroeconomic Policy</vt:lpstr>
      <vt:lpstr>Problem Facing Western Democracies</vt:lpstr>
      <vt:lpstr>Prevailing Interest Rates (by Country) – Central Bank Target Rates</vt:lpstr>
      <vt:lpstr>Both Fiscal and Monetary Policy Constrained</vt:lpstr>
      <vt:lpstr>Could Look to Supply-Side Economics</vt:lpstr>
      <vt:lpstr>Most Dangerous Trend – Competitive Devaluations</vt:lpstr>
      <vt:lpstr>Japanese Yen (2012-2016)</vt:lpstr>
      <vt:lpstr>Similar Situation for China</vt:lpstr>
      <vt:lpstr>PowerPoint Presentation</vt:lpstr>
      <vt:lpstr>How U.S. Should Address This?</vt:lpstr>
      <vt:lpstr>Runs up Against Problem with Dollar as Reserve Currency</vt:lpstr>
      <vt:lpstr>Attempts to Create Competitors to Dollar have Failed</vt:lpstr>
      <vt:lpstr>PowerPoint Presentation</vt:lpstr>
      <vt:lpstr>PowerPoint Presentation</vt:lpstr>
      <vt:lpstr>Questions</vt:lpstr>
      <vt:lpstr>Weekly Policy Question – WTO and World Trading System</vt:lpstr>
      <vt:lpstr>Bilateralism Versus Multilateralism</vt:lpstr>
      <vt:lpstr>Problem……………………..</vt:lpstr>
      <vt:lpstr>Example</vt:lpstr>
      <vt:lpstr>Solutions are all bad…………….</vt:lpstr>
      <vt:lpstr>Week #5 – Policy Outside the U.S.</vt:lpstr>
      <vt:lpstr>PowerPoint Presentation</vt:lpstr>
      <vt:lpstr>Impact of 2008-09 Crisis</vt:lpstr>
      <vt:lpstr>PowerPoint Presentation</vt:lpstr>
      <vt:lpstr>Keynsian “Death Spiral”</vt:lpstr>
      <vt:lpstr>EU as a whole is growing…………..</vt:lpstr>
      <vt:lpstr>PowerPoint Presentation</vt:lpstr>
      <vt:lpstr>What would Greece have done Prior to the Euro?</vt:lpstr>
      <vt:lpstr>If Fiscal Policy was a bust, how about Monetary Policy?</vt:lpstr>
      <vt:lpstr>Breakup of EU (or EMU) unlikely</vt:lpstr>
      <vt:lpstr>Policy Alternative that Works but is Never Tried</vt:lpstr>
      <vt:lpstr>Questions?</vt:lpstr>
      <vt:lpstr>Question from last time….</vt:lpstr>
      <vt:lpstr>Current Events…..Economic and Political Destabilization in Latin America</vt:lpstr>
      <vt:lpstr>PowerPoint Presentation</vt:lpstr>
      <vt:lpstr>Social Impact Locally Severe</vt:lpstr>
      <vt:lpstr>Week #6: Wealth, Income and Tax Policy</vt:lpstr>
      <vt:lpstr>Public Perception of Inequality </vt:lpstr>
      <vt:lpstr>PowerPoint Presentation</vt:lpstr>
      <vt:lpstr>Quintiles…………</vt:lpstr>
      <vt:lpstr>PowerPoint Presentation</vt:lpstr>
      <vt:lpstr>Graphs Point to some Worsening of Income Inequality</vt:lpstr>
      <vt:lpstr>Problem – Current Tax Burden is Already Very High for High-Income Earners </vt:lpstr>
      <vt:lpstr>Percentage of Taxes Paid by Quintile</vt:lpstr>
      <vt:lpstr>Redistribution of Income Would Result in a Collapse of the Current Tax System</vt:lpstr>
      <vt:lpstr>Alternative is use of Inheritance Tax</vt:lpstr>
      <vt:lpstr>Somewhat Misleading Argument</vt:lpstr>
      <vt:lpstr>Still “incentive issues” around estate taxes</vt:lpstr>
      <vt:lpstr>Questions and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Fairfield Senior Center</dc:title>
  <dc:creator>Kathy Doornbosch</dc:creator>
  <cp:lastModifiedBy>Mleclair</cp:lastModifiedBy>
  <cp:revision>120</cp:revision>
  <dcterms:created xsi:type="dcterms:W3CDTF">2016-04-02T14:13:34Z</dcterms:created>
  <dcterms:modified xsi:type="dcterms:W3CDTF">2016-05-27T13:52:10Z</dcterms:modified>
</cp:coreProperties>
</file>