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1" r:id="rId8"/>
    <p:sldId id="262" r:id="rId9"/>
    <p:sldId id="260" r:id="rId10"/>
    <p:sldId id="273" r:id="rId11"/>
    <p:sldId id="265" r:id="rId12"/>
    <p:sldId id="269" r:id="rId13"/>
    <p:sldId id="294" r:id="rId14"/>
    <p:sldId id="272" r:id="rId15"/>
    <p:sldId id="266" r:id="rId16"/>
    <p:sldId id="270" r:id="rId17"/>
    <p:sldId id="271" r:id="rId18"/>
    <p:sldId id="274" r:id="rId19"/>
    <p:sldId id="275" r:id="rId20"/>
    <p:sldId id="297" r:id="rId21"/>
    <p:sldId id="298" r:id="rId22"/>
    <p:sldId id="277" r:id="rId23"/>
    <p:sldId id="284" r:id="rId24"/>
    <p:sldId id="287" r:id="rId25"/>
    <p:sldId id="288" r:id="rId26"/>
    <p:sldId id="289" r:id="rId27"/>
    <p:sldId id="290" r:id="rId28"/>
    <p:sldId id="292" r:id="rId29"/>
    <p:sldId id="293" r:id="rId30"/>
    <p:sldId id="295" r:id="rId31"/>
    <p:sldId id="301" r:id="rId32"/>
    <p:sldId id="313" r:id="rId33"/>
    <p:sldId id="302" r:id="rId34"/>
    <p:sldId id="303" r:id="rId35"/>
    <p:sldId id="304" r:id="rId36"/>
    <p:sldId id="306" r:id="rId37"/>
    <p:sldId id="305" r:id="rId38"/>
    <p:sldId id="307" r:id="rId39"/>
    <p:sldId id="308" r:id="rId40"/>
    <p:sldId id="291" r:id="rId41"/>
    <p:sldId id="311" r:id="rId42"/>
    <p:sldId id="314" r:id="rId43"/>
    <p:sldId id="30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14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2C8C-13AD-4BB2-9A52-448A7281FC15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7D5-60A4-40DE-B58E-92CF5840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2C8C-13AD-4BB2-9A52-448A7281FC15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7D5-60A4-40DE-B58E-92CF5840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1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2C8C-13AD-4BB2-9A52-448A7281FC15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7D5-60A4-40DE-B58E-92CF5840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3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2C8C-13AD-4BB2-9A52-448A7281FC15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7D5-60A4-40DE-B58E-92CF5840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0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2C8C-13AD-4BB2-9A52-448A7281FC15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7D5-60A4-40DE-B58E-92CF5840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9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2C8C-13AD-4BB2-9A52-448A7281FC15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7D5-60A4-40DE-B58E-92CF5840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5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2C8C-13AD-4BB2-9A52-448A7281FC15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7D5-60A4-40DE-B58E-92CF5840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8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2C8C-13AD-4BB2-9A52-448A7281FC15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7D5-60A4-40DE-B58E-92CF5840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9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2C8C-13AD-4BB2-9A52-448A7281FC15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7D5-60A4-40DE-B58E-92CF5840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2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2C8C-13AD-4BB2-9A52-448A7281FC15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7D5-60A4-40DE-B58E-92CF5840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7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2C8C-13AD-4BB2-9A52-448A7281FC15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7D5-60A4-40DE-B58E-92CF5840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2C8C-13AD-4BB2-9A52-448A7281FC15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E37D5-60A4-40DE-B58E-92CF5840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9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ulty.fairfield.edu/mleclai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Fairfield Senior Center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/>
              <a:t>Economic Policy in the 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Century</a:t>
            </a:r>
          </a:p>
          <a:p>
            <a:r>
              <a:rPr lang="en-US" dirty="0" smtClean="0"/>
              <a:t>April 2016</a:t>
            </a:r>
          </a:p>
          <a:p>
            <a:r>
              <a:rPr lang="en-US" dirty="0" smtClean="0"/>
              <a:t>Mark LeClair, Fairfield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25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Revisions to Macroeconomic Theory had to wait until the Great Depression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9876" y="1674393"/>
            <a:ext cx="3979571" cy="478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64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Macroeconomics dates to Keynes in 1936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Writing in the middle of the Great Depression</a:t>
            </a:r>
          </a:p>
          <a:p>
            <a:pPr lvl="1"/>
            <a:r>
              <a:rPr lang="en-US" sz="3200" dirty="0" smtClean="0"/>
              <a:t>Argued that it was demand that determined output when the economy was week</a:t>
            </a:r>
          </a:p>
          <a:p>
            <a:pPr lvl="1"/>
            <a:r>
              <a:rPr lang="en-US" sz="3200" dirty="0" smtClean="0"/>
              <a:t>Encouraged governments to borrow and spend (FDR’s WPA program)</a:t>
            </a:r>
          </a:p>
          <a:p>
            <a:pPr lvl="2"/>
            <a:r>
              <a:rPr lang="en-US" sz="3000" dirty="0" smtClean="0"/>
              <a:t>Spending would work through a multiplier process to increase GDP and result in recovery</a:t>
            </a:r>
          </a:p>
          <a:p>
            <a:pPr lvl="2"/>
            <a:r>
              <a:rPr lang="en-US" sz="3000" dirty="0" smtClean="0"/>
              <a:t>While little seemed to help prior to 1939, the mass spending on WW2 led to recovery</a:t>
            </a:r>
          </a:p>
          <a:p>
            <a:pPr lvl="2"/>
            <a:r>
              <a:rPr lang="en-US" sz="3000" dirty="0" smtClean="0"/>
              <a:t>Critics of Keynes (Hayek) were deeply afraid that government programs would enslave the population and undermine markets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425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Results have been mixed…….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Bush Tax Cuts seemed to work very well</a:t>
            </a:r>
          </a:p>
          <a:p>
            <a:r>
              <a:rPr lang="en-US" sz="3600" dirty="0" smtClean="0"/>
              <a:t>Fiscal stimulus of 2009 worked less well</a:t>
            </a:r>
          </a:p>
          <a:p>
            <a:pPr lvl="1"/>
            <a:r>
              <a:rPr lang="en-US" sz="3200" dirty="0" smtClean="0"/>
              <a:t>Very complicated design – slow to hit the economy</a:t>
            </a:r>
          </a:p>
          <a:p>
            <a:pPr lvl="1"/>
            <a:r>
              <a:rPr lang="en-US" sz="3200" dirty="0" smtClean="0"/>
              <a:t>Supposed to create in excess of 12 million jobs</a:t>
            </a:r>
          </a:p>
          <a:p>
            <a:pPr lvl="1"/>
            <a:r>
              <a:rPr lang="en-US" sz="3200" dirty="0" smtClean="0"/>
              <a:t>Job market still very soft seven years after recession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22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7285" y="635675"/>
            <a:ext cx="8113690" cy="632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major economic theory dates to the 1960s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587" y="1811467"/>
            <a:ext cx="3593206" cy="4803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042" y="2004763"/>
            <a:ext cx="5143413" cy="409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Development of Monetarism in 1950s provided an alternative view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“Monetary History of the U.S.” – Friedman and Schwartz (1963)</a:t>
            </a:r>
          </a:p>
          <a:p>
            <a:pPr lvl="1"/>
            <a:r>
              <a:rPr lang="en-US" sz="2800" dirty="0" smtClean="0"/>
              <a:t>First demonstration of how Federal Reserve policy impacts economic activity</a:t>
            </a:r>
          </a:p>
          <a:p>
            <a:pPr lvl="1"/>
            <a:r>
              <a:rPr lang="en-US" sz="2800" dirty="0" smtClean="0"/>
              <a:t>Money Supply increase produces growth in GDP, lower unemployment</a:t>
            </a:r>
          </a:p>
          <a:p>
            <a:pPr lvl="2"/>
            <a:r>
              <a:rPr lang="en-US" sz="2800" dirty="0" smtClean="0"/>
              <a:t>But, may also lead eventually to inflation</a:t>
            </a:r>
          </a:p>
          <a:p>
            <a:pPr lvl="1"/>
            <a:r>
              <a:rPr lang="en-US" sz="3200" dirty="0" smtClean="0"/>
              <a:t>Utilized simple relationship between supply of money and output: </a:t>
            </a:r>
            <a:r>
              <a:rPr lang="en-US" sz="3200" dirty="0" err="1" smtClean="0"/>
              <a:t>Ms</a:t>
            </a:r>
            <a:r>
              <a:rPr lang="en-US" sz="3200" dirty="0" smtClean="0"/>
              <a:t> * How many times each $ was spent = total spending</a:t>
            </a:r>
          </a:p>
          <a:p>
            <a:pPr lvl="2"/>
            <a:r>
              <a:rPr lang="en-US" sz="2800" dirty="0" smtClean="0"/>
              <a:t>If the circulation of money (“velocity”) was fixed or relatively fixed, then a rise in </a:t>
            </a:r>
            <a:r>
              <a:rPr lang="en-US" sz="2800" dirty="0" err="1" smtClean="0"/>
              <a:t>Ms</a:t>
            </a:r>
            <a:r>
              <a:rPr lang="en-US" sz="2800" dirty="0" smtClean="0"/>
              <a:t> would increase spending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4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Famous Application of Pure Monetarism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986" y="1718321"/>
            <a:ext cx="6117465" cy="382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8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Paul Volker’s use of a shrinking money supply to restrain inflation in 1981-2 (inflation had hit 15% in 1979)</a:t>
            </a:r>
          </a:p>
          <a:p>
            <a:pPr lvl="1"/>
            <a:r>
              <a:rPr lang="en-US" sz="3200" dirty="0" smtClean="0"/>
              <a:t>Caused nasty recession</a:t>
            </a:r>
          </a:p>
          <a:p>
            <a:pPr lvl="1"/>
            <a:r>
              <a:rPr lang="en-US" sz="3200" dirty="0" smtClean="0"/>
              <a:t>U.S. economy recovered, however, and grew rapidly without inflation through the 1980s</a:t>
            </a:r>
          </a:p>
          <a:p>
            <a:r>
              <a:rPr lang="en-US" sz="3600" dirty="0" smtClean="0"/>
              <a:t>Currently, Federal Reserve is the only consistent source of policy</a:t>
            </a:r>
          </a:p>
          <a:p>
            <a:pPr lvl="1"/>
            <a:r>
              <a:rPr lang="en-US" sz="3200" dirty="0" smtClean="0"/>
              <a:t>Use of fiscal stimulus rare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30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Recent Advances in Economic Theory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6085" y="1511379"/>
            <a:ext cx="5048518" cy="50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Robert Lucas (University of Chicago)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Rational Expectations</a:t>
            </a:r>
          </a:p>
          <a:p>
            <a:pPr lvl="1"/>
            <a:r>
              <a:rPr lang="en-US" sz="3200" dirty="0" smtClean="0"/>
              <a:t>Argued that once policy was anticipated, it would have no effect</a:t>
            </a:r>
          </a:p>
          <a:p>
            <a:pPr lvl="1"/>
            <a:r>
              <a:rPr lang="en-US" sz="3200" dirty="0" smtClean="0"/>
              <a:t>A model that is applicable to the high-inflation period of the 1970s</a:t>
            </a:r>
          </a:p>
          <a:p>
            <a:pPr lvl="1"/>
            <a:r>
              <a:rPr lang="en-US" sz="3200" dirty="0" smtClean="0"/>
              <a:t>Many models of the macro-economy now incorporate bits of rational expectations </a:t>
            </a:r>
          </a:p>
        </p:txBody>
      </p:sp>
    </p:spTree>
    <p:extLst>
      <p:ext uri="{BB962C8B-B14F-4D97-AF65-F5344CB8AC3E}">
        <p14:creationId xmlns:p14="http://schemas.microsoft.com/office/powerpoint/2010/main" val="37410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Powerpoint</a:t>
            </a:r>
            <a:r>
              <a:rPr lang="en-US" sz="3600" dirty="0" smtClean="0"/>
              <a:t> Slides are on my webpage:</a:t>
            </a:r>
          </a:p>
          <a:p>
            <a:r>
              <a:rPr lang="en-US" sz="3600" dirty="0" smtClean="0">
                <a:hlinkClick r:id="rId2"/>
              </a:rPr>
              <a:t>www.faculty.Fairfield.edu/mleclair</a:t>
            </a:r>
            <a:endParaRPr lang="en-US" sz="3600" dirty="0" smtClean="0"/>
          </a:p>
          <a:p>
            <a:pPr lvl="1"/>
            <a:r>
              <a:rPr lang="en-US" sz="3200" dirty="0" smtClean="0"/>
              <a:t>Look for link labeled “Fairfield Senior Center”</a:t>
            </a:r>
          </a:p>
          <a:p>
            <a:pPr lvl="1"/>
            <a:r>
              <a:rPr lang="en-US" sz="3200" dirty="0" smtClean="0"/>
              <a:t>Must have </a:t>
            </a:r>
            <a:r>
              <a:rPr lang="en-US" sz="3200" dirty="0" err="1" smtClean="0"/>
              <a:t>powerpoint</a:t>
            </a:r>
            <a:r>
              <a:rPr lang="en-US" sz="3200" dirty="0" smtClean="0"/>
              <a:t> on computer to open slides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1714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 a Rational Expectations World, Policy Will not Work</a:t>
            </a:r>
            <a:endParaRPr lang="en-US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Wage earners will demand higher salaries to offset the inflation they know is coming</a:t>
            </a:r>
          </a:p>
          <a:p>
            <a:pPr lvl="1"/>
            <a:r>
              <a:rPr lang="en-US" sz="3200" dirty="0" smtClean="0"/>
              <a:t>Will counteract the effect of policy</a:t>
            </a:r>
          </a:p>
          <a:p>
            <a:pPr lvl="1"/>
            <a:r>
              <a:rPr lang="en-US" sz="3200" dirty="0" smtClean="0"/>
              <a:t>Although applicable to the 1970s, the U.S. has not had this type of inflation since that time</a:t>
            </a:r>
          </a:p>
          <a:p>
            <a:pPr lvl="2"/>
            <a:r>
              <a:rPr lang="en-US" sz="2800" dirty="0" smtClean="0"/>
              <a:t>Certainly Venezuela, with 800% inflation would be subject to Rational Expectation outcomes</a:t>
            </a:r>
          </a:p>
          <a:p>
            <a:pPr lvl="2"/>
            <a:endParaRPr lang="en-US" sz="2800" dirty="0" smtClean="0"/>
          </a:p>
          <a:p>
            <a:pPr lvl="2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507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Not Discussing (at present) Policy Options on the Micro level………………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Hot topics include:</a:t>
            </a:r>
          </a:p>
          <a:p>
            <a:pPr lvl="1"/>
            <a:r>
              <a:rPr lang="en-US" sz="3200" dirty="0" smtClean="0"/>
              <a:t>Cap and Trade – What will be the U.S. response to the Paris Accord (COP21)?</a:t>
            </a:r>
          </a:p>
          <a:p>
            <a:pPr lvl="1"/>
            <a:r>
              <a:rPr lang="en-US" sz="3200" dirty="0" smtClean="0"/>
              <a:t>Minimum Wage Laws – the push for $15/hr.</a:t>
            </a:r>
          </a:p>
          <a:p>
            <a:pPr lvl="1"/>
            <a:r>
              <a:rPr lang="en-US" sz="3200" dirty="0" smtClean="0"/>
              <a:t>Funding of higher education – Feeling the Bern? Should higher education be free?</a:t>
            </a:r>
          </a:p>
          <a:p>
            <a:pPr lvl="1"/>
            <a:r>
              <a:rPr lang="en-US" sz="3200" dirty="0" smtClean="0"/>
              <a:t>Health Care – Parts of ACA are unraveling (such as the 23 State cooperatives), and the law has to be revised.</a:t>
            </a:r>
          </a:p>
          <a:p>
            <a:pPr lvl="2"/>
            <a:r>
              <a:rPr lang="en-US" sz="2800" dirty="0" smtClean="0"/>
              <a:t>How to </a:t>
            </a:r>
            <a:r>
              <a:rPr lang="en-US" sz="2800" smtClean="0"/>
              <a:t>do that?</a:t>
            </a:r>
            <a:endParaRPr lang="en-US" sz="2800" dirty="0" smtClean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8127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End of Week One</a:t>
            </a:r>
          </a:p>
          <a:p>
            <a:pPr marL="0" indent="0" algn="ctr">
              <a:buNone/>
            </a:pPr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5049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Week 2 – How policy is Supposed to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Policy, whether fiscal or monetary has a less than perfect track record</a:t>
            </a:r>
          </a:p>
          <a:p>
            <a:pPr lvl="1"/>
            <a:r>
              <a:rPr lang="en-US" sz="3600" dirty="0" smtClean="0"/>
              <a:t>Economists spend a lot of time defending themselves</a:t>
            </a:r>
          </a:p>
          <a:p>
            <a:pPr lvl="1"/>
            <a:r>
              <a:rPr lang="en-US" sz="3600" dirty="0" smtClean="0"/>
              <a:t>Relative ineffectiveness of 2009 stimulus has not helped</a:t>
            </a:r>
          </a:p>
          <a:p>
            <a:pPr lvl="3"/>
            <a:r>
              <a:rPr lang="en-US" sz="3000" dirty="0" smtClean="0"/>
              <a:t>$831 billion stimulus that brought about a tepid recovery</a:t>
            </a:r>
          </a:p>
          <a:p>
            <a:pPr lvl="3"/>
            <a:r>
              <a:rPr lang="en-US" sz="3000" dirty="0" smtClean="0"/>
              <a:t>Growth averaging 2% versus long-run average of 3-3.5%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530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The Policy Track Record – Start with the fiscal side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Examples of fiscal interventions prior to 2008/09</a:t>
            </a:r>
          </a:p>
          <a:p>
            <a:pPr lvl="1"/>
            <a:r>
              <a:rPr lang="en-US" sz="3200" dirty="0" smtClean="0"/>
              <a:t>Kennedy Tax Cut</a:t>
            </a:r>
          </a:p>
          <a:p>
            <a:pPr lvl="1"/>
            <a:r>
              <a:rPr lang="en-US" sz="3200" dirty="0" smtClean="0"/>
              <a:t>Reagan’s gasoline tax</a:t>
            </a:r>
          </a:p>
          <a:p>
            <a:pPr lvl="1"/>
            <a:r>
              <a:rPr lang="en-US" sz="3200" dirty="0" smtClean="0"/>
              <a:t>2001 Bush Tax cuts</a:t>
            </a:r>
          </a:p>
          <a:p>
            <a:r>
              <a:rPr lang="en-US" sz="3600" dirty="0" smtClean="0"/>
              <a:t>Immediately became clear that institutional constraints were a significant problem:</a:t>
            </a:r>
          </a:p>
          <a:p>
            <a:pPr lvl="1"/>
            <a:r>
              <a:rPr lang="en-US" sz="3200" dirty="0" smtClean="0"/>
              <a:t>Takes time to:</a:t>
            </a:r>
          </a:p>
          <a:p>
            <a:pPr lvl="2"/>
            <a:r>
              <a:rPr lang="en-US" sz="2800" dirty="0" smtClean="0"/>
              <a:t>Recognize that a recession is underway</a:t>
            </a:r>
          </a:p>
          <a:p>
            <a:pPr lvl="2"/>
            <a:r>
              <a:rPr lang="en-US" sz="2800" dirty="0" smtClean="0"/>
              <a:t>Design a policy to address the recession and pass it</a:t>
            </a:r>
          </a:p>
          <a:p>
            <a:pPr lvl="2"/>
            <a:r>
              <a:rPr lang="en-US" sz="2800" dirty="0" smtClean="0"/>
              <a:t>Implement its provisions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217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Referred to as:</a:t>
            </a:r>
          </a:p>
          <a:p>
            <a:pPr lvl="1"/>
            <a:r>
              <a:rPr lang="en-US" sz="3600" dirty="0" smtClean="0"/>
              <a:t>Recognition, Policy and Implementation lags</a:t>
            </a:r>
          </a:p>
          <a:p>
            <a:pPr lvl="1"/>
            <a:r>
              <a:rPr lang="en-US" sz="3600" dirty="0" smtClean="0"/>
              <a:t>A serious problem for fiscal policy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22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Kennedy Tax 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Recession was in 1960-61</a:t>
            </a:r>
          </a:p>
          <a:p>
            <a:pPr lvl="1"/>
            <a:r>
              <a:rPr lang="en-US" sz="3200" dirty="0" smtClean="0"/>
              <a:t>Relatively Mild</a:t>
            </a:r>
          </a:p>
          <a:p>
            <a:pPr lvl="1"/>
            <a:r>
              <a:rPr lang="en-US" sz="3200" dirty="0" smtClean="0"/>
              <a:t>Kennedy raised the idea of a tax cut to stimulate output – but not until after the recession had ended</a:t>
            </a:r>
          </a:p>
          <a:p>
            <a:pPr lvl="1"/>
            <a:r>
              <a:rPr lang="en-US" sz="3200" dirty="0" smtClean="0"/>
              <a:t>Actual tax cut was passed in 1964</a:t>
            </a:r>
          </a:p>
          <a:p>
            <a:pPr lvl="2"/>
            <a:r>
              <a:rPr lang="en-US" sz="2800" dirty="0" smtClean="0"/>
              <a:t>Probably good policy, but not anti-recession policy</a:t>
            </a:r>
          </a:p>
          <a:p>
            <a:pPr lvl="2"/>
            <a:r>
              <a:rPr lang="en-US" sz="2800" dirty="0" smtClean="0"/>
              <a:t>Policy suffered from a significant POLICY lag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18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Reagan’s Gasoline Tax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Response to 1982 Federal Reserve-caused recession</a:t>
            </a:r>
          </a:p>
          <a:p>
            <a:pPr lvl="1"/>
            <a:r>
              <a:rPr lang="en-US" sz="3200" dirty="0" smtClean="0"/>
              <a:t>Federal gasoline tax went from 4₵ to 9₵</a:t>
            </a:r>
          </a:p>
          <a:p>
            <a:pPr lvl="1"/>
            <a:r>
              <a:rPr lang="en-US" sz="3200" dirty="0" smtClean="0"/>
              <a:t>Idea was to collect all those extra nickels and then spend the money on infrastructure.</a:t>
            </a:r>
          </a:p>
          <a:p>
            <a:r>
              <a:rPr lang="en-US" sz="3600" dirty="0" smtClean="0"/>
              <a:t>Reagan was reportedly completely opposed to this, but agreed to it in response to pressure from congressional leaders</a:t>
            </a:r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44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Problem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Gas Tax increase is contractionary</a:t>
            </a:r>
          </a:p>
          <a:p>
            <a:pPr lvl="1"/>
            <a:r>
              <a:rPr lang="en-US" sz="3200" dirty="0" smtClean="0"/>
              <a:t>Like any other tax increase</a:t>
            </a:r>
          </a:p>
          <a:p>
            <a:r>
              <a:rPr lang="en-US" sz="3600" dirty="0" smtClean="0"/>
              <a:t>It took considerable time for the nickels to be collected and used to repair roads and bridges</a:t>
            </a:r>
          </a:p>
          <a:p>
            <a:pPr lvl="1"/>
            <a:r>
              <a:rPr lang="en-US" sz="3200" dirty="0" smtClean="0"/>
              <a:t>The policy actually did the opposite of what was intended (represents a long, long implementation lag)</a:t>
            </a:r>
          </a:p>
          <a:p>
            <a:pPr lvl="1"/>
            <a:r>
              <a:rPr lang="en-US" sz="3200" dirty="0" smtClean="0"/>
              <a:t>When the money was finally spent, the economy was already in recovery</a:t>
            </a:r>
          </a:p>
          <a:p>
            <a:pPr marL="914400" lvl="2" indent="0">
              <a:buNone/>
            </a:pPr>
            <a:endParaRPr lang="en-US" sz="2800" dirty="0" smtClean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59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2001 Bush Tax 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Story about Dick Cheney and a drop in freight car loadings</a:t>
            </a:r>
          </a:p>
          <a:p>
            <a:pPr lvl="1"/>
            <a:r>
              <a:rPr lang="en-US" sz="3200" dirty="0" smtClean="0"/>
              <a:t>First indication something was amiss</a:t>
            </a:r>
          </a:p>
          <a:p>
            <a:pPr lvl="1"/>
            <a:r>
              <a:rPr lang="en-US" sz="3200" dirty="0" smtClean="0"/>
              <a:t>New approach: Tax refund directly from government</a:t>
            </a:r>
          </a:p>
          <a:p>
            <a:pPr lvl="2"/>
            <a:r>
              <a:rPr lang="en-US" sz="2800" dirty="0" smtClean="0"/>
              <a:t>$300 for individuals, $600 for families</a:t>
            </a:r>
          </a:p>
          <a:p>
            <a:pPr lvl="2"/>
            <a:r>
              <a:rPr lang="en-US" sz="2800" dirty="0" smtClean="0"/>
              <a:t>Most Americans spent money before it even arrived</a:t>
            </a:r>
          </a:p>
          <a:p>
            <a:pPr lvl="3"/>
            <a:r>
              <a:rPr lang="en-US" sz="2600" dirty="0" smtClean="0"/>
              <a:t>Recession disappeared (not even evident in the data)</a:t>
            </a:r>
          </a:p>
          <a:p>
            <a:pPr lvl="1"/>
            <a:r>
              <a:rPr lang="en-US" sz="3200" dirty="0" smtClean="0"/>
              <a:t>Policy lag zero, implementation lag a few months</a:t>
            </a:r>
            <a:endParaRPr lang="en-US" sz="3200" dirty="0"/>
          </a:p>
          <a:p>
            <a:pPr lvl="2"/>
            <a:r>
              <a:rPr lang="en-US" sz="2800" dirty="0" smtClean="0"/>
              <a:t>Could be the preeminent use of fiscal policy</a:t>
            </a:r>
          </a:p>
        </p:txBody>
      </p:sp>
    </p:spTree>
    <p:extLst>
      <p:ext uri="{BB962C8B-B14F-4D97-AF65-F5344CB8AC3E}">
        <p14:creationId xmlns:p14="http://schemas.microsoft.com/office/powerpoint/2010/main" val="26504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6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Week 1: Foundations of Macroeconomic Policy – From the Classics to Keynes to Friedman to Lucas and beyond</a:t>
            </a:r>
          </a:p>
          <a:p>
            <a:r>
              <a:rPr lang="en-US" sz="3600" dirty="0" smtClean="0"/>
              <a:t>Week 2: How policy is supposed to work – Examples of activist policy</a:t>
            </a:r>
          </a:p>
          <a:p>
            <a:r>
              <a:rPr lang="en-US" sz="3600" dirty="0" smtClean="0"/>
              <a:t>Week 3: Policy reformation?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570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Monetary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Best example already noted….Volker’s use contractionary policy in 1981-2</a:t>
            </a:r>
          </a:p>
          <a:p>
            <a:pPr lvl="1"/>
            <a:r>
              <a:rPr lang="en-US" sz="3200" dirty="0" smtClean="0"/>
              <a:t>Since that time, consistency has been the focus</a:t>
            </a:r>
          </a:p>
          <a:p>
            <a:pPr lvl="1"/>
            <a:r>
              <a:rPr lang="en-US" sz="3200" dirty="0" smtClean="0"/>
              <a:t>Keeping interest rates reasonable, inflation under control</a:t>
            </a:r>
          </a:p>
          <a:p>
            <a:pPr lvl="2"/>
            <a:r>
              <a:rPr lang="en-US" sz="2800" dirty="0" smtClean="0"/>
              <a:t>Fed much more focused on inflation than on unemployment</a:t>
            </a:r>
          </a:p>
          <a:p>
            <a:pPr lvl="2"/>
            <a:r>
              <a:rPr lang="en-US" sz="2800" dirty="0" smtClean="0"/>
              <a:t>“inflationary bias”</a:t>
            </a:r>
          </a:p>
          <a:p>
            <a:pPr marL="914400" lvl="2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0126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“Lag” Problem is Different with Monetary Policy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The Fed can move much faster than Congress</a:t>
            </a:r>
          </a:p>
          <a:p>
            <a:pPr lvl="1"/>
            <a:r>
              <a:rPr lang="en-US" sz="3200" dirty="0" smtClean="0"/>
              <a:t>The Federal Open Market Committee could meet at 9:00 on Monday – Make a decision on policy – at 9:15 order the Federal Reserve Bank of NY to implement the policy</a:t>
            </a:r>
          </a:p>
          <a:p>
            <a:pPr lvl="1"/>
            <a:r>
              <a:rPr lang="en-US" sz="3200" dirty="0" smtClean="0"/>
              <a:t>The Problem is that money is not a consumable good</a:t>
            </a:r>
          </a:p>
          <a:p>
            <a:pPr lvl="2"/>
            <a:r>
              <a:rPr lang="en-US" sz="2800" dirty="0" smtClean="0"/>
              <a:t>AS the money supply goes up, it must affect spending, and that may take longer</a:t>
            </a:r>
          </a:p>
          <a:p>
            <a:pPr marL="457200" lvl="1" indent="0">
              <a:buNone/>
            </a:pPr>
            <a:r>
              <a:rPr lang="en-US" sz="3200" dirty="0" smtClean="0"/>
              <a:t>Fiscal Policy: 		G↑ -&gt; GDP↑ since G is PART of GDP</a:t>
            </a:r>
          </a:p>
          <a:p>
            <a:pPr marL="457200" lvl="1" indent="0">
              <a:buNone/>
            </a:pPr>
            <a:r>
              <a:rPr lang="en-US" sz="3200" dirty="0" smtClean="0"/>
              <a:t>Monetary Policy:	</a:t>
            </a:r>
            <a:r>
              <a:rPr lang="en-US" sz="3200" dirty="0" err="1" smtClean="0"/>
              <a:t>Ms</a:t>
            </a:r>
            <a:r>
              <a:rPr lang="en-US" sz="3200" dirty="0" smtClean="0"/>
              <a:t>↑-&gt;Interest Rates↓-&gt;Investment↑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May Take Longer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4011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Many have advocated for a return to the Gold Standard</a:t>
            </a:r>
          </a:p>
          <a:p>
            <a:pPr lvl="1"/>
            <a:r>
              <a:rPr lang="en-US" sz="3200" dirty="0" smtClean="0"/>
              <a:t>Problem: $11 billion in gold owned by the government (at $42/oz.)</a:t>
            </a:r>
          </a:p>
          <a:p>
            <a:pPr lvl="2"/>
            <a:r>
              <a:rPr lang="en-US" sz="2800" dirty="0" smtClean="0"/>
              <a:t>Equals about $330 billion at today’s price of gold</a:t>
            </a:r>
          </a:p>
          <a:p>
            <a:pPr lvl="2"/>
            <a:r>
              <a:rPr lang="en-US" sz="2800" dirty="0" smtClean="0"/>
              <a:t>Still just a fraction of what would be needed</a:t>
            </a:r>
          </a:p>
          <a:p>
            <a:pPr lvl="1"/>
            <a:r>
              <a:rPr lang="en-US" sz="3200" dirty="0" smtClean="0"/>
              <a:t>And, monetary policy then useless – size of money supply a direct result of how much gold held by treasury</a:t>
            </a:r>
          </a:p>
          <a:p>
            <a:pPr lvl="2"/>
            <a:r>
              <a:rPr lang="en-US" sz="2800" dirty="0" smtClean="0"/>
              <a:t>Subject to whims of world gold market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41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 Fiscal Stimulus in a class by itself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Total increase in spending was $831 Billion</a:t>
            </a:r>
          </a:p>
          <a:p>
            <a:pPr lvl="1"/>
            <a:r>
              <a:rPr lang="en-US" sz="3200" dirty="0" smtClean="0"/>
              <a:t>Math: $831 billion * 1.56 (multiplier used by </a:t>
            </a:r>
            <a:r>
              <a:rPr lang="en-US" sz="3200" dirty="0" err="1" smtClean="0"/>
              <a:t>Romer</a:t>
            </a:r>
            <a:r>
              <a:rPr lang="en-US" sz="3200" dirty="0" smtClean="0"/>
              <a:t>)</a:t>
            </a:r>
          </a:p>
          <a:p>
            <a:pPr marL="457200" lvl="1" indent="0">
              <a:buNone/>
            </a:pPr>
            <a:r>
              <a:rPr lang="en-US" sz="3200" dirty="0" smtClean="0"/>
              <a:t>= $1.5 trillion</a:t>
            </a:r>
          </a:p>
          <a:p>
            <a:pPr lvl="1"/>
            <a:r>
              <a:rPr lang="en-US" sz="3200" dirty="0" smtClean="0"/>
              <a:t>If each job “costs” $100,000 (salary and benefits) = 15 million jobs</a:t>
            </a:r>
          </a:p>
          <a:p>
            <a:pPr lvl="2"/>
            <a:r>
              <a:rPr lang="en-US" sz="2800" dirty="0" smtClean="0"/>
              <a:t>Obviously did not happen, or unemployment rate would have dropped much more dramatically</a:t>
            </a:r>
          </a:p>
          <a:p>
            <a:pPr lvl="1"/>
            <a:r>
              <a:rPr lang="en-US" sz="3200" dirty="0" smtClean="0"/>
              <a:t>Spend change was approximately $550 billion</a:t>
            </a:r>
          </a:p>
          <a:p>
            <a:pPr lvl="2"/>
            <a:r>
              <a:rPr lang="en-US" sz="2800" dirty="0" smtClean="0"/>
              <a:t>Extensions of unemployment benefits, expansion of food stamp program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7897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Increased Social Security payments</a:t>
            </a:r>
          </a:p>
          <a:p>
            <a:r>
              <a:rPr lang="en-US" sz="3600" dirty="0" smtClean="0"/>
              <a:t>Health insurance subsidies for unemployed</a:t>
            </a:r>
          </a:p>
          <a:p>
            <a:r>
              <a:rPr lang="en-US" sz="3600" dirty="0" smtClean="0"/>
              <a:t>Infrastructure spending only about $50 billion in bill</a:t>
            </a:r>
          </a:p>
          <a:p>
            <a:pPr lvl="1"/>
            <a:r>
              <a:rPr lang="en-US" sz="3200" dirty="0" smtClean="0"/>
              <a:t>Kind of a contradiction of what was advertised</a:t>
            </a:r>
          </a:p>
          <a:p>
            <a:r>
              <a:rPr lang="en-US" sz="3600" dirty="0" smtClean="0"/>
              <a:t>$50 billion for green energy</a:t>
            </a:r>
          </a:p>
          <a:p>
            <a:r>
              <a:rPr lang="en-US" sz="3600" dirty="0" smtClean="0"/>
              <a:t>About $275 billion in tax changes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693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Very, very complicated bill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Tax cuts very rapid, rest of spending very slow</a:t>
            </a:r>
          </a:p>
          <a:p>
            <a:pPr lvl="1"/>
            <a:r>
              <a:rPr lang="en-US" sz="3200" dirty="0" smtClean="0"/>
              <a:t>Unemployment benefit spent over 99 months</a:t>
            </a:r>
          </a:p>
          <a:p>
            <a:pPr lvl="1"/>
            <a:r>
              <a:rPr lang="en-US" sz="3200" dirty="0" smtClean="0"/>
              <a:t>Impact muted</a:t>
            </a:r>
          </a:p>
          <a:p>
            <a:pPr lvl="1"/>
            <a:r>
              <a:rPr lang="en-US" sz="3200" dirty="0" smtClean="0"/>
              <a:t>AND, a strong incentive </a:t>
            </a:r>
            <a:r>
              <a:rPr lang="en-US" sz="3200" u="sng" dirty="0" smtClean="0"/>
              <a:t>not</a:t>
            </a:r>
            <a:r>
              <a:rPr lang="en-US" sz="3200" dirty="0" smtClean="0"/>
              <a:t> to hunt for work</a:t>
            </a:r>
          </a:p>
          <a:p>
            <a:pPr lvl="2"/>
            <a:r>
              <a:rPr lang="en-US" sz="2800" dirty="0" smtClean="0"/>
              <a:t>Probably prolonged the difficulty with high unemployment</a:t>
            </a:r>
          </a:p>
          <a:p>
            <a:r>
              <a:rPr lang="en-US" sz="3600" dirty="0" smtClean="0"/>
              <a:t>Much of spending became permanent</a:t>
            </a:r>
          </a:p>
          <a:p>
            <a:pPr lvl="1"/>
            <a:r>
              <a:rPr lang="en-US" sz="3200" dirty="0" smtClean="0"/>
              <a:t>Resulted in unimaginable federal deficits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3417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Quarterly</a:t>
            </a:r>
            <a:r>
              <a:rPr lang="en-US" dirty="0" smtClean="0"/>
              <a:t> deficits</a:t>
            </a:r>
            <a:endParaRPr lang="en-US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8808" y="1825625"/>
            <a:ext cx="58543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311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Accumulated Debt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8828" y="1825625"/>
            <a:ext cx="56943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180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Debt is now approaching 100% of GDP – considered a danger point</a:t>
            </a:r>
          </a:p>
          <a:p>
            <a:r>
              <a:rPr lang="en-US" sz="3600" dirty="0" smtClean="0"/>
              <a:t>The economic “policy bag” is empty – interest rates are near zero and the government cannot afford to borrow anymore.</a:t>
            </a:r>
          </a:p>
          <a:p>
            <a:r>
              <a:rPr lang="en-US" sz="3600" dirty="0" smtClean="0"/>
              <a:t>Debt is costing the U.S. $350 billion per year (although some is paid to the Federal Reserve)</a:t>
            </a:r>
          </a:p>
          <a:p>
            <a:pPr lvl="1"/>
            <a:r>
              <a:rPr lang="en-US" sz="3200" dirty="0" smtClean="0"/>
              <a:t>These dollars could have bought REAL services</a:t>
            </a:r>
          </a:p>
          <a:p>
            <a:pPr lvl="1"/>
            <a:r>
              <a:rPr lang="en-US" sz="3200" dirty="0" smtClean="0"/>
              <a:t>And, unlike in the past, a good proportion of debt is held overseas (34%) – payments go overseas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55571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are all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 real effort to reduce deficits</a:t>
            </a:r>
          </a:p>
          <a:p>
            <a:r>
              <a:rPr lang="en-US" sz="3600" dirty="0" smtClean="0"/>
              <a:t>Could inflate the economy</a:t>
            </a:r>
          </a:p>
          <a:p>
            <a:pPr lvl="1"/>
            <a:r>
              <a:rPr lang="en-US" sz="3200" dirty="0" smtClean="0"/>
              <a:t>If we double wages and prices (GDP becomes $36 trillion)</a:t>
            </a:r>
          </a:p>
          <a:p>
            <a:pPr lvl="1"/>
            <a:r>
              <a:rPr lang="en-US" sz="3200" dirty="0" smtClean="0"/>
              <a:t>Then debt would be only ½ of GDP</a:t>
            </a:r>
          </a:p>
          <a:p>
            <a:pPr lvl="1"/>
            <a:r>
              <a:rPr lang="en-US" sz="3200" dirty="0" smtClean="0"/>
              <a:t>Obviously this would damage economy irreparably 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729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Week 4: The Great Depression and the Great Recession</a:t>
            </a:r>
          </a:p>
          <a:p>
            <a:r>
              <a:rPr lang="en-US" sz="3600" dirty="0" smtClean="0"/>
              <a:t>Week 5: The Great Recession and the “policy hangover” – What are we supposed to do now?</a:t>
            </a:r>
          </a:p>
          <a:p>
            <a:r>
              <a:rPr lang="en-US" sz="3600" dirty="0" smtClean="0"/>
              <a:t>Week 6: When policy is no longer an option: The EU and the US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83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Automatic Stabilizers on the Fiscal Side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Instead of congress passing a bill to address an impending recession….</a:t>
            </a:r>
          </a:p>
          <a:p>
            <a:pPr lvl="1"/>
            <a:r>
              <a:rPr lang="en-US" sz="3200" dirty="0" smtClean="0"/>
              <a:t>Government spending would rise automatically</a:t>
            </a:r>
          </a:p>
          <a:p>
            <a:pPr lvl="1"/>
            <a:r>
              <a:rPr lang="en-US" sz="3200" dirty="0" smtClean="0"/>
              <a:t>Even before anyone is sure we are in a downturn</a:t>
            </a:r>
          </a:p>
          <a:p>
            <a:r>
              <a:rPr lang="en-US" sz="3600" dirty="0" smtClean="0"/>
              <a:t>Several parts of federal/state government already work this way</a:t>
            </a:r>
          </a:p>
          <a:p>
            <a:pPr lvl="1"/>
            <a:r>
              <a:rPr lang="en-US" sz="3200" dirty="0" smtClean="0"/>
              <a:t>Most obvious, unemployment benefits</a:t>
            </a:r>
          </a:p>
          <a:p>
            <a:pPr lvl="2"/>
            <a:r>
              <a:rPr lang="en-US" sz="2800" dirty="0" smtClean="0"/>
              <a:t>As recession sets in, more people apply, spending goes 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333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Stimulus </a:t>
            </a:r>
            <a:r>
              <a:rPr lang="en-US" smtClean="0"/>
              <a:t>a Failure?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Did not achieve intended growth rate or intended increase in job growth</a:t>
            </a:r>
          </a:p>
          <a:p>
            <a:pPr lvl="1"/>
            <a:r>
              <a:rPr lang="en-US" sz="3200" dirty="0" smtClean="0"/>
              <a:t>Can only guess what would have happened if stimulus not undertaken (or smaller)</a:t>
            </a:r>
          </a:p>
          <a:p>
            <a:pPr lvl="1"/>
            <a:r>
              <a:rPr lang="en-US" sz="3200" dirty="0" smtClean="0"/>
              <a:t>Main problem is that public is less likely to favorably view measures like this in the future.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11363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Microeconomic Policy Issue – Minimum wage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2117" y="1690688"/>
            <a:ext cx="798752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96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Questions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25676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Important Economic Data……………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Key Macroeconomic Concerns are growth (measured by Gross Domestic Product (GDP)), Unemployment and Inflation</a:t>
            </a:r>
          </a:p>
          <a:p>
            <a:r>
              <a:rPr lang="en-US" sz="3600" dirty="0" smtClean="0"/>
              <a:t>Good Readable Source: Economic Report of the President (Council of Economic Advisors)</a:t>
            </a:r>
          </a:p>
          <a:p>
            <a:r>
              <a:rPr lang="en-US" sz="3600" dirty="0" smtClean="0"/>
              <a:t>Currently….GDP is approximately $18 trillion dollars, and is growing at about 1% (a significant slowdown)</a:t>
            </a:r>
          </a:p>
          <a:p>
            <a:pPr lvl="1"/>
            <a:r>
              <a:rPr lang="en-US" sz="3200" dirty="0" smtClean="0"/>
              <a:t>Unemployment is 5% and inflation is approximately 2%, as measured by the Consumer Price Index (CPI)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939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problems with these numbers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Unemployment rate only measured for those that are in the labor force</a:t>
            </a:r>
          </a:p>
          <a:p>
            <a:pPr lvl="1"/>
            <a:r>
              <a:rPr lang="en-US" sz="3200" dirty="0" smtClean="0"/>
              <a:t>Labor Force Participation Rate has fallen since 2008/9 downturn</a:t>
            </a:r>
          </a:p>
          <a:p>
            <a:pPr lvl="2"/>
            <a:r>
              <a:rPr lang="en-US" sz="2800" dirty="0" smtClean="0"/>
              <a:t>Effective unemployment rate probably nearer to 9%</a:t>
            </a:r>
          </a:p>
          <a:p>
            <a:r>
              <a:rPr lang="en-US" sz="3600" dirty="0" smtClean="0"/>
              <a:t>GDP figures miss about 10% of the economy – unreported cash transactions, etc.</a:t>
            </a:r>
          </a:p>
          <a:p>
            <a:pPr lvl="1"/>
            <a:r>
              <a:rPr lang="en-US" sz="3200" dirty="0" smtClean="0"/>
              <a:t>So, GDP probably closer to $19 Trillion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47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Twin Macroeconomic Problems………………..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Unemployment and Inflation</a:t>
            </a:r>
          </a:p>
          <a:p>
            <a:pPr lvl="1"/>
            <a:r>
              <a:rPr lang="en-US" sz="3200" dirty="0" smtClean="0"/>
              <a:t>From a short-term perspective, these are </a:t>
            </a:r>
            <a:r>
              <a:rPr lang="en-US" sz="3200" u="sng" dirty="0" smtClean="0"/>
              <a:t>business cycle </a:t>
            </a:r>
            <a:r>
              <a:rPr lang="en-US" sz="3200" dirty="0" smtClean="0"/>
              <a:t>problems</a:t>
            </a:r>
          </a:p>
          <a:p>
            <a:pPr lvl="1"/>
            <a:r>
              <a:rPr lang="en-US" sz="3200" dirty="0" smtClean="0"/>
              <a:t>Growth produces falling unemployment, but the potential for higher inflation</a:t>
            </a:r>
          </a:p>
          <a:p>
            <a:pPr lvl="1"/>
            <a:r>
              <a:rPr lang="en-US" sz="3200" dirty="0" smtClean="0"/>
              <a:t>When GDP falls, inflation is (generally) no longer the issue, but unemployment rises</a:t>
            </a:r>
          </a:p>
          <a:p>
            <a:pPr lvl="1"/>
            <a:r>
              <a:rPr lang="en-US" sz="3200" dirty="0" smtClean="0"/>
              <a:t>Get rid of the business cycle, and you get rid of most of the economic pain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73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944" y="1022962"/>
            <a:ext cx="9302594" cy="53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Economic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Classical View</a:t>
            </a:r>
          </a:p>
          <a:p>
            <a:pPr lvl="1"/>
            <a:r>
              <a:rPr lang="en-US" sz="3200" dirty="0" smtClean="0"/>
              <a:t>Markets were self-correcting</a:t>
            </a:r>
          </a:p>
          <a:p>
            <a:pPr lvl="1"/>
            <a:r>
              <a:rPr lang="en-US" sz="3200" dirty="0" smtClean="0"/>
              <a:t>Business cycles not an issue – Economies are largely agricultural – not subject to the industrial business cycles we are familiar with</a:t>
            </a:r>
          </a:p>
          <a:p>
            <a:pPr lvl="1"/>
            <a:r>
              <a:rPr lang="en-US" sz="3200" dirty="0" smtClean="0"/>
              <a:t>Did understand the role of money, if only as a determinant of inflation</a:t>
            </a:r>
          </a:p>
          <a:p>
            <a:pPr lvl="2"/>
            <a:r>
              <a:rPr lang="en-US" sz="2800" dirty="0" smtClean="0"/>
              <a:t>Finance Minister of Louis XIV (Colbert) wrote extensively about the role of money in determining inflation (early 18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15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1912</Words>
  <Application>Microsoft Office PowerPoint</Application>
  <PresentationFormat>Custom</PresentationFormat>
  <Paragraphs>203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Fairfield Senior Center</vt:lpstr>
      <vt:lpstr>PowerPoint Presentation</vt:lpstr>
      <vt:lpstr>Summary of 6 Meetings</vt:lpstr>
      <vt:lpstr>PowerPoint Presentation</vt:lpstr>
      <vt:lpstr>Reading Important Economic Data……………</vt:lpstr>
      <vt:lpstr>Some problems with these numbers </vt:lpstr>
      <vt:lpstr>The Twin Macroeconomic Problems………………..</vt:lpstr>
      <vt:lpstr>PowerPoint Presentation</vt:lpstr>
      <vt:lpstr>Foundations of Economic Policy</vt:lpstr>
      <vt:lpstr>Major Revisions to Macroeconomic Theory had to wait until the Great Depression</vt:lpstr>
      <vt:lpstr>Modern Macroeconomics dates to Keynes in 1936</vt:lpstr>
      <vt:lpstr>Results have been mixed…….</vt:lpstr>
      <vt:lpstr>PowerPoint Presentation</vt:lpstr>
      <vt:lpstr>Next major economic theory dates to the 1960s</vt:lpstr>
      <vt:lpstr>Development of Monetarism in 1950s provided an alternative view</vt:lpstr>
      <vt:lpstr>Most Famous Application of Pure Monetarism</vt:lpstr>
      <vt:lpstr>PowerPoint Presentation</vt:lpstr>
      <vt:lpstr>More Recent Advances in Economic Theory</vt:lpstr>
      <vt:lpstr>Robert Lucas (University of Chicago)</vt:lpstr>
      <vt:lpstr>In a Rational Expectations World, Policy Will not Work</vt:lpstr>
      <vt:lpstr>Not Discussing (at present) Policy Options on the Micro level………………</vt:lpstr>
      <vt:lpstr>PowerPoint Presentation</vt:lpstr>
      <vt:lpstr>Week 2 – How policy is Supposed to Work</vt:lpstr>
      <vt:lpstr>The Policy Track Record – Start with the fiscal side</vt:lpstr>
      <vt:lpstr>PowerPoint Presentation</vt:lpstr>
      <vt:lpstr>Kennedy Tax Cut</vt:lpstr>
      <vt:lpstr>Reagan’s Gasoline Tax </vt:lpstr>
      <vt:lpstr>Problem</vt:lpstr>
      <vt:lpstr>2001 Bush Tax Cut</vt:lpstr>
      <vt:lpstr>Monetary Policy</vt:lpstr>
      <vt:lpstr>The “Lag” Problem is Different with Monetary Policy</vt:lpstr>
      <vt:lpstr>Aside……</vt:lpstr>
      <vt:lpstr>2009 Fiscal Stimulus in a class by itself</vt:lpstr>
      <vt:lpstr>Additional Items</vt:lpstr>
      <vt:lpstr>Very, very complicated bill</vt:lpstr>
      <vt:lpstr>Quarterly deficits</vt:lpstr>
      <vt:lpstr>Accumulated Debt</vt:lpstr>
      <vt:lpstr>Problems</vt:lpstr>
      <vt:lpstr>Solutions are all bad</vt:lpstr>
      <vt:lpstr>Automatic Stabilizers on the Fiscal Side</vt:lpstr>
      <vt:lpstr>Was Stimulus a Failure?</vt:lpstr>
      <vt:lpstr>Microeconomic Policy Issue – Minimum wage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Fairfield Senior Center</dc:title>
  <dc:creator>Kathy Doornbosch</dc:creator>
  <cp:lastModifiedBy>Mleclair</cp:lastModifiedBy>
  <cp:revision>44</cp:revision>
  <dcterms:created xsi:type="dcterms:W3CDTF">2016-04-02T14:13:34Z</dcterms:created>
  <dcterms:modified xsi:type="dcterms:W3CDTF">2016-04-26T21:54:37Z</dcterms:modified>
</cp:coreProperties>
</file>