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</p:sldMasterIdLst>
  <p:notesMasterIdLst>
    <p:notesMasterId r:id="rId116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317" r:id="rId27"/>
    <p:sldId id="318" r:id="rId28"/>
    <p:sldId id="319" r:id="rId29"/>
    <p:sldId id="271" r:id="rId30"/>
    <p:sldId id="272" r:id="rId31"/>
    <p:sldId id="274" r:id="rId32"/>
    <p:sldId id="275" r:id="rId33"/>
    <p:sldId id="273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1" r:id="rId59"/>
    <p:sldId id="300" r:id="rId60"/>
    <p:sldId id="302" r:id="rId61"/>
    <p:sldId id="303" r:id="rId62"/>
    <p:sldId id="304" r:id="rId63"/>
    <p:sldId id="305" r:id="rId64"/>
    <p:sldId id="306" r:id="rId65"/>
    <p:sldId id="308" r:id="rId66"/>
    <p:sldId id="307" r:id="rId67"/>
    <p:sldId id="310" r:id="rId68"/>
    <p:sldId id="309" r:id="rId69"/>
    <p:sldId id="311" r:id="rId70"/>
    <p:sldId id="312" r:id="rId71"/>
    <p:sldId id="313" r:id="rId72"/>
    <p:sldId id="314" r:id="rId73"/>
    <p:sldId id="315" r:id="rId74"/>
    <p:sldId id="316" r:id="rId75"/>
    <p:sldId id="320" r:id="rId76"/>
    <p:sldId id="324" r:id="rId77"/>
    <p:sldId id="325" r:id="rId78"/>
    <p:sldId id="326" r:id="rId79"/>
    <p:sldId id="327" r:id="rId80"/>
    <p:sldId id="328" r:id="rId81"/>
    <p:sldId id="329" r:id="rId82"/>
    <p:sldId id="334" r:id="rId83"/>
    <p:sldId id="321" r:id="rId84"/>
    <p:sldId id="323" r:id="rId85"/>
    <p:sldId id="348" r:id="rId86"/>
    <p:sldId id="322" r:id="rId87"/>
    <p:sldId id="349" r:id="rId88"/>
    <p:sldId id="350" r:id="rId89"/>
    <p:sldId id="330" r:id="rId90"/>
    <p:sldId id="331" r:id="rId91"/>
    <p:sldId id="332" r:id="rId92"/>
    <p:sldId id="333" r:id="rId93"/>
    <p:sldId id="335" r:id="rId94"/>
    <p:sldId id="336" r:id="rId95"/>
    <p:sldId id="346" r:id="rId96"/>
    <p:sldId id="337" r:id="rId97"/>
    <p:sldId id="338" r:id="rId98"/>
    <p:sldId id="352" r:id="rId99"/>
    <p:sldId id="347" r:id="rId100"/>
    <p:sldId id="339" r:id="rId101"/>
    <p:sldId id="340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presProps" Target="presProps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102" Type="http://schemas.openxmlformats.org/officeDocument/2006/relationships/slide" Target="slides/slide91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13" Type="http://schemas.openxmlformats.org/officeDocument/2006/relationships/slide" Target="slides/slide102.xml"/><Relationship Id="rId11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11" Type="http://schemas.openxmlformats.org/officeDocument/2006/relationships/slide" Target="slides/slide10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14" Type="http://schemas.openxmlformats.org/officeDocument/2006/relationships/slide" Target="slides/slide103.xml"/><Relationship Id="rId11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12193-C3B0-4F62-B7B8-99772AEB9210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27B4F-8426-4328-B609-9A38197E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7B4F-8426-4328-B609-9A38197E22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7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83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877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690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4250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8263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3547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3774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309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17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2242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86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49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9529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7126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100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2214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2936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074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0842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960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1949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8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8679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4849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23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56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88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81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41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767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785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70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94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394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6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6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780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29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781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45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713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13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81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20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43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48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362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09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324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721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305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858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631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2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68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33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348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49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990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909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212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456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250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572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24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16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047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118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97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38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903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447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3033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17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002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84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857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62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352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9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9829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1143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364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14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438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19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53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4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258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435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3622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6418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38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7021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35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87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9336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43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359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53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7747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0260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705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693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0512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271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90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0508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4A0C-0D83-4942-8DA7-66952BE4CF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1EDE4-D6DC-4672-9014-5D7B63C53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18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017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9A9D-34EF-4911-BDC7-F5B252A9D5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1D51-8B95-4EDC-ADF1-435C30B85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106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BCF0-9C3C-4E50-8F6A-A6897A76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2F08-6930-4B3A-9952-6A86885E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9453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5ADA-BE6D-4108-A7C9-5C7879B1F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D5A8-6ADF-4ADF-AEFD-332DF8F9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457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7704-027D-42D9-8CBC-1F4942C9D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E5B6-6F0E-4AD1-BD2D-097C67F5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69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3841-F525-4CAB-AD69-78A7325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166E-B6FE-498E-ACA0-2EC8F890A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980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518-0C0D-4459-924D-215E149272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DFC3-4F71-4CB5-B7CD-6248D6E06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9086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C86-6C7B-4BF5-9625-F9BBFDC61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0C3C-74AC-45EE-BAF8-7ED78119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747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8616-320F-41AA-8E41-64E2EBD19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EF832-0F78-4B9D-B0E8-065E568CA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876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BEB0-15CF-4E28-8FAE-260472B999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A0-37C9-4EC9-AD72-9397BCBF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676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97-2397-401B-8976-0891A83EEB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95D3-4260-493B-BBEE-61F8265F4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6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25AC-7CDB-4F78-807D-DC0770B6A518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4C73-8F9F-4E0C-B0CA-8DF39DF3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7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4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2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7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2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63FF-CC3B-4407-95A7-8A8B5E2C2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35B6-42A4-4E8A-9124-F9414D96B8F2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0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ennessee" TargetMode="External"/><Relationship Id="rId13" Type="http://schemas.openxmlformats.org/officeDocument/2006/relationships/hyperlink" Target="https://en.wikipedia.org/wiki/West_Virgini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Louisiana" TargetMode="External"/><Relationship Id="rId12" Type="http://schemas.openxmlformats.org/officeDocument/2006/relationships/hyperlink" Target="https://en.wikipedia.org/wiki/Arkansa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en.wikipedia.org/wiki/Guam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en.wikipedia.org/wiki/Kentucky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en.wikipedia.org/wiki/Alabama" TargetMode="External"/><Relationship Id="rId14" Type="http://schemas.openxmlformats.org/officeDocument/2006/relationships/hyperlink" Target="https://en.wikipedia.org/wiki/Mississipp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rc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nited_Arab_Emirates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s://en.wikipedia.org/wiki/Luxembourg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s://en.wikipedia.org/wiki/Norway" TargetMode="External"/><Relationship Id="rId12" Type="http://schemas.openxmlformats.org/officeDocument/2006/relationships/hyperlink" Target="https://en.wikipedia.org/wiki/United_States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s://en.wikipedia.org/wiki/Qatar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uwait" TargetMode="External"/><Relationship Id="rId11" Type="http://schemas.openxmlformats.org/officeDocument/2006/relationships/hyperlink" Target="https://en.wikipedia.org/wiki/Hong_Kong" TargetMode="External"/><Relationship Id="rId5" Type="http://schemas.openxmlformats.org/officeDocument/2006/relationships/hyperlink" Target="https://en.wikipedia.org/wiki/Brunei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hyperlink" Target="https://en.wikipedia.org/wiki/Switzerland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s://en.wikipedia.org/wiki/Singapore" TargetMode="External"/><Relationship Id="rId9" Type="http://schemas.openxmlformats.org/officeDocument/2006/relationships/hyperlink" Target="https://en.wikipedia.org/wiki/San_Marino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hyperlink" Target="https://en.wikipedia.org/wiki/Liberia" TargetMode="External"/><Relationship Id="rId7" Type="http://schemas.openxmlformats.org/officeDocument/2006/relationships/hyperlink" Target="https://en.wikipedia.org/wiki/Central_African_Republic" TargetMode="External"/><Relationship Id="rId12" Type="http://schemas.openxmlformats.org/officeDocument/2006/relationships/image" Target="../media/image26.png"/><Relationship Id="rId2" Type="http://schemas.openxmlformats.org/officeDocument/2006/relationships/hyperlink" Target="https://en.wikipedia.org/wiki/Nig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mocratic_Republic_of_the_Congo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en.wikipedia.org/wiki/Burundi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en.wikipedia.org/wiki/Malawi" TargetMode="External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ulty.fairfield.edu/mleclai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laria" TargetMode="External"/><Relationship Id="rId3" Type="http://schemas.openxmlformats.org/officeDocument/2006/relationships/hyperlink" Target="https://en.wikipedia.org/wiki/Universal_primary_education" TargetMode="External"/><Relationship Id="rId7" Type="http://schemas.openxmlformats.org/officeDocument/2006/relationships/hyperlink" Target="https://en.wikipedia.org/wiki/HIV/AIDS" TargetMode="External"/><Relationship Id="rId2" Type="http://schemas.openxmlformats.org/officeDocument/2006/relationships/hyperlink" Target="https://en.wikipedia.org/wiki/Extreme_pover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ternal_health" TargetMode="External"/><Relationship Id="rId5" Type="http://schemas.openxmlformats.org/officeDocument/2006/relationships/hyperlink" Target="https://en.wikipedia.org/wiki/Child_mortality" TargetMode="External"/><Relationship Id="rId4" Type="http://schemas.openxmlformats.org/officeDocument/2006/relationships/hyperlink" Target="https://en.wikipedia.org/wiki/Gender_equality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thiopia" TargetMode="External"/><Relationship Id="rId13" Type="http://schemas.openxmlformats.org/officeDocument/2006/relationships/hyperlink" Target="https://en.wikipedia.org/wiki/Madagascar" TargetMode="External"/><Relationship Id="rId18" Type="http://schemas.openxmlformats.org/officeDocument/2006/relationships/image" Target="../media/image36.png"/><Relationship Id="rId3" Type="http://schemas.openxmlformats.org/officeDocument/2006/relationships/hyperlink" Target="https://en.wikipedia.org/wiki/Burkina_Faso" TargetMode="External"/><Relationship Id="rId21" Type="http://schemas.openxmlformats.org/officeDocument/2006/relationships/image" Target="../media/image39.png"/><Relationship Id="rId7" Type="http://schemas.openxmlformats.org/officeDocument/2006/relationships/hyperlink" Target="https://en.wikipedia.org/wiki/The_Gambia" TargetMode="External"/><Relationship Id="rId12" Type="http://schemas.openxmlformats.org/officeDocument/2006/relationships/hyperlink" Target="https://en.wikipedia.org/wiki/Guinea-Bissau" TargetMode="External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hyperlink" Target="https://en.wikipedia.org/wiki/Rwanda" TargetMode="Externa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aiti" TargetMode="External"/><Relationship Id="rId11" Type="http://schemas.openxmlformats.org/officeDocument/2006/relationships/hyperlink" Target="https://en.wikipedia.org/wiki/Togo" TargetMode="External"/><Relationship Id="rId24" Type="http://schemas.openxmlformats.org/officeDocument/2006/relationships/image" Target="../media/image42.png"/><Relationship Id="rId5" Type="http://schemas.openxmlformats.org/officeDocument/2006/relationships/hyperlink" Target="https://en.wikipedia.org/wiki/North_Korea" TargetMode="External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hyperlink" Target="https://en.wikipedia.org/wiki/Sierra_Leone" TargetMode="External"/><Relationship Id="rId19" Type="http://schemas.openxmlformats.org/officeDocument/2006/relationships/image" Target="../media/image37.png"/><Relationship Id="rId4" Type="http://schemas.openxmlformats.org/officeDocument/2006/relationships/hyperlink" Target="https://en.wikipedia.org/wiki/Mali" TargetMode="External"/><Relationship Id="rId9" Type="http://schemas.openxmlformats.org/officeDocument/2006/relationships/hyperlink" Target="https://en.wikipedia.org/wiki/Comoros" TargetMode="External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a.gov/library/publications/the-world-factbook/geos/ng.html" TargetMode="External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hyperlink" Target="https://www.cia.gov/library/publications/the-world-factbook/geos/ml.html" TargetMode="External"/><Relationship Id="rId21" Type="http://schemas.openxmlformats.org/officeDocument/2006/relationships/image" Target="../media/image53.png"/><Relationship Id="rId7" Type="http://schemas.openxmlformats.org/officeDocument/2006/relationships/hyperlink" Target="https://www.cia.gov/library/publications/the-world-factbook/geos/cd.html" TargetMode="Externa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hyperlink" Target="https://www.cia.gov/library/publications/the-world-factbook/geos/af.html" TargetMode="Externa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library/publications/the-world-factbook/geos/pu.html" TargetMode="External"/><Relationship Id="rId11" Type="http://schemas.openxmlformats.org/officeDocument/2006/relationships/hyperlink" Target="https://www.cia.gov/library/publications/the-world-factbook/geos/ni.html" TargetMode="External"/><Relationship Id="rId5" Type="http://schemas.openxmlformats.org/officeDocument/2006/relationships/hyperlink" Target="https://www.cia.gov/library/publications/the-world-factbook/geos/ct.html" TargetMode="External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hyperlink" Target="https://www.cia.gov/library/publications/the-world-factbook/geos/uv.html" TargetMode="External"/><Relationship Id="rId19" Type="http://schemas.openxmlformats.org/officeDocument/2006/relationships/image" Target="../media/image51.png"/><Relationship Id="rId4" Type="http://schemas.openxmlformats.org/officeDocument/2006/relationships/hyperlink" Target="https://www.cia.gov/library/publications/the-world-factbook/geos/so.html" TargetMode="External"/><Relationship Id="rId9" Type="http://schemas.openxmlformats.org/officeDocument/2006/relationships/hyperlink" Target="https://www.cia.gov/library/publications/the-world-factbook/geos/ao.html" TargetMode="External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uinea" TargetMode="External"/><Relationship Id="rId13" Type="http://schemas.openxmlformats.org/officeDocument/2006/relationships/image" Target="../media/image26.png"/><Relationship Id="rId3" Type="http://schemas.openxmlformats.org/officeDocument/2006/relationships/hyperlink" Target="https://en.wikipedia.org/wiki/Benin" TargetMode="External"/><Relationship Id="rId7" Type="http://schemas.openxmlformats.org/officeDocument/2006/relationships/hyperlink" Target="https://en.wikipedia.org/wiki/Burundi" TargetMode="External"/><Relationship Id="rId12" Type="http://schemas.openxmlformats.org/officeDocument/2006/relationships/image" Target="../media/image41.png"/><Relationship Id="rId2" Type="http://schemas.openxmlformats.org/officeDocument/2006/relationships/hyperlink" Target="https://en.wikipedia.org/wiki/Afghanist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mocratic_Republic_of_the_Congo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en.wikipedia.org/wiki/Togo" TargetMode="External"/><Relationship Id="rId15" Type="http://schemas.openxmlformats.org/officeDocument/2006/relationships/image" Target="../media/image57.png"/><Relationship Id="rId10" Type="http://schemas.openxmlformats.org/officeDocument/2006/relationships/image" Target="../media/image56.png"/><Relationship Id="rId4" Type="http://schemas.openxmlformats.org/officeDocument/2006/relationships/hyperlink" Target="https://en.wikipedia.org/wiki/Burkina_Faso" TargetMode="External"/><Relationship Id="rId9" Type="http://schemas.openxmlformats.org/officeDocument/2006/relationships/image" Target="../media/image44.png"/><Relationship Id="rId1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hile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63.png"/><Relationship Id="rId3" Type="http://schemas.openxmlformats.org/officeDocument/2006/relationships/hyperlink" Target="https://en.wikipedia.org/wiki/Singapore" TargetMode="External"/><Relationship Id="rId21" Type="http://schemas.openxmlformats.org/officeDocument/2006/relationships/image" Target="../media/image21.png"/><Relationship Id="rId7" Type="http://schemas.openxmlformats.org/officeDocument/2006/relationships/hyperlink" Target="https://en.wikipedia.org/wiki/Canada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62.png"/><Relationship Id="rId2" Type="http://schemas.openxmlformats.org/officeDocument/2006/relationships/hyperlink" Target="https://en.wikipedia.org/wiki/Hong_Kong" TargetMode="External"/><Relationship Id="rId16" Type="http://schemas.openxmlformats.org/officeDocument/2006/relationships/image" Target="../media/image19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witzerland" TargetMode="External"/><Relationship Id="rId11" Type="http://schemas.openxmlformats.org/officeDocument/2006/relationships/hyperlink" Target="https://en.wikipedia.org/wiki/United_States" TargetMode="External"/><Relationship Id="rId5" Type="http://schemas.openxmlformats.org/officeDocument/2006/relationships/hyperlink" Target="https://en.wikipedia.org/wiki/New_Zealand" TargetMode="External"/><Relationship Id="rId15" Type="http://schemas.openxmlformats.org/officeDocument/2006/relationships/image" Target="../media/image61.png"/><Relationship Id="rId10" Type="http://schemas.openxmlformats.org/officeDocument/2006/relationships/hyperlink" Target="https://en.wikipedia.org/wiki/Denmark" TargetMode="External"/><Relationship Id="rId19" Type="http://schemas.openxmlformats.org/officeDocument/2006/relationships/image" Target="../media/image64.png"/><Relationship Id="rId4" Type="http://schemas.openxmlformats.org/officeDocument/2006/relationships/hyperlink" Target="https://en.wikipedia.org/wiki/Australia" TargetMode="External"/><Relationship Id="rId9" Type="http://schemas.openxmlformats.org/officeDocument/2006/relationships/hyperlink" Target="https://en.wikipedia.org/wiki/Mauritius" TargetMode="External"/><Relationship Id="rId14" Type="http://schemas.openxmlformats.org/officeDocument/2006/relationships/image" Target="../media/image5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Fairfield Senior Center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Economic Development in a Changing World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5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to…………….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San </a:t>
            </a:r>
            <a:r>
              <a:rPr lang="en-US" sz="3600" b="1" dirty="0"/>
              <a:t>Jose-Sunnyvale-Santa Clara, Calif.</a:t>
            </a:r>
            <a:endParaRPr lang="en-US" sz="3600" dirty="0"/>
          </a:p>
          <a:p>
            <a:r>
              <a:rPr lang="en-US" sz="3600" dirty="0"/>
              <a:t>&gt; Median household income: $</a:t>
            </a:r>
            <a:r>
              <a:rPr lang="en-US" sz="3600" dirty="0" smtClean="0"/>
              <a:t>90,737</a:t>
            </a:r>
          </a:p>
          <a:p>
            <a:r>
              <a:rPr lang="en-US" sz="3600" b="1" dirty="0" smtClean="0"/>
              <a:t>Bridgeport-Stamford-Norwalk</a:t>
            </a:r>
            <a:r>
              <a:rPr lang="en-US" sz="3600" b="1" dirty="0"/>
              <a:t>, Conn.</a:t>
            </a:r>
            <a:endParaRPr lang="en-US" sz="3600" dirty="0"/>
          </a:p>
          <a:p>
            <a:r>
              <a:rPr lang="en-US" sz="3600" dirty="0"/>
              <a:t>&gt; Median household income: $79,841</a:t>
            </a:r>
          </a:p>
          <a:p>
            <a:r>
              <a:rPr lang="en-US" sz="3600" dirty="0" smtClean="0"/>
              <a:t>(kind of surprising, but that’s what happens when mixing the very rich and the less so…)</a:t>
            </a:r>
          </a:p>
          <a:p>
            <a:r>
              <a:rPr lang="en-US" sz="3600" dirty="0" smtClean="0"/>
              <a:t>City-data.com gives data specific to individuals cities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73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about Congestion?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Probably our biggest planning nightmare in Connecticut</a:t>
            </a:r>
          </a:p>
          <a:p>
            <a:r>
              <a:rPr lang="en-US" altLang="en-US" smtClean="0"/>
              <a:t>Time-based tolling is one means of addressing this</a:t>
            </a:r>
          </a:p>
          <a:p>
            <a:pPr lvl="1"/>
            <a:r>
              <a:rPr lang="en-US" altLang="en-US" smtClean="0"/>
              <a:t>7:00-7:30 is probably the worst time to be on the Parkway</a:t>
            </a:r>
          </a:p>
          <a:p>
            <a:pPr lvl="1"/>
            <a:r>
              <a:rPr lang="en-US" altLang="en-US" smtClean="0"/>
              <a:t>Have highest toll at this time</a:t>
            </a:r>
          </a:p>
          <a:p>
            <a:pPr lvl="1"/>
            <a:r>
              <a:rPr lang="en-US" altLang="en-US" smtClean="0"/>
              <a:t>Zero toll if you travel at 5:30 when you are alone on the highway</a:t>
            </a:r>
          </a:p>
        </p:txBody>
      </p:sp>
    </p:spTree>
    <p:extLst>
      <p:ext uri="{BB962C8B-B14F-4D97-AF65-F5344CB8AC3E}">
        <p14:creationId xmlns:p14="http://schemas.microsoft.com/office/powerpoint/2010/main" val="23882761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Other Market Failures that may Require Government Intervention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 Goods</a:t>
            </a:r>
          </a:p>
          <a:p>
            <a:pPr lvl="1" eaLnBrk="1" hangingPunct="1"/>
            <a:r>
              <a:rPr lang="en-US" altLang="en-US" smtClean="0"/>
              <a:t>Products that are jointly consumed by everyone</a:t>
            </a:r>
          </a:p>
          <a:p>
            <a:pPr lvl="1" eaLnBrk="1" hangingPunct="1"/>
            <a:r>
              <a:rPr lang="en-US" altLang="en-US" smtClean="0"/>
              <a:t>Cannot create a market for this since cannot prevent anyone from using the good</a:t>
            </a:r>
          </a:p>
          <a:p>
            <a:pPr lvl="2" eaLnBrk="1" hangingPunct="1"/>
            <a:r>
              <a:rPr lang="en-US" altLang="en-US" smtClean="0"/>
              <a:t>e.g. national defense</a:t>
            </a:r>
          </a:p>
          <a:p>
            <a:pPr lvl="1" eaLnBrk="1" hangingPunct="1"/>
            <a:r>
              <a:rPr lang="en-US" altLang="en-US" smtClean="0"/>
              <a:t>Impure cases: Police services, roads</a:t>
            </a:r>
          </a:p>
          <a:p>
            <a:pPr lvl="1" eaLnBrk="1" hangingPunct="1"/>
            <a:r>
              <a:rPr lang="en-US" altLang="en-US" smtClean="0"/>
              <a:t>Result will be under-provision, since no one can charge for the good</a:t>
            </a:r>
          </a:p>
          <a:p>
            <a:pPr lvl="2" eaLnBrk="1" hangingPunct="1"/>
            <a:r>
              <a:rPr lang="en-US" altLang="en-US" sz="2000" smtClean="0"/>
              <a:t>Must be provided by the government</a:t>
            </a:r>
          </a:p>
          <a:p>
            <a:pPr lvl="2" eaLnBrk="1" hangingPunct="1"/>
            <a:r>
              <a:rPr lang="en-US" altLang="en-US" sz="2000" smtClean="0"/>
              <a:t>Case Study: Lighthouses</a:t>
            </a:r>
          </a:p>
        </p:txBody>
      </p:sp>
    </p:spTree>
    <p:extLst>
      <p:ext uri="{BB962C8B-B14F-4D97-AF65-F5344CB8AC3E}">
        <p14:creationId xmlns:p14="http://schemas.microsoft.com/office/powerpoint/2010/main" val="34508958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Professor Dan Wells (University of Arizona)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Bought lighthouse in Bass Harbor, Maine</a:t>
            </a:r>
          </a:p>
          <a:p>
            <a:pPr lvl="1"/>
            <a:r>
              <a:rPr lang="en-US" altLang="en-US" dirty="0" smtClean="0"/>
              <a:t>Figured it was like the insurance business – he could charge those using the harbor a fee</a:t>
            </a:r>
          </a:p>
          <a:p>
            <a:pPr lvl="1"/>
            <a:r>
              <a:rPr lang="en-US" altLang="en-US" dirty="0" smtClean="0"/>
              <a:t>Extensive shipping from Virginia to Newfoundland</a:t>
            </a:r>
          </a:p>
          <a:p>
            <a:pPr lvl="2"/>
            <a:r>
              <a:rPr lang="en-US" altLang="en-US" dirty="0" smtClean="0"/>
              <a:t>130 trips per day</a:t>
            </a:r>
          </a:p>
          <a:p>
            <a:pPr lvl="1"/>
            <a:r>
              <a:rPr lang="en-US" altLang="en-US" dirty="0" smtClean="0"/>
              <a:t>Ships could travel around the clock if the lighthouse resumed operation</a:t>
            </a:r>
          </a:p>
          <a:p>
            <a:pPr lvl="1"/>
            <a:r>
              <a:rPr lang="en-US" altLang="en-US" dirty="0" smtClean="0"/>
              <a:t>Contacted shipping companies – they came up with a fee of $10 for each passage ($1300/month)</a:t>
            </a:r>
          </a:p>
        </p:txBody>
      </p:sp>
    </p:spTree>
    <p:extLst>
      <p:ext uri="{BB962C8B-B14F-4D97-AF65-F5344CB8AC3E}">
        <p14:creationId xmlns:p14="http://schemas.microsoft.com/office/powerpoint/2010/main" val="5349752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Did Math on Mortgage….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Figured he would make about $6,000 per year ($45,000 in today’s dollars)</a:t>
            </a:r>
          </a:p>
          <a:p>
            <a:r>
              <a:rPr lang="en-US" altLang="en-US" sz="2800" smtClean="0"/>
              <a:t>Fixed up lighthouse – Sent out invoices to all shipping companies</a:t>
            </a:r>
          </a:p>
          <a:p>
            <a:pPr lvl="1"/>
            <a:r>
              <a:rPr lang="en-US" altLang="en-US" smtClean="0"/>
              <a:t>Only 4 paid (a total of $90)</a:t>
            </a:r>
          </a:p>
          <a:p>
            <a:pPr lvl="2"/>
            <a:r>
              <a:rPr lang="en-US" altLang="en-US" smtClean="0"/>
              <a:t>Re-invoiced with a “pay now or else” letter</a:t>
            </a:r>
          </a:p>
          <a:p>
            <a:pPr lvl="2"/>
            <a:r>
              <a:rPr lang="en-US" altLang="en-US" smtClean="0"/>
              <a:t>Still no response. Firms figured lighthouse was now on for the paying customers, so they could use it also</a:t>
            </a:r>
            <a:r>
              <a:rPr lang="en-US" altLang="en-US" sz="2000" smtClean="0"/>
              <a:t>.</a:t>
            </a:r>
          </a:p>
          <a:p>
            <a:pPr lvl="2"/>
            <a:r>
              <a:rPr lang="en-US" altLang="en-US" sz="2000" smtClean="0"/>
              <a:t>In 4 months, had to leave the lighthouse business – Turned into a room rental</a:t>
            </a:r>
          </a:p>
        </p:txBody>
      </p:sp>
    </p:spTree>
    <p:extLst>
      <p:ext uri="{BB962C8B-B14F-4D97-AF65-F5344CB8AC3E}">
        <p14:creationId xmlns:p14="http://schemas.microsoft.com/office/powerpoint/2010/main" val="20141008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Called Free-Ridership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Nonpayers receive benefits they have not paid for</a:t>
            </a:r>
          </a:p>
          <a:p>
            <a:r>
              <a:rPr lang="en-US" altLang="en-US" smtClean="0"/>
              <a:t>No way to exclude nonpayers</a:t>
            </a:r>
          </a:p>
          <a:p>
            <a:pPr lvl="1"/>
            <a:r>
              <a:rPr lang="en-US" altLang="en-US" smtClean="0"/>
              <a:t>Good must be provided for publicly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843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U.S. States (by per capita income)? </a:t>
            </a:r>
            <a:r>
              <a:rPr lang="en-US" sz="3600" dirty="0" smtClean="0"/>
              <a:t>Ranked by 2014 Median HH Income</a:t>
            </a:r>
            <a:endParaRPr lang="en-US" dirty="0"/>
          </a:p>
        </p:txBody>
      </p:sp>
      <p:pic>
        <p:nvPicPr>
          <p:cNvPr id="1025" name="Picture 1" descr="https://upload.wikimedia.org/wikipedia/commons/thumb/3/3e/Flag_of_Washington%2C_D.C..svg/23px-Flag_of_Washington%2C_D.C.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7" y="212725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c/c6/Flag_of_Delaware.svg/23px-Flag_of_Delawa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7" y="2127376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pload.wikimedia.org/wikipedia/commons/thumb/e/e6/Flag_of_Alaska.svg/21px-Flag_of_Alaska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9" y="2127376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Rank 	State 	</a:t>
            </a:r>
            <a:r>
              <a:rPr lang="en-US" sz="2000" dirty="0" smtClean="0"/>
              <a:t>	2014 </a:t>
            </a:r>
            <a:r>
              <a:rPr lang="en-US" sz="2000" dirty="0"/>
              <a:t>	2010 	2009 	2007 	2000</a:t>
            </a:r>
          </a:p>
          <a:p>
            <a:r>
              <a:rPr lang="en-US" sz="2000" dirty="0"/>
              <a:t>1 	Maryland 	$70,004 	$69,272 	$70,545 	$87,080 	$72,372</a:t>
            </a:r>
          </a:p>
          <a:p>
            <a:r>
              <a:rPr lang="en-US" sz="2000" dirty="0"/>
              <a:t>2 	New Jersey 	$69,825 	$68,342 	$70,378 	$84,035 	$70,169</a:t>
            </a:r>
          </a:p>
          <a:p>
            <a:r>
              <a:rPr lang="en-US" sz="2000" dirty="0"/>
              <a:t>3 	California 	$67,458 	$67,034 	$71,595 	$90,967 	$81,972</a:t>
            </a:r>
          </a:p>
          <a:p>
            <a:r>
              <a:rPr lang="en-US" sz="2000" dirty="0"/>
              <a:t>4 	Connecticut 	$65,753 	$66,953 	$68,460 	$81,333 	$67,639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DC	 </a:t>
            </a:r>
            <a:r>
              <a:rPr lang="en-US" sz="2000" dirty="0"/>
              <a:t>	$65,124 	$63,098 	$57,214 	$52,746 	$50,681</a:t>
            </a:r>
          </a:p>
          <a:p>
            <a:r>
              <a:rPr lang="en-US" sz="2000" dirty="0"/>
              <a:t>5 	Massachusetts 	$64,859 	$62,081 	$61,401 	$59,365 	$56,236</a:t>
            </a:r>
          </a:p>
          <a:p>
            <a:r>
              <a:rPr lang="en-US" sz="2000" dirty="0"/>
              <a:t>6 	New Hampshire 	$64,712 	$63,557 	$62,731 	$61,369 	$60,489</a:t>
            </a:r>
          </a:p>
          <a:p>
            <a:r>
              <a:rPr lang="en-US" sz="2000" dirty="0"/>
              <a:t>7 	Virginia </a:t>
            </a:r>
            <a:r>
              <a:rPr lang="en-US" sz="2000" dirty="0" smtClean="0"/>
              <a:t>	</a:t>
            </a:r>
            <a:r>
              <a:rPr lang="en-US" sz="2000" dirty="0"/>
              <a:t>	$62,881 	$61,330 	$58,233 	$59,562 	$55,108</a:t>
            </a:r>
          </a:p>
        </p:txBody>
      </p:sp>
    </p:spTree>
    <p:extLst>
      <p:ext uri="{BB962C8B-B14F-4D97-AF65-F5344CB8AC3E}">
        <p14:creationId xmlns:p14="http://schemas.microsoft.com/office/powerpoint/2010/main" val="6708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Poorest States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(Ranked by 2014 Income)*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9" name="Picture 1" descr="https://upload.wikimedia.org/wikipedia/commons/thumb/5/5c/Flag_of_Alabama.svg/23px-Flag_of_Alabam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767139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a/a4/Flag_of_Idaho.svg/19px-Flag_of_Idah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6" y="2767139"/>
            <a:ext cx="1809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upload.wikimedia.org/wikipedia/commons/thumb/6/69/Flag_of_South_Carolina.svg/23px-Flag_of_South_Carolin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767139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9/9d/Flag_of_Arkansas.svg/23px-Flag_of_Arkansas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767139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upload.wikimedia.org/wikipedia/commons/thumb/2/22/Flag_of_West_Virginia.svg/23px-Flag_of_West_Virginia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767013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371665"/>
              </p:ext>
            </p:extLst>
          </p:nvPr>
        </p:nvGraphicFramePr>
        <p:xfrm>
          <a:off x="838201" y="1931830"/>
          <a:ext cx="10515603" cy="4108360"/>
        </p:xfrm>
        <a:graphic>
          <a:graphicData uri="http://schemas.openxmlformats.org/drawingml/2006/table">
            <a:tbl>
              <a:tblPr/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513545">
                <a:tc>
                  <a:txBody>
                    <a:bodyPr/>
                    <a:lstStyle/>
                    <a:p>
                      <a:r>
                        <a:rPr lang="en-US" sz="1800"/>
                        <a:t>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7" tooltip="Louisiana"/>
                        </a:rPr>
                        <a:t>Louisiana</a:t>
                      </a:r>
                      <a:endParaRPr 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$41,734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$41,725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$43,614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$42,367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$40,676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545">
                <a:tc>
                  <a:txBody>
                    <a:bodyPr/>
                    <a:lstStyle/>
                    <a:p>
                      <a:r>
                        <a:rPr lang="en-US" sz="1800"/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8" tooltip="Tennessee"/>
                        </a:rPr>
                        <a:t>Tennessee</a:t>
                      </a:r>
                      <a:endParaRPr 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$41,693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$41,664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$42,822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$41,567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$40,001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545">
                <a:tc>
                  <a:txBody>
                    <a:bodyPr/>
                    <a:lstStyle/>
                    <a:p>
                      <a:r>
                        <a:rPr lang="en-US" sz="1800"/>
                        <a:t>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9" tooltip="Alabama"/>
                        </a:rPr>
                        <a:t>Alabama</a:t>
                      </a:r>
                      <a:endParaRPr 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$41,415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$40,489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$42,666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$40,554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$38,473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545">
                <a:tc>
                  <a:txBody>
                    <a:bodyPr/>
                    <a:lstStyle/>
                    <a:p>
                      <a:r>
                        <a:rPr lang="en-US" sz="1800"/>
                        <a:t>47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0" tooltip="Kentucky"/>
                        </a:rPr>
                        <a:t>Kentucky</a:t>
                      </a:r>
                      <a:endParaRPr 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$41,141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$40,072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$41,538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$40,267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$38,466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54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1" tooltip="Guam"/>
                        </a:rPr>
                        <a:t>Guam</a:t>
                      </a:r>
                      <a:endParaRPr 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$38,973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545">
                <a:tc>
                  <a:txBody>
                    <a:bodyPr/>
                    <a:lstStyle/>
                    <a:p>
                      <a:r>
                        <a:rPr lang="en-US" sz="1800"/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2" tooltip="Arkansas"/>
                        </a:rPr>
                        <a:t>Arkansas</a:t>
                      </a:r>
                      <a:endParaRPr 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$38,758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$37,823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$38,815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$38,134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$37,420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545">
                <a:tc>
                  <a:txBody>
                    <a:bodyPr/>
                    <a:lstStyle/>
                    <a:p>
                      <a:r>
                        <a:rPr lang="en-US" sz="1800"/>
                        <a:t>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3" tooltip="West Virginia"/>
                        </a:rPr>
                        <a:t>West Virginia</a:t>
                      </a:r>
                      <a:endParaRPr 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$38,482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$37,435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$37,989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$37,060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$37,227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545">
                <a:tc>
                  <a:txBody>
                    <a:bodyPr/>
                    <a:lstStyle/>
                    <a:p>
                      <a:r>
                        <a:rPr lang="en-US" sz="1800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14" tooltip="Mississippi"/>
                        </a:rPr>
                        <a:t>Mississippi</a:t>
                      </a:r>
                      <a:endParaRPr 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$36,919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$36,646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$37,790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$36,338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$35,261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7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Connecticut Cities – Where did all the Money Go?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Median Household Income: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Bridgeport:	$42,700 (Median HH Income)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Waterbury: $36,736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Hartford: $27,417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New London: $40,900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Stamford: $72,706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Willimantic: $33,403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New Canaan: $178,371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208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Median Household Income is representative of all the other issues, such as:</a:t>
            </a:r>
          </a:p>
          <a:p>
            <a:pPr lvl="1"/>
            <a:r>
              <a:rPr lang="en-US" sz="3200" dirty="0" smtClean="0"/>
              <a:t>Housing, jobs, etc.</a:t>
            </a:r>
          </a:p>
          <a:p>
            <a:r>
              <a:rPr lang="en-US" sz="3600" dirty="0" smtClean="0"/>
              <a:t>Income disparity in Connecticut may be greater than anywhere, with possible exception of California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358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Bigger Picture (CERC)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Population, housing stock, demographics, schools, parks, etc.</a:t>
            </a:r>
          </a:p>
          <a:p>
            <a:pPr lvl="1"/>
            <a:r>
              <a:rPr lang="en-US" sz="3200" dirty="0" smtClean="0">
                <a:hlinkClick r:id="rId2"/>
              </a:rPr>
              <a:t>www.cerc.com</a:t>
            </a:r>
            <a:endParaRPr lang="en-US" sz="3200" dirty="0" smtClean="0"/>
          </a:p>
          <a:p>
            <a:r>
              <a:rPr lang="en-US" sz="3600" dirty="0" smtClean="0"/>
              <a:t>These are considered </a:t>
            </a:r>
            <a:r>
              <a:rPr lang="en-US" sz="3600" u="sng" dirty="0" smtClean="0"/>
              <a:t>development</a:t>
            </a:r>
            <a:r>
              <a:rPr lang="en-US" sz="3600" dirty="0" smtClean="0"/>
              <a:t> as opposed to income measures</a:t>
            </a:r>
          </a:p>
          <a:p>
            <a:pPr lvl="1"/>
            <a:r>
              <a:rPr lang="en-US" sz="3200" dirty="0" smtClean="0"/>
              <a:t>Connecticut is somewhat unique in that all major cities are troubled</a:t>
            </a:r>
          </a:p>
          <a:p>
            <a:pPr lvl="2"/>
            <a:r>
              <a:rPr lang="en-US" sz="2800" dirty="0" smtClean="0"/>
              <a:t>All have housing stock issues, educational issues or other problems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789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City		Population	Unemployment   Poverty Rate   	Math Mastery</a:t>
            </a:r>
          </a:p>
          <a:p>
            <a:pPr marL="0" indent="0">
              <a:buNone/>
            </a:pPr>
            <a:r>
              <a:rPr lang="en-US" sz="2400" dirty="0" smtClean="0"/>
              <a:t>						     (2010-14)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New Haven	130,553		9.0%	     26.4% 		      41.2%</a:t>
            </a:r>
          </a:p>
          <a:p>
            <a:pPr marL="0" indent="0">
              <a:buNone/>
            </a:pPr>
            <a:r>
              <a:rPr lang="en-US" sz="2400" dirty="0" smtClean="0"/>
              <a:t>Stamford	125,401		</a:t>
            </a:r>
            <a:r>
              <a:rPr lang="en-US" sz="2400" dirty="0" smtClean="0">
                <a:solidFill>
                  <a:srgbClr val="FF0000"/>
                </a:solidFill>
              </a:rPr>
              <a:t>5.5%	       9.9%		      </a:t>
            </a:r>
            <a:r>
              <a:rPr lang="en-US" sz="2400" dirty="0" smtClean="0"/>
              <a:t>59.6%</a:t>
            </a:r>
          </a:p>
          <a:p>
            <a:pPr marL="0" indent="0">
              <a:buNone/>
            </a:pPr>
            <a:r>
              <a:rPr lang="en-US" sz="2400" dirty="0" smtClean="0"/>
              <a:t>Bridgeport	146,680	           10.2%	     23.6%		      33.7%</a:t>
            </a:r>
          </a:p>
          <a:p>
            <a:pPr marL="0" indent="0">
              <a:buNone/>
            </a:pPr>
            <a:r>
              <a:rPr lang="en-US" sz="2400" dirty="0" smtClean="0"/>
              <a:t>Waterbury	109,887	           10.7%	     24.2%		      27.1%</a:t>
            </a:r>
          </a:p>
          <a:p>
            <a:pPr marL="0" indent="0">
              <a:buNone/>
            </a:pPr>
            <a:r>
              <a:rPr lang="en-US" sz="2400" dirty="0" smtClean="0"/>
              <a:t>Hartford	125,211	           12.2%	     34.4%		      32.5%</a:t>
            </a:r>
          </a:p>
          <a:p>
            <a:pPr marL="0" indent="0">
              <a:buNone/>
            </a:pPr>
            <a:r>
              <a:rPr lang="en-US" sz="2400" dirty="0" smtClean="0"/>
              <a:t>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2400" dirty="0" smtClean="0"/>
              <a:t>State	          3,592,053		6.6%	     10.5%		      65.2%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829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33365"/>
            <a:ext cx="10515600" cy="1325563"/>
          </a:xfrm>
        </p:spPr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Summmary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Outside of Stamford, cities in Connecticut are deeply troubled</a:t>
            </a:r>
          </a:p>
          <a:p>
            <a:pPr lvl="1"/>
            <a:r>
              <a:rPr lang="en-US" dirty="0" smtClean="0"/>
              <a:t>Yet, urban areas are small in comparison to those in other states</a:t>
            </a:r>
          </a:p>
          <a:p>
            <a:pPr lvl="1"/>
            <a:r>
              <a:rPr lang="en-US" dirty="0" smtClean="0"/>
              <a:t>Don’t have a Detroit to try to fix</a:t>
            </a:r>
          </a:p>
          <a:p>
            <a:pPr lvl="1"/>
            <a:r>
              <a:rPr lang="en-US" dirty="0" smtClean="0"/>
              <a:t>Amount of money and effort to solve cities’ problems not overwhelming</a:t>
            </a:r>
          </a:p>
          <a:p>
            <a:r>
              <a:rPr lang="en-US" dirty="0" smtClean="0"/>
              <a:t>Persistence of problems represents a policy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5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Have to avoid always equating income with development</a:t>
            </a:r>
          </a:p>
          <a:p>
            <a:pPr lvl="1"/>
            <a:r>
              <a:rPr lang="en-US" sz="3200" dirty="0" smtClean="0"/>
              <a:t>Although it usually is a strong indicator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844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Nation of Nauru</a:t>
            </a:r>
            <a:endParaRPr lang="en-US" dirty="0"/>
          </a:p>
        </p:txBody>
      </p:sp>
      <p:pic>
        <p:nvPicPr>
          <p:cNvPr id="3074" name="Picture 2" descr="https://www.bing.com/th?id=OIP.Ma0cd0fad06af06a4eb1b456f1312bc85H0&amp;pid=3.1&amp;cb=&amp;w=300&amp;h=300&amp;p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28" y="1648917"/>
            <a:ext cx="8741551" cy="53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6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 S. LeClair</a:t>
            </a:r>
            <a:br>
              <a:rPr lang="en-US" dirty="0" smtClean="0"/>
            </a:br>
            <a:r>
              <a:rPr lang="en-US" dirty="0" smtClean="0"/>
              <a:t>Fairfield University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of Economics</a:t>
            </a:r>
          </a:p>
          <a:p>
            <a:r>
              <a:rPr lang="en-US" dirty="0" smtClean="0"/>
              <a:t>Director of MPA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02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GDP per Capita: $15,211</a:t>
            </a:r>
          </a:p>
          <a:p>
            <a:pPr lvl="1"/>
            <a:r>
              <a:rPr lang="en-US" sz="3200" dirty="0" smtClean="0"/>
              <a:t>Very high by developing nation standards</a:t>
            </a:r>
          </a:p>
          <a:p>
            <a:pPr lvl="1"/>
            <a:r>
              <a:rPr lang="en-US" sz="3200" dirty="0" smtClean="0"/>
              <a:t>Quality of life not so high</a:t>
            </a:r>
          </a:p>
          <a:p>
            <a:pPr lvl="1"/>
            <a:r>
              <a:rPr lang="en-US" sz="3200" dirty="0" smtClean="0"/>
              <a:t>Island is made of bird droppings</a:t>
            </a:r>
          </a:p>
          <a:p>
            <a:pPr lvl="2"/>
            <a:r>
              <a:rPr lang="en-US" sz="2800" dirty="0" smtClean="0"/>
              <a:t>Mined as phosphate fertilizer</a:t>
            </a:r>
          </a:p>
          <a:p>
            <a:pPr lvl="2"/>
            <a:r>
              <a:rPr lang="en-US" sz="2800" dirty="0" smtClean="0"/>
              <a:t>In the process, made island almost uninhabitable</a:t>
            </a:r>
          </a:p>
          <a:p>
            <a:pPr lvl="1"/>
            <a:r>
              <a:rPr lang="en-US" sz="3200" dirty="0" smtClean="0"/>
              <a:t>At one point, islanders tried to buy a new island (no one was selling)</a:t>
            </a:r>
          </a:p>
          <a:p>
            <a:pPr lvl="1"/>
            <a:endParaRPr lang="en-US" sz="32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251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Differences in Income – GDP/Capita, PPP Basis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912966"/>
              </p:ext>
            </p:extLst>
          </p:nvPr>
        </p:nvGraphicFramePr>
        <p:xfrm>
          <a:off x="838200" y="1690690"/>
          <a:ext cx="10515600" cy="4322285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  <a:gridCol w="3505200"/>
              </a:tblGrid>
              <a:tr h="39293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</a:t>
                      </a:r>
                      <a:r>
                        <a:rPr lang="en-US">
                          <a:hlinkClick r:id="rId2" tooltip="Qatar"/>
                        </a:rPr>
                        <a:t>Qatar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132,099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</a:t>
                      </a:r>
                      <a:r>
                        <a:rPr lang="en-US">
                          <a:hlinkClick r:id="rId3" tooltip="Luxembourg"/>
                        </a:rPr>
                        <a:t>Luxembourg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98,987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</a:t>
                      </a:r>
                      <a:r>
                        <a:rPr lang="en-US">
                          <a:hlinkClick r:id="rId4" tooltip="Singapore"/>
                        </a:rPr>
                        <a:t>Singapore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85,253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</a:t>
                      </a:r>
                      <a:r>
                        <a:rPr lang="en-US">
                          <a:hlinkClick r:id="rId5" tooltip="Brunei"/>
                        </a:rPr>
                        <a:t>Brunei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79,587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</a:t>
                      </a:r>
                      <a:r>
                        <a:rPr lang="en-US" dirty="0">
                          <a:hlinkClick r:id="rId6" tooltip="Kuwait"/>
                        </a:rPr>
                        <a:t>Kuwait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70,166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</a:t>
                      </a:r>
                      <a:r>
                        <a:rPr lang="en-US">
                          <a:hlinkClick r:id="rId7" tooltip="Norway"/>
                        </a:rPr>
                        <a:t>Norway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68,430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</a:t>
                      </a:r>
                      <a:r>
                        <a:rPr lang="en-US">
                          <a:hlinkClick r:id="rId8" tooltip="United Arab Emirates"/>
                        </a:rPr>
                        <a:t>United Arab Emirates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67,617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</a:t>
                      </a:r>
                      <a:r>
                        <a:rPr lang="en-US">
                          <a:hlinkClick r:id="rId9" tooltip="San Marino"/>
                        </a:rPr>
                        <a:t>San Marino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63,104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</a:t>
                      </a:r>
                      <a:r>
                        <a:rPr lang="en-US" dirty="0">
                          <a:hlinkClick r:id="rId10" tooltip="Switzerland"/>
                        </a:rPr>
                        <a:t>Switzerland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58,551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/>
                        <a:t> </a:t>
                      </a:r>
                      <a:r>
                        <a:rPr lang="en-US" i="1">
                          <a:hlinkClick r:id="rId11" tooltip="Hong Kong"/>
                        </a:rPr>
                        <a:t>Hong Kong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56,701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935"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</a:t>
                      </a:r>
                      <a:r>
                        <a:rPr lang="en-US">
                          <a:hlinkClick r:id="rId12" tooltip="United States"/>
                        </a:rPr>
                        <a:t>United States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55,805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ttps://upload.wikimedia.org/wikipedia/commons/thumb/6/65/Flag_of_Qatar.svg/23px-Flag_of_Qatar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9138"/>
            <a:ext cx="21907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d/da/Flag_of_Luxembourg.svg/23px-Flag_of_Luxembourg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9138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pload.wikimedia.org/wikipedia/commons/thumb/4/48/Flag_of_Singapore.svg/23px-Flag_of_Singapore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9141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9/9c/Flag_of_Brunei.svg/23px-Flag_of_Brunei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913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upload.wikimedia.org/wikipedia/commons/thumb/a/aa/Flag_of_Kuwait.svg/23px-Flag_of_Kuwait.sv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913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d/d9/Flag_of_Norway.svg/21px-Flag_of_Norway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4" y="1989141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pload.wikimedia.org/wikipedia/commons/thumb/c/cb/Flag_of_the_United_Arab_Emirates.svg/23px-Flag_of_the_United_Arab_Emirates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913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b/b1/Flag_of_San_Marino.svg/20px-Flag_of_San_Marino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1989141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upload.wikimedia.org/wikipedia/commons/thumb/f/f3/Flag_of_Switzerland.svg/16px-Flag_of_Switzerland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91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5/5b/Flag_of_Hong_Kong.svg/23px-Flag_of_Hong_Kong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9141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upload.wikimedia.org/wikipedia/en/thumb/a/a4/Flag_of_the_United_States.svg/23px-Flag_of_the_United_States.svg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913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4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End of the Spectrum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39407"/>
              </p:ext>
            </p:extLst>
          </p:nvPr>
        </p:nvGraphicFramePr>
        <p:xfrm>
          <a:off x="953039" y="2086382"/>
          <a:ext cx="10400764" cy="3802705"/>
        </p:xfrm>
        <a:graphic>
          <a:graphicData uri="http://schemas.openxmlformats.org/drawingml/2006/table">
            <a:tbl>
              <a:tblPr/>
              <a:tblGrid>
                <a:gridCol w="2600191"/>
                <a:gridCol w="2600191"/>
                <a:gridCol w="2600191"/>
                <a:gridCol w="2600191"/>
              </a:tblGrid>
              <a:tr h="620333">
                <a:tc>
                  <a:txBody>
                    <a:bodyPr/>
                    <a:lstStyle/>
                    <a:p>
                      <a:r>
                        <a:rPr lang="en-US" sz="2000" dirty="0"/>
                        <a:t>178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 </a:t>
                      </a:r>
                      <a:r>
                        <a:rPr lang="en-US" sz="2000">
                          <a:hlinkClick r:id="rId2" tooltip="Niger"/>
                        </a:rPr>
                        <a:t>Niger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938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2014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333">
                <a:tc>
                  <a:txBody>
                    <a:bodyPr/>
                    <a:lstStyle/>
                    <a:p>
                      <a:r>
                        <a:rPr lang="en-US" sz="2000" dirty="0"/>
                        <a:t>179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 </a:t>
                      </a:r>
                      <a:r>
                        <a:rPr lang="en-US" sz="2000">
                          <a:hlinkClick r:id="rId3" tooltip="Liberia"/>
                        </a:rPr>
                        <a:t>Liberia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842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2014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333">
                <a:tc>
                  <a:txBody>
                    <a:bodyPr/>
                    <a:lstStyle/>
                    <a:p>
                      <a:r>
                        <a:rPr lang="en-US" sz="2000" dirty="0"/>
                        <a:t>180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 </a:t>
                      </a:r>
                      <a:r>
                        <a:rPr lang="en-US" sz="2000">
                          <a:hlinkClick r:id="rId4" tooltip="Malawi"/>
                        </a:rPr>
                        <a:t>Malawi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2014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333">
                <a:tc>
                  <a:txBody>
                    <a:bodyPr/>
                    <a:lstStyle/>
                    <a:p>
                      <a:r>
                        <a:rPr lang="en-US" sz="2000" dirty="0"/>
                        <a:t>181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 </a:t>
                      </a:r>
                      <a:r>
                        <a:rPr lang="en-US" sz="2000">
                          <a:hlinkClick r:id="rId5" tooltip="Burundi"/>
                        </a:rPr>
                        <a:t>Burundi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770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333">
                <a:tc>
                  <a:txBody>
                    <a:bodyPr/>
                    <a:lstStyle/>
                    <a:p>
                      <a:r>
                        <a:rPr lang="en-US" sz="2000" dirty="0"/>
                        <a:t>182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 </a:t>
                      </a:r>
                      <a:r>
                        <a:rPr lang="en-US" sz="2000">
                          <a:hlinkClick r:id="rId6" tooltip="Democratic Republic of the Congo"/>
                        </a:rPr>
                        <a:t>Congo, Dem. Rep.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746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2014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333">
                <a:tc>
                  <a:txBody>
                    <a:bodyPr/>
                    <a:lstStyle/>
                    <a:p>
                      <a:r>
                        <a:rPr lang="en-US" sz="2000" dirty="0"/>
                        <a:t>183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 </a:t>
                      </a:r>
                      <a:r>
                        <a:rPr lang="en-US" sz="2000" dirty="0">
                          <a:hlinkClick r:id="rId7" tooltip="Central African Republic"/>
                        </a:rPr>
                        <a:t>Central African </a:t>
                      </a:r>
                      <a:r>
                        <a:rPr lang="en-US" sz="2000" dirty="0" smtClean="0">
                          <a:hlinkClick r:id="rId7" tooltip="Central African Republic"/>
                        </a:rPr>
                        <a:t>  Republic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594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https://upload.wikimedia.org/wikipedia/commons/thumb/f/f4/Flag_of_Niger.svg/18px-Flag_of_Niger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3" y="2850432"/>
            <a:ext cx="235328" cy="1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b/b8/Flag_of_Liberia.svg/23px-Flag_of_Liberia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0" y="2861079"/>
            <a:ext cx="300696" cy="15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upload.wikimedia.org/wikipedia/commons/thumb/d/d1/Flag_of_Malawi.svg/23px-Flag_of_Malawi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2" y="2850432"/>
            <a:ext cx="300697" cy="1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0/Flag_of_Burundi.svg/23px-Flag_of_Burundi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2" y="2853981"/>
            <a:ext cx="300697" cy="1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upload.wikimedia.org/wikipedia/commons/thumb/6/6f/Flag_of_the_Democratic_Republic_of_the_Congo.svg/20px-Flag_of_the_Democratic_Republic_of_the_Congo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7" y="2850432"/>
            <a:ext cx="261476" cy="1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6/6f/Flag_of_the_Central_African_Republic.svg/23px-Flag_of_the_Central_African_Republic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2" y="2850432"/>
            <a:ext cx="300697" cy="1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7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versus Global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Global Development seeks to raise living standards AND address development </a:t>
            </a:r>
            <a:r>
              <a:rPr lang="en-US" sz="3600" u="sng" dirty="0" smtClean="0"/>
              <a:t>indicators</a:t>
            </a:r>
          </a:p>
          <a:p>
            <a:pPr lvl="1"/>
            <a:r>
              <a:rPr lang="en-US" sz="3200" dirty="0" smtClean="0"/>
              <a:t>As in the Millennium Development Goals of the UN</a:t>
            </a:r>
          </a:p>
          <a:p>
            <a:pPr lvl="2"/>
            <a:r>
              <a:rPr lang="en-US" sz="2800" dirty="0" smtClean="0"/>
              <a:t>Infant mortality, longevity, educational attainment, health, etc.</a:t>
            </a:r>
          </a:p>
          <a:p>
            <a:r>
              <a:rPr lang="en-US" sz="3600" dirty="0" smtClean="0"/>
              <a:t>Regional development addresses more localized problems, perhaps inside a very rich country/state</a:t>
            </a:r>
          </a:p>
          <a:p>
            <a:pPr lvl="1"/>
            <a:r>
              <a:rPr lang="en-US" sz="3200" dirty="0" smtClean="0"/>
              <a:t>Bridgeport or Waterbury</a:t>
            </a:r>
          </a:p>
          <a:p>
            <a:pPr lvl="1"/>
            <a:r>
              <a:rPr lang="en-US" sz="3200" dirty="0" smtClean="0"/>
              <a:t>Approaches are very different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5660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Questions?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70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Week #2 – Regional Problems and Regional Development Policy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Causes Regional Development Issues?</a:t>
            </a:r>
          </a:p>
          <a:p>
            <a:pPr lvl="1"/>
            <a:r>
              <a:rPr lang="en-US" sz="3200" dirty="0" smtClean="0"/>
              <a:t>Departure of an industry or industries</a:t>
            </a:r>
          </a:p>
          <a:p>
            <a:pPr lvl="1"/>
            <a:r>
              <a:rPr lang="en-US" sz="3200" dirty="0" smtClean="0"/>
              <a:t>Demographics</a:t>
            </a:r>
          </a:p>
          <a:p>
            <a:pPr lvl="1"/>
            <a:r>
              <a:rPr lang="en-US" sz="3200" dirty="0" smtClean="0"/>
              <a:t>Transportation issues (A serious problem in Connecticut)</a:t>
            </a:r>
          </a:p>
          <a:p>
            <a:pPr lvl="1"/>
            <a:r>
              <a:rPr lang="en-US" sz="3200" dirty="0" smtClean="0"/>
              <a:t>Failed infrastructure</a:t>
            </a:r>
          </a:p>
          <a:p>
            <a:pPr lvl="1"/>
            <a:r>
              <a:rPr lang="en-US" sz="3200" dirty="0" smtClean="0"/>
              <a:t>Natural disaster</a:t>
            </a:r>
          </a:p>
          <a:p>
            <a:pPr lvl="1"/>
            <a:r>
              <a:rPr lang="en-US" sz="3200" dirty="0" smtClean="0"/>
              <a:t>Misuse of Resources (Tragedy of the Commons, 1968, Garrett Hardin)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267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Departure of industry (too many to name)</a:t>
            </a:r>
          </a:p>
          <a:p>
            <a:pPr lvl="1"/>
            <a:r>
              <a:rPr lang="en-US" sz="3200" dirty="0" smtClean="0"/>
              <a:t>Automobile industry leaving Detroit</a:t>
            </a:r>
          </a:p>
          <a:p>
            <a:pPr lvl="1"/>
            <a:r>
              <a:rPr lang="en-US" sz="3200" dirty="0" smtClean="0"/>
              <a:t>Steel industry departing Pennsylvania</a:t>
            </a:r>
          </a:p>
          <a:p>
            <a:pPr lvl="1"/>
            <a:r>
              <a:rPr lang="en-US" sz="3200" dirty="0" smtClean="0"/>
              <a:t>Textile industry departing New England</a:t>
            </a:r>
          </a:p>
          <a:p>
            <a:pPr lvl="2"/>
            <a:r>
              <a:rPr lang="en-US" sz="2800" dirty="0" smtClean="0"/>
              <a:t>Economic issues of the “valley”</a:t>
            </a:r>
          </a:p>
          <a:p>
            <a:pPr lvl="1"/>
            <a:r>
              <a:rPr lang="en-US" sz="3200" dirty="0" smtClean="0"/>
              <a:t>Brass industry in Waterbury</a:t>
            </a:r>
          </a:p>
          <a:p>
            <a:r>
              <a:rPr lang="en-US" sz="3600" dirty="0" smtClean="0"/>
              <a:t>Argument is that towns and areas can either sit back and allow decline or try to respond in some way</a:t>
            </a:r>
          </a:p>
          <a:p>
            <a:pPr lvl="2"/>
            <a:endParaRPr lang="en-US" sz="28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9819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Demographics and Transportation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Changing demographics may make an area unsuitable for manufacturing</a:t>
            </a:r>
          </a:p>
          <a:p>
            <a:pPr lvl="1"/>
            <a:r>
              <a:rPr lang="en-US" sz="3200" dirty="0" smtClean="0"/>
              <a:t>Aging labor force may mean labor is scarcer and more expensive</a:t>
            </a:r>
          </a:p>
          <a:p>
            <a:r>
              <a:rPr lang="en-US" sz="3600" dirty="0" smtClean="0"/>
              <a:t>Transportation is one of Connecticut’s biggest issue at present</a:t>
            </a:r>
          </a:p>
          <a:p>
            <a:pPr lvl="1"/>
            <a:r>
              <a:rPr lang="en-US" sz="3200" dirty="0" smtClean="0"/>
              <a:t>Cannot attract new firms if roads don’t work</a:t>
            </a:r>
          </a:p>
          <a:p>
            <a:pPr lvl="1"/>
            <a:r>
              <a:rPr lang="en-US" sz="3200" dirty="0" smtClean="0"/>
              <a:t>Unfortunately, State has few options to fix this</a:t>
            </a:r>
          </a:p>
          <a:p>
            <a:pPr lvl="2"/>
            <a:r>
              <a:rPr lang="en-US" sz="2800" dirty="0" smtClean="0"/>
              <a:t>Rail system is at capacity. No place to put new roads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565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joyful morning commute</a:t>
            </a:r>
            <a:endParaRPr lang="en-US" dirty="0"/>
          </a:p>
        </p:txBody>
      </p:sp>
      <p:pic>
        <p:nvPicPr>
          <p:cNvPr id="1026" name="Picture 2" descr="Image result for traffic jam connectic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6" y="1850045"/>
            <a:ext cx="7250805" cy="44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Failed Infrastructure (Beyond Roads)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Metro North beyond capacity since gas prices rose in 2007</a:t>
            </a:r>
          </a:p>
          <a:p>
            <a:r>
              <a:rPr lang="en-US" sz="3600" dirty="0" smtClean="0"/>
              <a:t>Deep-water ports in State are inadequate (only New Haven is fully operating)</a:t>
            </a:r>
          </a:p>
          <a:p>
            <a:r>
              <a:rPr lang="en-US" sz="3600" dirty="0" smtClean="0"/>
              <a:t>Unlike rest of country, airport is OK (compare Bradley to </a:t>
            </a:r>
            <a:r>
              <a:rPr lang="en-US" sz="3600" dirty="0" err="1" smtClean="0"/>
              <a:t>Laguardia</a:t>
            </a:r>
            <a:r>
              <a:rPr lang="en-US" sz="3600" dirty="0" smtClean="0"/>
              <a:t>)</a:t>
            </a:r>
          </a:p>
          <a:p>
            <a:pPr lvl="1"/>
            <a:r>
              <a:rPr lang="en-US" sz="3200" dirty="0" smtClean="0"/>
              <a:t>State is very careless with infrastructure funds – used dedicated highway money to balance the State budget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650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want Copies of the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 to my Webpage:</a:t>
            </a:r>
          </a:p>
          <a:p>
            <a:r>
              <a:rPr lang="en-US" smtClean="0">
                <a:hlinkClick r:id="rId2"/>
              </a:rPr>
              <a:t>www.faculty.Fairfield.edu/mleclair</a:t>
            </a:r>
            <a:endParaRPr lang="en-US" smtClean="0"/>
          </a:p>
          <a:p>
            <a:pPr lvl="1"/>
            <a:r>
              <a:rPr lang="en-US" smtClean="0"/>
              <a:t>Click on Link</a:t>
            </a:r>
          </a:p>
          <a:p>
            <a:pPr lvl="1"/>
            <a:r>
              <a:rPr lang="en-US" smtClean="0"/>
              <a:t>Must have Powerpoint on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39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Natural Disasters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Famous example of coal industry in Wilkes-Barre</a:t>
            </a:r>
          </a:p>
          <a:p>
            <a:pPr lvl="1"/>
            <a:r>
              <a:rPr lang="en-US" sz="3200" dirty="0" smtClean="0"/>
              <a:t>1959 Knox Coal Mine disaster left many mines flooded</a:t>
            </a:r>
          </a:p>
          <a:p>
            <a:pPr lvl="1"/>
            <a:r>
              <a:rPr lang="en-US" sz="3200" dirty="0" smtClean="0"/>
              <a:t>No way to reopen</a:t>
            </a:r>
          </a:p>
          <a:p>
            <a:pPr lvl="1"/>
            <a:r>
              <a:rPr lang="en-US" sz="3200" dirty="0" smtClean="0"/>
              <a:t>City (and area) went into decline</a:t>
            </a:r>
          </a:p>
          <a:p>
            <a:r>
              <a:rPr lang="en-US" sz="3600" dirty="0" smtClean="0"/>
              <a:t>Coast of Mississippi has never recovered from Katrina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4088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mississippi katrina da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60" y="1095774"/>
            <a:ext cx="6983257" cy="50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59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Misuse of Resources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“Tragedy of the Commons”</a:t>
            </a:r>
          </a:p>
          <a:p>
            <a:r>
              <a:rPr lang="en-US" sz="3600" dirty="0" smtClean="0"/>
              <a:t>Shared resources are unpriced (free)</a:t>
            </a:r>
          </a:p>
          <a:p>
            <a:pPr lvl="1"/>
            <a:r>
              <a:rPr lang="en-US" sz="3200" dirty="0" smtClean="0"/>
              <a:t>Fishing, mining, timbering</a:t>
            </a:r>
          </a:p>
          <a:p>
            <a:r>
              <a:rPr lang="en-US" sz="3600" dirty="0" smtClean="0"/>
              <a:t>Best strategy of individual is to exploit as rapidly as possible</a:t>
            </a:r>
          </a:p>
          <a:p>
            <a:pPr lvl="1"/>
            <a:r>
              <a:rPr lang="en-US" sz="3200" dirty="0" smtClean="0"/>
              <a:t>But, result is destruction of resource</a:t>
            </a:r>
          </a:p>
          <a:p>
            <a:pPr lvl="1"/>
            <a:r>
              <a:rPr lang="en-US" sz="3200" dirty="0" smtClean="0"/>
              <a:t>Georges Bank was one of world’s best fishing areas. Now largely off limits to fishing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2169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Timbering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 one point, nearly all large trees in the northeast had been cut down</a:t>
            </a:r>
          </a:p>
          <a:p>
            <a:pPr lvl="1"/>
            <a:r>
              <a:rPr lang="en-US" sz="3200" dirty="0" smtClean="0"/>
              <a:t>Reason why the largest trees in Connecticut (in the </a:t>
            </a:r>
            <a:r>
              <a:rPr lang="en-US" sz="3200" dirty="0" err="1" smtClean="0"/>
              <a:t>Pequonnock</a:t>
            </a:r>
            <a:r>
              <a:rPr lang="en-US" sz="3200" dirty="0" smtClean="0"/>
              <a:t> Valley in Trumbull) are only 155 feet high</a:t>
            </a:r>
          </a:p>
          <a:p>
            <a:pPr lvl="1"/>
            <a:r>
              <a:rPr lang="en-US" sz="3200" dirty="0" smtClean="0"/>
              <a:t>Once timber all cut down, industry moved on </a:t>
            </a:r>
          </a:p>
          <a:p>
            <a:pPr lvl="2"/>
            <a:r>
              <a:rPr lang="en-US" sz="2800" dirty="0" smtClean="0"/>
              <a:t>Reforestation is now largely complete, but industry never came back</a:t>
            </a:r>
          </a:p>
          <a:p>
            <a:pPr lvl="2"/>
            <a:r>
              <a:rPr lang="en-US" sz="2800" dirty="0" smtClean="0"/>
              <a:t>Only in Northwest is there a well-maintained lumbering industry that replants as it cuts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048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Regional Industry Gone, what Comes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Generally, population decline, a drop in household income, deteriorating property prices, and economic decay</a:t>
            </a:r>
          </a:p>
          <a:p>
            <a:pPr lvl="1"/>
            <a:r>
              <a:rPr lang="en-US" sz="3200" dirty="0" smtClean="0"/>
              <a:t>In a purely free-market world, you simply move on to the next economically vibrant area</a:t>
            </a:r>
          </a:p>
          <a:p>
            <a:r>
              <a:rPr lang="en-US" sz="3600" dirty="0" smtClean="0"/>
              <a:t>Problem (even from an objective view) is that billions of dollars in assets are destroyed in the process (e.g. housing stock)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2679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Bridgeport as a Case 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Used to be a vibrant, economically important city</a:t>
            </a:r>
          </a:p>
          <a:p>
            <a:pPr lvl="1"/>
            <a:r>
              <a:rPr lang="en-US" sz="3200" dirty="0" smtClean="0"/>
              <a:t>Tourist destination for New Yorkers</a:t>
            </a:r>
          </a:p>
          <a:p>
            <a:r>
              <a:rPr lang="en-US" sz="3600" dirty="0" smtClean="0"/>
              <a:t>Decline of defense industry in the 1950s set off decay</a:t>
            </a:r>
          </a:p>
          <a:p>
            <a:pPr lvl="1"/>
            <a:r>
              <a:rPr lang="en-US" sz="3200" dirty="0" smtClean="0"/>
              <a:t>City now has a deteriorating housing stock, a very troubled downtown area (which is getting worse, not better)</a:t>
            </a:r>
          </a:p>
          <a:p>
            <a:pPr lvl="1"/>
            <a:r>
              <a:rPr lang="en-US" sz="3200" dirty="0" smtClean="0"/>
              <a:t>Problems with crime, poverty, etc.</a:t>
            </a:r>
          </a:p>
          <a:p>
            <a:pPr lvl="1"/>
            <a:r>
              <a:rPr lang="en-US" sz="3200" dirty="0" smtClean="0"/>
              <a:t>Defense industry is not coming back; what does city do?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4042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Regional Development Tactics – the Good, the Bad and the Silly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Common tactics include:</a:t>
            </a:r>
          </a:p>
          <a:p>
            <a:pPr lvl="1"/>
            <a:r>
              <a:rPr lang="en-US" sz="3200" dirty="0" smtClean="0"/>
              <a:t>The “stadium gambit”</a:t>
            </a:r>
          </a:p>
          <a:p>
            <a:pPr lvl="1"/>
            <a:r>
              <a:rPr lang="en-US" sz="3200" dirty="0" smtClean="0"/>
              <a:t>Enterprise Zones – low tax areas that promote retailing</a:t>
            </a:r>
          </a:p>
          <a:p>
            <a:pPr lvl="1"/>
            <a:r>
              <a:rPr lang="en-US" sz="3200" dirty="0" smtClean="0"/>
              <a:t>Intellectual corridors (more regional in nature)</a:t>
            </a:r>
          </a:p>
          <a:p>
            <a:pPr lvl="2"/>
            <a:r>
              <a:rPr lang="en-US" sz="2800" dirty="0" smtClean="0"/>
              <a:t>Declare an area a high-tech corridor and use tax breaks to spur investment (Route 128 in Boston)</a:t>
            </a:r>
          </a:p>
          <a:p>
            <a:pPr lvl="1"/>
            <a:r>
              <a:rPr lang="en-US" sz="3200" dirty="0" smtClean="0"/>
              <a:t>Growth poles – a regionally-based, industry specific development initiative (e.g. auto industry and suppliers)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0774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What did Bridgeport Try?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bluefish stadium and </a:t>
            </a:r>
            <a:r>
              <a:rPr lang="en-US" sz="3600" dirty="0" err="1" smtClean="0"/>
              <a:t>HarborYard</a:t>
            </a:r>
            <a:r>
              <a:rPr lang="en-US" sz="3600" dirty="0" smtClean="0"/>
              <a:t> Arena</a:t>
            </a:r>
          </a:p>
          <a:p>
            <a:pPr lvl="1"/>
            <a:r>
              <a:rPr lang="en-US" sz="3200" dirty="0" smtClean="0"/>
              <a:t>Generally acknowledged as ineffective</a:t>
            </a:r>
          </a:p>
          <a:p>
            <a:pPr lvl="1"/>
            <a:r>
              <a:rPr lang="en-US" sz="3200" dirty="0" smtClean="0"/>
              <a:t>Isolated on wrong side of 95, no businesses developed around arena</a:t>
            </a:r>
          </a:p>
          <a:p>
            <a:pPr lvl="1"/>
            <a:r>
              <a:rPr lang="en-US" sz="3200" dirty="0" smtClean="0"/>
              <a:t>Example of the over-used and rather ridiculous stadium approach</a:t>
            </a:r>
          </a:p>
          <a:p>
            <a:r>
              <a:rPr lang="en-US" sz="3600" dirty="0" smtClean="0"/>
              <a:t>Moving HCC to the old Sears Building</a:t>
            </a:r>
          </a:p>
          <a:p>
            <a:pPr lvl="1"/>
            <a:r>
              <a:rPr lang="en-US" sz="3200" dirty="0" smtClean="0"/>
              <a:t>Problem: NO integration with community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6705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Moving police barracks downtown</a:t>
            </a:r>
          </a:p>
          <a:p>
            <a:pPr lvl="1"/>
            <a:r>
              <a:rPr lang="en-US" sz="3200" dirty="0" smtClean="0"/>
              <a:t>Nice idea; reduces crime and stimulates some retail trade</a:t>
            </a:r>
          </a:p>
          <a:p>
            <a:pPr lvl="1"/>
            <a:r>
              <a:rPr lang="en-US" sz="3200" dirty="0" smtClean="0"/>
              <a:t>Not very impactful</a:t>
            </a:r>
          </a:p>
          <a:p>
            <a:r>
              <a:rPr lang="en-US" sz="3600" dirty="0" err="1" smtClean="0"/>
              <a:t>SteelPointe</a:t>
            </a:r>
            <a:r>
              <a:rPr lang="en-US" sz="3600" dirty="0" smtClean="0"/>
              <a:t> Harbor</a:t>
            </a:r>
          </a:p>
          <a:p>
            <a:pPr lvl="1"/>
            <a:r>
              <a:rPr lang="en-US" sz="3200" dirty="0" smtClean="0"/>
              <a:t>First dramatic development project carried out by city</a:t>
            </a:r>
          </a:p>
          <a:p>
            <a:pPr lvl="1"/>
            <a:r>
              <a:rPr lang="en-US" sz="3200" dirty="0" smtClean="0"/>
              <a:t>Unfortunately, undertaken in 2008 – put on hold</a:t>
            </a:r>
          </a:p>
          <a:p>
            <a:pPr lvl="1"/>
            <a:r>
              <a:rPr lang="en-US" sz="3200" dirty="0" smtClean="0"/>
              <a:t>Now moving forward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8092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se1.mm.bing.net/th?&amp;id=OIP.M55718df4b7fb277e1318a343ff200d1fo0&amp;w=290&amp;h=190&amp;c=0&amp;pid=1.9&amp;rs=0&amp;p=0&amp;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26" y="1787756"/>
            <a:ext cx="7738793" cy="50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5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Week 1: What is Developmental Economics as a discipline? What is the difference between Regional and Global Development? What does the world look like right now?</a:t>
            </a:r>
          </a:p>
          <a:p>
            <a:r>
              <a:rPr lang="en-US" sz="3600" dirty="0" smtClean="0"/>
              <a:t>Week 2: Regional Problems and Regional Development Policy</a:t>
            </a:r>
          </a:p>
          <a:p>
            <a:r>
              <a:rPr lang="en-US" sz="3600" dirty="0" smtClean="0"/>
              <a:t>Week 3: Global Development and Global Development Goals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781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tse1.mm.bing.net/th?&amp;id=OIP.M18c03862378a53f16efc61a56420b165o0&amp;w=299&amp;h=193&amp;c=0&amp;pid=1.9&amp;rs=0&amp;p=0&amp;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60" y="1263507"/>
            <a:ext cx="8255357" cy="53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81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Opening of Bass Pro a major accomplishment</a:t>
            </a:r>
          </a:p>
          <a:p>
            <a:pPr lvl="1"/>
            <a:r>
              <a:rPr lang="en-US" sz="3200" dirty="0" smtClean="0"/>
              <a:t>Foresee housing, retail, commercial space once completed</a:t>
            </a:r>
          </a:p>
          <a:p>
            <a:pPr lvl="1"/>
            <a:r>
              <a:rPr lang="en-US" sz="3200" dirty="0" smtClean="0"/>
              <a:t>First real attempt at redevelopment</a:t>
            </a:r>
          </a:p>
          <a:p>
            <a:r>
              <a:rPr lang="en-US" sz="3600" dirty="0" smtClean="0"/>
              <a:t>To actually fix city’s problems would need a new industrial base (e.g. financial)</a:t>
            </a:r>
          </a:p>
          <a:p>
            <a:pPr lvl="1"/>
            <a:r>
              <a:rPr lang="en-US" sz="3200" dirty="0" smtClean="0"/>
              <a:t>Not sure that is going to happen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360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Other Local Examples of Transformations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Sleepy Hollow (N. Tarrytown, New York)</a:t>
            </a:r>
          </a:p>
          <a:p>
            <a:pPr lvl="1"/>
            <a:r>
              <a:rPr lang="en-US" sz="3200" dirty="0" smtClean="0"/>
              <a:t>GM plant closes – North Tarrytown renamed Sleepy Hollow in order to become a tourist destination</a:t>
            </a:r>
          </a:p>
          <a:p>
            <a:r>
              <a:rPr lang="en-US" sz="3600" dirty="0" smtClean="0"/>
              <a:t>Waterbury, CT</a:t>
            </a:r>
          </a:p>
          <a:p>
            <a:pPr lvl="1"/>
            <a:r>
              <a:rPr lang="en-US" sz="3200" dirty="0" smtClean="0"/>
              <a:t>Brass industry departs – open Brassworks Mall as a regional attraction</a:t>
            </a:r>
          </a:p>
          <a:p>
            <a:pPr marL="457200" lvl="1" indent="0">
              <a:buNone/>
            </a:pPr>
            <a:r>
              <a:rPr lang="en-US" sz="3200" dirty="0" smtClean="0"/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7964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Fail…………………………New London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Gave enormous tax breaks to Pfizer to redevelop New London</a:t>
            </a:r>
          </a:p>
          <a:p>
            <a:r>
              <a:rPr lang="en-US" sz="3600" dirty="0" smtClean="0"/>
              <a:t>Used eminent domain to clear area for Pfizer (see </a:t>
            </a:r>
            <a:r>
              <a:rPr lang="en-US" sz="3600" i="1" dirty="0" smtClean="0"/>
              <a:t>Little Pink House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Pfizer changed its mind</a:t>
            </a:r>
          </a:p>
          <a:p>
            <a:pPr lvl="1"/>
            <a:r>
              <a:rPr lang="en-US" sz="3200" dirty="0" smtClean="0"/>
              <a:t>Left behind a wasteland</a:t>
            </a:r>
          </a:p>
          <a:p>
            <a:pPr lvl="1"/>
            <a:r>
              <a:rPr lang="en-US" sz="3200" dirty="0" smtClean="0"/>
              <a:t>Led to passage of state laws that prohibit use of eminent domain for private 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9305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Questions?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52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 – Global Development Goals and International Development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eradicate </a:t>
            </a:r>
            <a:r>
              <a:rPr lang="en-US" dirty="0">
                <a:hlinkClick r:id="rId2" tooltip="Extreme poverty"/>
              </a:rPr>
              <a:t>extreme poverty</a:t>
            </a:r>
            <a:r>
              <a:rPr lang="en-US" dirty="0"/>
              <a:t> and hunger</a:t>
            </a:r>
          </a:p>
          <a:p>
            <a:r>
              <a:rPr lang="en-US" dirty="0"/>
              <a:t>To achieve </a:t>
            </a:r>
            <a:r>
              <a:rPr lang="en-US" dirty="0">
                <a:hlinkClick r:id="rId3" tooltip="Universal primary education"/>
              </a:rPr>
              <a:t>universal primary education</a:t>
            </a:r>
            <a:endParaRPr lang="en-US" dirty="0"/>
          </a:p>
          <a:p>
            <a:r>
              <a:rPr lang="en-US" dirty="0"/>
              <a:t>To promote </a:t>
            </a:r>
            <a:r>
              <a:rPr lang="en-US" dirty="0">
                <a:hlinkClick r:id="rId4" tooltip="Gender equality"/>
              </a:rPr>
              <a:t>gender equality</a:t>
            </a:r>
            <a:r>
              <a:rPr lang="en-US" dirty="0"/>
              <a:t> and empower women</a:t>
            </a:r>
          </a:p>
          <a:p>
            <a:r>
              <a:rPr lang="en-US" dirty="0"/>
              <a:t>To reduce </a:t>
            </a:r>
            <a:r>
              <a:rPr lang="en-US" dirty="0">
                <a:hlinkClick r:id="rId5" tooltip="Child mortality"/>
              </a:rPr>
              <a:t>child mortality</a:t>
            </a:r>
            <a:endParaRPr lang="en-US" dirty="0"/>
          </a:p>
          <a:p>
            <a:r>
              <a:rPr lang="en-US" dirty="0"/>
              <a:t>To improve </a:t>
            </a:r>
            <a:r>
              <a:rPr lang="en-US" dirty="0">
                <a:hlinkClick r:id="rId6" tooltip="Maternal health"/>
              </a:rPr>
              <a:t>maternal health</a:t>
            </a:r>
            <a:endParaRPr lang="en-US" dirty="0"/>
          </a:p>
          <a:p>
            <a:r>
              <a:rPr lang="en-US" dirty="0"/>
              <a:t>To combat </a:t>
            </a:r>
            <a:r>
              <a:rPr lang="en-US" dirty="0">
                <a:hlinkClick r:id="rId7" tooltip="HIV/AIDS"/>
              </a:rPr>
              <a:t>HIV/AIDS</a:t>
            </a:r>
            <a:r>
              <a:rPr lang="en-US" dirty="0"/>
              <a:t>, </a:t>
            </a:r>
            <a:r>
              <a:rPr lang="en-US" dirty="0">
                <a:hlinkClick r:id="rId8" tooltip="Malaria"/>
              </a:rPr>
              <a:t>malaria</a:t>
            </a:r>
            <a:r>
              <a:rPr lang="en-US" dirty="0"/>
              <a:t>, and other diseases</a:t>
            </a:r>
          </a:p>
          <a:p>
            <a:r>
              <a:rPr lang="en-US" dirty="0"/>
              <a:t>To ensure environmental </a:t>
            </a:r>
            <a:r>
              <a:rPr lang="en-US" dirty="0" smtClean="0"/>
              <a:t>sustainability</a:t>
            </a:r>
            <a:endParaRPr lang="en-US" dirty="0"/>
          </a:p>
          <a:p>
            <a:r>
              <a:rPr lang="en-US" dirty="0"/>
              <a:t>To develop a global partnership for </a:t>
            </a:r>
            <a:r>
              <a:rPr lang="en-US" dirty="0" smtClean="0"/>
              <a:t>development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22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of these would be achieved if Incomes were raised – Incomes per Capita in Poor Nations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83460" y="1811462"/>
          <a:ext cx="10425080" cy="4379664"/>
        </p:xfrm>
        <a:graphic>
          <a:graphicData uri="http://schemas.openxmlformats.org/drawingml/2006/table">
            <a:tbl>
              <a:tblPr/>
              <a:tblGrid>
                <a:gridCol w="2606271"/>
                <a:gridCol w="2606271"/>
                <a:gridCol w="2606271"/>
                <a:gridCol w="2606271"/>
              </a:tblGrid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177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2" tooltip="Rwanda"/>
                        </a:rPr>
                        <a:t>Rwanda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1,800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178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3" tooltip="Burkina Faso"/>
                        </a:rPr>
                        <a:t>Burkina Faso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1,800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179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4" tooltip="Mali"/>
                        </a:rPr>
                        <a:t>Mali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1,800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180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5" tooltip="North Korea"/>
                        </a:rPr>
                        <a:t>North Korea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1,800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2014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181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6" tooltip="Haiti"/>
                        </a:rPr>
                        <a:t>Haiti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1,800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182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7" tooltip="The Gambia"/>
                        </a:rPr>
                        <a:t>The Gambia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1,700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183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8" tooltip="Ethiopia"/>
                        </a:rPr>
                        <a:t>Ethiopia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1,700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184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9" tooltip="Comoros"/>
                        </a:rPr>
                        <a:t>Comoros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1,600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185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10" tooltip="Sierra Leone"/>
                        </a:rPr>
                        <a:t>Sierra Leone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1,600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186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11" tooltip="Togo"/>
                        </a:rPr>
                        <a:t>Togo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1,500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187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12" tooltip="Guinea-Bissau"/>
                        </a:rPr>
                        <a:t>Guinea-Bissau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1,500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 sz="1800"/>
                        <a:t>188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 </a:t>
                      </a:r>
                      <a:r>
                        <a:rPr lang="en-US" sz="1800">
                          <a:hlinkClick r:id="rId13" tooltip="Madagascar"/>
                        </a:rPr>
                        <a:t>Madagascar</a:t>
                      </a:r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1,500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2015 est.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ttps://upload.wikimedia.org/wikipedia/commons/thumb/1/17/Flag_of_Rwanda.svg/23px-Flag_of_Rwanda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3/31/Flag_of_Burkina_Faso.svg/23px-Flag_of_Burkina_Faso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pload.wikimedia.org/wikipedia/commons/thumb/9/92/Flag_of_Mali.svg/23px-Flag_of_Mali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1/Flag_of_North_Korea.svg/23px-Flag_of_North_Korea.sv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upload.wikimedia.org/wikipedia/commons/thumb/5/56/Flag_of_Haiti.svg/23px-Flag_of_Haiti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7/Flag_of_The_Gambia.svg/23px-Flag_of_The_Gambia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pload.wikimedia.org/wikipedia/commons/thumb/7/71/Flag_of_Ethiopia.svg/23px-Flag_of_Ethiopia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9/94/Flag_of_the_Comoros.svg/23px-Flag_of_the_Comoros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upload.wikimedia.org/wikipedia/commons/thumb/1/17/Flag_of_Sierra_Leone.svg/23px-Flag_of_Sierra_Leone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6/68/Flag_of_Togo.svg/23px-Flag_of_Togo.svg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upload.wikimedia.org/wikipedia/commons/thumb/0/01/Flag_of_Guinea-Bissau.svg/23px-Flag_of_Guinea-Bissau.sv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b/bc/Flag_of_Madagascar.svg/23px-Flag_of_Madagascar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1811338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91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Mortality per 1000 Live Births (2015) – U.S. = 5.80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289366"/>
              </p:ext>
            </p:extLst>
          </p:nvPr>
        </p:nvGraphicFramePr>
        <p:xfrm>
          <a:off x="677397" y="1690812"/>
          <a:ext cx="10425080" cy="4387544"/>
        </p:xfrm>
        <a:graphic>
          <a:graphicData uri="http://schemas.openxmlformats.org/drawingml/2006/table">
            <a:tbl>
              <a:tblPr/>
              <a:tblGrid>
                <a:gridCol w="2606271"/>
                <a:gridCol w="2511827"/>
                <a:gridCol w="2700715"/>
                <a:gridCol w="2606271"/>
              </a:tblGrid>
              <a:tr h="36261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2"/>
                        </a:rPr>
                        <a:t>Afghanistan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112.80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3"/>
                        </a:rPr>
                        <a:t>Mali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100.00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/>
                        </a:rPr>
                        <a:t>Somalia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96.60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5"/>
                        </a:rPr>
                        <a:t>Central African Republic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88.40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6"/>
                        </a:rPr>
                        <a:t>Guinea-Bissau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87.50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7"/>
                        </a:rPr>
                        <a:t>Chad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87.00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8"/>
                        </a:rPr>
                        <a:t>Niger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82.80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9"/>
                        </a:rPr>
                        <a:t>Angola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76.50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10"/>
                        </a:rPr>
                        <a:t>Burkina Faso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73.80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11"/>
                        </a:rPr>
                        <a:t>Nigeria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71.20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 est.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https://upload.wikimedia.org/wikipedia/commons/thumb/9/9a/Flag_of_Afghanistan.svg/23px-Flag_of_Afghanistan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92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3/36/Flag_of_Albania.svg/21px-Flag_of_Albania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0" y="1690692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upload.wikimedia.org/wikipedia/commons/thumb/7/77/Flag_of_Algeria.svg/23px-Flag_of_Algeria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92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8/87/Flag_of_American_Samoa.svg/23px-Flag_of_American_Samoa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8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upload.wikimedia.org/wikipedia/commons/thumb/1/19/Flag_of_Andorra.svg/22px-Flag_of_Andorra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9" y="1690692"/>
            <a:ext cx="209551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9/9d/Flag_of_Angola.svg/23px-Flag_of_Angola.sv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92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upload.wikimedia.org/wikipedia/commons/thumb/b/b4/Flag_of_Anguilla.svg/23px-Flag_of_Anguilla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8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8/89/Flag_of_Antigua_and_Barbuda.svg/23px-Flag_of_Antigua_and_Barbuda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92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upload.wikimedia.org/wikipedia/commons/thumb/1/1a/Flag_of_Argentina.svg/23px-Flag_of_Argentina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88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2/2f/Flag_of_Armenia.svg/23px-Flag_of_Armenia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8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upload.wikimedia.org/wikipedia/commons/thumb/f/f6/Flag_of_Aruba.svg/23px-Flag_of_Aruba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92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en/thumb/b/b9/Flag_of_Australia.svg/23px-Flag_of_Australia.svg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" y="169068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09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 – Versus U.S. 79.3 years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80289"/>
              </p:ext>
            </p:extLst>
          </p:nvPr>
        </p:nvGraphicFramePr>
        <p:xfrm>
          <a:off x="1375259" y="2103563"/>
          <a:ext cx="9441585" cy="5016973"/>
        </p:xfrm>
        <a:graphic>
          <a:graphicData uri="http://schemas.openxmlformats.org/drawingml/2006/table">
            <a:tbl>
              <a:tblPr/>
              <a:tblGrid>
                <a:gridCol w="1767239"/>
                <a:gridCol w="1017431"/>
                <a:gridCol w="1262131"/>
                <a:gridCol w="334851"/>
                <a:gridCol w="863676"/>
                <a:gridCol w="1049065"/>
                <a:gridCol w="1049065"/>
                <a:gridCol w="1049065"/>
                <a:gridCol w="1049065"/>
              </a:tblGrid>
              <a:tr h="78878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Country  and</a:t>
                      </a:r>
                      <a:r>
                        <a:rPr lang="en-US" sz="1600" baseline="0" dirty="0" smtClean="0"/>
                        <a:t>  Rank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 </a:t>
                      </a:r>
                      <a:endParaRPr lang="en-US" sz="1600" dirty="0" smtClean="0"/>
                    </a:p>
                    <a:p>
                      <a:pPr algn="l"/>
                      <a:endParaRPr lang="en-US" sz="1600" dirty="0" smtClean="0"/>
                    </a:p>
                    <a:p>
                      <a:pPr algn="l"/>
                      <a:r>
                        <a:rPr lang="en-US" sz="1400" dirty="0" smtClean="0">
                          <a:hlinkClick r:id="rId2" tooltip="Afghanistan"/>
                        </a:rPr>
                        <a:t>Afghanistan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161</a:t>
                      </a:r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60.5</a:t>
                      </a:r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03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 </a:t>
                      </a:r>
                      <a:r>
                        <a:rPr lang="en-US" sz="1600">
                          <a:hlinkClick r:id="rId3" tooltip="Benin"/>
                        </a:rPr>
                        <a:t>Benin</a:t>
                      </a:r>
                      <a:endParaRPr lang="en-US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162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60.0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705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 </a:t>
                      </a:r>
                      <a:r>
                        <a:rPr lang="en-US" sz="1600">
                          <a:hlinkClick r:id="rId4" tooltip="Burkina Faso"/>
                        </a:rPr>
                        <a:t>Burkina Faso</a:t>
                      </a:r>
                      <a:endParaRPr lang="en-US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163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59.9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03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 </a:t>
                      </a:r>
                      <a:r>
                        <a:rPr lang="en-US" sz="1600">
                          <a:hlinkClick r:id="rId5" tooltip="Togo"/>
                        </a:rPr>
                        <a:t>Togo</a:t>
                      </a:r>
                      <a:endParaRPr lang="en-US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163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59.9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611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 </a:t>
                      </a:r>
                      <a:r>
                        <a:rPr lang="en-US" sz="1600">
                          <a:hlinkClick r:id="rId6" tooltip="Democratic Republic of the Congo"/>
                        </a:rPr>
                        <a:t>Democratic Republic of the Congo</a:t>
                      </a:r>
                      <a:endParaRPr lang="en-US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165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59.8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03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 </a:t>
                      </a:r>
                      <a:r>
                        <a:rPr lang="en-US" sz="1600">
                          <a:hlinkClick r:id="rId7" tooltip="Burundi"/>
                        </a:rPr>
                        <a:t>Burundi</a:t>
                      </a:r>
                      <a:endParaRPr lang="en-US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166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59.6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03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 </a:t>
                      </a:r>
                      <a:r>
                        <a:rPr lang="en-US" sz="1600">
                          <a:hlinkClick r:id="rId8" tooltip="Guinea"/>
                        </a:rPr>
                        <a:t>Guinea</a:t>
                      </a:r>
                      <a:endParaRPr lang="en-US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167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59.0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70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 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101" marR="82101" marT="41050" marB="41050"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3073" name="Picture 1" descr="https://upload.wikimedia.org/wikipedia/commons/thumb/9/9a/Flag_of_Afghanistan.svg/23px-Flag_of_Afghanistan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7" y="1825625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0/0a/Flag_of_Benin.svg/23px-Flag_of_Benin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7" y="1825625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upload.wikimedia.org/wikipedia/commons/thumb/3/31/Flag_of_Burkina_Faso.svg/23px-Flag_of_Burkina_Faso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7" y="1825625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6/68/Flag_of_Togo.svg/23px-Flag_of_Togo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7" y="1825625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upload.wikimedia.org/wikipedia/commons/thumb/6/6f/Flag_of_the_Democratic_Republic_of_the_Congo.svg/20px-Flag_of_the_Democratic_Republic_of_the_Congo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825625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5/50/Flag_of_Burundi.svg/23px-Flag_of_Burundi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7" y="1825625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upload.wikimedia.org/wikipedia/commons/thumb/e/ed/Flag_of_Guinea.svg/23px-Flag_of_Guinea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7" y="1825625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88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Generalities…….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Much of the remaining global development work needs to take place in Africa, although there are exceptions (Afghanistan) </a:t>
            </a:r>
          </a:p>
          <a:p>
            <a:r>
              <a:rPr lang="en-US" sz="3600" dirty="0" smtClean="0"/>
              <a:t>Infant mortality rates and other measures of development are closely linked to civil unrest and war</a:t>
            </a:r>
          </a:p>
          <a:p>
            <a:r>
              <a:rPr lang="en-US" sz="3600" dirty="0" smtClean="0"/>
              <a:t>Nations that have problems with either (or both) infant mortality and/or life expectancy are commodity dependent in trade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653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Week 4: Political Economy….How does development policy interact/conflict with politics?</a:t>
            </a:r>
          </a:p>
          <a:p>
            <a:r>
              <a:rPr lang="en-US" sz="3600" dirty="0" smtClean="0"/>
              <a:t>Week 5: Political Systems and Economic Development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5436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Development Policies – The Regional becomes National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Many of the development goals are best achieved through the UN, World Bank and NGOs</a:t>
            </a:r>
          </a:p>
          <a:p>
            <a:pPr lvl="1"/>
            <a:r>
              <a:rPr lang="en-US" sz="4000" dirty="0"/>
              <a:t>e</a:t>
            </a:r>
            <a:r>
              <a:rPr lang="en-US" sz="4000" dirty="0" smtClean="0"/>
              <a:t>.g. global vaccination programs, green revolution initiatives, infrastructure improvements</a:t>
            </a:r>
          </a:p>
          <a:p>
            <a:r>
              <a:rPr lang="en-US" sz="4400" dirty="0" smtClean="0"/>
              <a:t>Economic development policy focuses on economic growth as a driver of improvement</a:t>
            </a:r>
          </a:p>
          <a:p>
            <a:endParaRPr lang="en-US" sz="4400" dirty="0" smtClean="0"/>
          </a:p>
          <a:p>
            <a:pPr lvl="1"/>
            <a:endParaRPr lang="en-US" sz="4000" dirty="0" smtClean="0"/>
          </a:p>
          <a:p>
            <a:pPr lvl="1"/>
            <a:endParaRPr lang="en-US" sz="4000" dirty="0" smtClean="0"/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6440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Most Important Policy Prescription may be the use of Growth Poles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May be natural or induced</a:t>
            </a:r>
          </a:p>
          <a:p>
            <a:pPr lvl="1"/>
            <a:r>
              <a:rPr lang="en-US" sz="3600" dirty="0" smtClean="0"/>
              <a:t>Natural poles are typically a resource (e.g. minable mineral)</a:t>
            </a:r>
          </a:p>
          <a:p>
            <a:pPr lvl="1"/>
            <a:r>
              <a:rPr lang="en-US" sz="3600" dirty="0" smtClean="0"/>
              <a:t>Induced – large industrial (or other investment) that has strong linkages to surrounding economy</a:t>
            </a:r>
          </a:p>
          <a:p>
            <a:pPr lvl="2"/>
            <a:r>
              <a:rPr lang="en-US" sz="3200" dirty="0" smtClean="0"/>
              <a:t>Sikorsky (although probably too small) provides an illustration</a:t>
            </a:r>
          </a:p>
          <a:p>
            <a:pPr lvl="3"/>
            <a:r>
              <a:rPr lang="en-US" sz="3000" dirty="0" smtClean="0"/>
              <a:t>Not only produces helicopters (and jobs), but draws from numerous other sub-contractors who create jobs</a:t>
            </a:r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93935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Traveling Route I-80 to Midwest</a:t>
            </a:r>
          </a:p>
          <a:p>
            <a:pPr lvl="1"/>
            <a:r>
              <a:rPr lang="en-US" sz="4000" dirty="0" smtClean="0"/>
              <a:t>Pass by several modern automobile plants that are the size of cities</a:t>
            </a:r>
          </a:p>
          <a:p>
            <a:pPr lvl="1"/>
            <a:r>
              <a:rPr lang="en-US" sz="4000" dirty="0" smtClean="0"/>
              <a:t>Impact on surrounding areas is dramatic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1115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se1.mm.bing.net/th?&amp;id=OIP.M69712a705a5675f9f31e447cc6ca7e60H0&amp;w=300&amp;h=187&amp;c=0&amp;pid=1.9&amp;rs=0&amp;p=0&amp;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29" y="1020300"/>
            <a:ext cx="9079607" cy="56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38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Development Policy may Focus on these Induced Growth Poles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Identify region in distress</a:t>
            </a:r>
          </a:p>
          <a:p>
            <a:r>
              <a:rPr lang="en-US" sz="4400" dirty="0" smtClean="0"/>
              <a:t>Identify regional assets (cheap labor, transportation links)</a:t>
            </a:r>
          </a:p>
          <a:p>
            <a:r>
              <a:rPr lang="en-US" sz="4400" dirty="0" smtClean="0"/>
              <a:t>Propose industrial development that has:</a:t>
            </a:r>
          </a:p>
          <a:p>
            <a:pPr lvl="1"/>
            <a:r>
              <a:rPr lang="en-US" sz="4000" dirty="0" smtClean="0"/>
              <a:t>Linkages</a:t>
            </a:r>
          </a:p>
          <a:p>
            <a:pPr lvl="1"/>
            <a:r>
              <a:rPr lang="en-US" sz="4000" dirty="0" smtClean="0"/>
              <a:t>Spillovers</a:t>
            </a:r>
          </a:p>
          <a:p>
            <a:pPr marL="0" indent="0">
              <a:buNone/>
            </a:pP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322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Spillovers – positive economic impacts that are a result of presence of growth pole</a:t>
            </a:r>
          </a:p>
          <a:p>
            <a:pPr lvl="1"/>
            <a:r>
              <a:rPr lang="en-US" sz="3600" dirty="0" smtClean="0"/>
              <a:t>Increased spending on housing due to increased wages and employment</a:t>
            </a:r>
          </a:p>
          <a:p>
            <a:r>
              <a:rPr lang="en-US" sz="4000" dirty="0" smtClean="0"/>
              <a:t>Linkages – direct economic impacts that come from firm buying inputs to carry out production </a:t>
            </a:r>
          </a:p>
          <a:p>
            <a:pPr lvl="1"/>
            <a:r>
              <a:rPr lang="en-US" sz="3600" dirty="0" smtClean="0"/>
              <a:t>Sub-contractors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4027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Study……………………………….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Boeing production facility in South Carolina</a:t>
            </a:r>
          </a:p>
          <a:p>
            <a:pPr lvl="1"/>
            <a:r>
              <a:rPr lang="en-US" sz="4000" dirty="0" smtClean="0"/>
              <a:t>Produces the 787 Dreamliner</a:t>
            </a:r>
          </a:p>
          <a:p>
            <a:pPr lvl="1"/>
            <a:r>
              <a:rPr lang="en-US" sz="4000" dirty="0" smtClean="0"/>
              <a:t>Assembly line is 1000 feet long (3 football fields)</a:t>
            </a:r>
          </a:p>
          <a:p>
            <a:pPr lvl="1"/>
            <a:r>
              <a:rPr lang="en-US" sz="4000" dirty="0" smtClean="0"/>
              <a:t>Employs 8,100 workers at very high wages</a:t>
            </a:r>
          </a:p>
          <a:p>
            <a:pPr lvl="1"/>
            <a:r>
              <a:rPr lang="en-US" sz="4000" dirty="0" smtClean="0"/>
              <a:t>Much smaller than Seattle plant, but economic impacts still high</a:t>
            </a:r>
          </a:p>
          <a:p>
            <a:pPr lvl="2"/>
            <a:endParaRPr lang="en-US" sz="3600" dirty="0" smtClean="0"/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02369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growth pole or just a manufacturing facility…..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Assessment usually based on employment and linkages to other sectors</a:t>
            </a:r>
          </a:p>
          <a:p>
            <a:pPr lvl="1"/>
            <a:r>
              <a:rPr lang="en-US" sz="3200" dirty="0" smtClean="0"/>
              <a:t>South Carolina is a borderline case</a:t>
            </a:r>
          </a:p>
          <a:p>
            <a:pPr lvl="1"/>
            <a:r>
              <a:rPr lang="en-US" sz="3200" dirty="0" smtClean="0"/>
              <a:t>72,000 employed in Seattle at Boeing – clearly that is driving 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0336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Boeing South Carolina site aerial view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11" y="1468196"/>
            <a:ext cx="9199788" cy="51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623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Strategies that are nation-wide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Export-driven growth</a:t>
            </a:r>
          </a:p>
          <a:p>
            <a:pPr lvl="1"/>
            <a:r>
              <a:rPr lang="en-US" sz="3600" dirty="0" smtClean="0"/>
              <a:t>Asian Tigers – Malaysia, S. Korea, Thailand, Indonesia</a:t>
            </a:r>
          </a:p>
          <a:p>
            <a:pPr lvl="1"/>
            <a:r>
              <a:rPr lang="en-US" sz="3600" dirty="0" smtClean="0"/>
              <a:t>Captured “low-end” manufacturing (e.g. electronics) from Japan</a:t>
            </a:r>
          </a:p>
          <a:p>
            <a:pPr lvl="2"/>
            <a:r>
              <a:rPr lang="en-US" sz="3200" dirty="0" smtClean="0"/>
              <a:t>Rapid and sustained development (except 1997-8)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125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Development as a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Two Distinct parts of discipline</a:t>
            </a:r>
          </a:p>
          <a:p>
            <a:pPr lvl="1"/>
            <a:r>
              <a:rPr lang="en-US" sz="3200" dirty="0" smtClean="0"/>
              <a:t>Regional and Global</a:t>
            </a:r>
          </a:p>
          <a:p>
            <a:pPr lvl="1"/>
            <a:r>
              <a:rPr lang="en-US" sz="3200" dirty="0" smtClean="0"/>
              <a:t>In U.S., how to we save troubled inner cities? Globally, how do we address poverty and its consequences?</a:t>
            </a:r>
          </a:p>
          <a:p>
            <a:r>
              <a:rPr lang="en-US" sz="3600" dirty="0" smtClean="0"/>
              <a:t>Example: Bridgeport’s issues with poverty, housing, employment, urban decay versus hunger on a global basis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3704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Plant in Thailand</a:t>
            </a:r>
            <a:endParaRPr lang="en-US" dirty="0"/>
          </a:p>
        </p:txBody>
      </p:sp>
      <p:pic>
        <p:nvPicPr>
          <p:cNvPr id="2050" name="Picture 2" descr="https://tse1.mm.bing.net/th?&amp;id=OIP.M29a4786dccb8874831e02de23a90bd0fo0&amp;w=299&amp;h=231&amp;c=0&amp;pid=1.9&amp;rs=0&amp;p=0&amp;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64" y="1818950"/>
            <a:ext cx="7031865" cy="48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3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Led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natural resource base to grow</a:t>
            </a:r>
          </a:p>
          <a:p>
            <a:pPr lvl="1"/>
            <a:r>
              <a:rPr lang="en-US" sz="3200" dirty="0" smtClean="0"/>
              <a:t>Common practice in African nations</a:t>
            </a:r>
          </a:p>
          <a:p>
            <a:pPr lvl="2"/>
            <a:r>
              <a:rPr lang="en-US" sz="2800" dirty="0" smtClean="0"/>
              <a:t>Coffee, cocoa, minerals, etc.</a:t>
            </a:r>
          </a:p>
          <a:p>
            <a:pPr lvl="1"/>
            <a:r>
              <a:rPr lang="en-US" sz="3200" dirty="0" smtClean="0"/>
              <a:t>Problem: Resources prices are unstable – produces unpredictable growth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993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Made famous by MITI</a:t>
            </a:r>
          </a:p>
          <a:p>
            <a:pPr lvl="1"/>
            <a:r>
              <a:rPr lang="en-US" sz="3200" dirty="0" smtClean="0"/>
              <a:t>Ministry of International Trade and Industry</a:t>
            </a:r>
          </a:p>
          <a:p>
            <a:pPr lvl="1"/>
            <a:r>
              <a:rPr lang="en-US" sz="3200" dirty="0" smtClean="0"/>
              <a:t>Targeted specific industries (steel, shipbuilding) and used trade protection and subsidies to support</a:t>
            </a:r>
          </a:p>
          <a:p>
            <a:pPr lvl="2"/>
            <a:r>
              <a:rPr lang="en-US" sz="2800" dirty="0" smtClean="0"/>
              <a:t>Worked very well until early 1990s</a:t>
            </a:r>
          </a:p>
          <a:p>
            <a:pPr lvl="2"/>
            <a:r>
              <a:rPr lang="en-US" sz="2800" dirty="0" smtClean="0"/>
              <a:t>Many of these industries then began to shift to lower-cost producers</a:t>
            </a:r>
          </a:p>
          <a:p>
            <a:pPr lvl="3"/>
            <a:r>
              <a:rPr lang="en-US" sz="2600" dirty="0" smtClean="0"/>
              <a:t>China, S. Korea</a:t>
            </a:r>
          </a:p>
          <a:p>
            <a:pPr lvl="2"/>
            <a:r>
              <a:rPr lang="en-US" sz="2800" dirty="0" smtClean="0"/>
              <a:t>Produced 25 year economic malaise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1441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And not all MITI initiatives made sense</a:t>
            </a:r>
          </a:p>
          <a:p>
            <a:pPr lvl="1"/>
            <a:r>
              <a:rPr lang="en-US" sz="3200" dirty="0" smtClean="0"/>
              <a:t>Completely missed out on computer chips</a:t>
            </a:r>
          </a:p>
          <a:p>
            <a:pPr lvl="1"/>
            <a:r>
              <a:rPr lang="en-US" sz="3200" dirty="0" smtClean="0"/>
              <a:t>Chose wrong technology (DRAM over RISC)</a:t>
            </a:r>
          </a:p>
          <a:p>
            <a:pPr lvl="1"/>
            <a:r>
              <a:rPr lang="en-US" sz="3200" dirty="0" smtClean="0"/>
              <a:t>Also funded a huge initiative on AI that never went anywhere</a:t>
            </a:r>
          </a:p>
          <a:p>
            <a:r>
              <a:rPr lang="en-US" sz="3600" dirty="0" smtClean="0"/>
              <a:t>MITI is now quiescent – spends as much time on import-promotion as on pushing exports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437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Socialist Model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Industrial development driven by State concerns</a:t>
            </a:r>
          </a:p>
          <a:p>
            <a:pPr lvl="1"/>
            <a:r>
              <a:rPr lang="en-US" sz="3200" dirty="0" smtClean="0"/>
              <a:t>As in the former Soviet Union</a:t>
            </a:r>
          </a:p>
          <a:p>
            <a:r>
              <a:rPr lang="en-US" sz="3600" dirty="0" smtClean="0"/>
              <a:t>Tends to focus on heavy industrial (steelmaking, energy)</a:t>
            </a:r>
          </a:p>
          <a:p>
            <a:pPr lvl="1"/>
            <a:r>
              <a:rPr lang="en-US" sz="3200" dirty="0" smtClean="0"/>
              <a:t>Separation of economy from market generally produces misappropriation of resources</a:t>
            </a:r>
          </a:p>
          <a:p>
            <a:pPr lvl="2"/>
            <a:r>
              <a:rPr lang="en-US" sz="2800" dirty="0" smtClean="0"/>
              <a:t>Nails</a:t>
            </a:r>
          </a:p>
          <a:p>
            <a:pPr lvl="1"/>
            <a:r>
              <a:rPr lang="en-US" sz="3200" dirty="0" smtClean="0"/>
              <a:t>Integration of government into the ownership of business makes firms part of public policy (e.g. employment creation)</a:t>
            </a:r>
          </a:p>
          <a:p>
            <a:pPr lvl="2"/>
            <a:r>
              <a:rPr lang="en-US" sz="2800" dirty="0" smtClean="0"/>
              <a:t>May lead to very inefficient businesses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20341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069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Brexit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Britain was always half in, and somewhat hesitant about EU project</a:t>
            </a:r>
          </a:p>
          <a:p>
            <a:r>
              <a:rPr lang="en-US" sz="3600" dirty="0" smtClean="0"/>
              <a:t>Was not part of five original members of EEC</a:t>
            </a:r>
          </a:p>
          <a:p>
            <a:pPr lvl="1"/>
            <a:r>
              <a:rPr lang="en-US" sz="3200" dirty="0" smtClean="0"/>
              <a:t>Joined in 1973</a:t>
            </a:r>
          </a:p>
          <a:p>
            <a:pPr lvl="1"/>
            <a:r>
              <a:rPr lang="en-US" sz="3200" dirty="0" smtClean="0"/>
              <a:t>Never joined the monetary union (EMU)</a:t>
            </a:r>
          </a:p>
          <a:p>
            <a:pPr lvl="2"/>
            <a:r>
              <a:rPr lang="en-US" sz="2800" dirty="0" smtClean="0"/>
              <a:t>Was part of EMS (European Monetary System) </a:t>
            </a:r>
          </a:p>
          <a:p>
            <a:pPr lvl="2"/>
            <a:r>
              <a:rPr lang="en-US" sz="2800" dirty="0" smtClean="0"/>
              <a:t>Left in 1992</a:t>
            </a:r>
          </a:p>
        </p:txBody>
      </p:sp>
    </p:spTree>
    <p:extLst>
      <p:ext uri="{BB962C8B-B14F-4D97-AF65-F5344CB8AC3E}">
        <p14:creationId xmlns:p14="http://schemas.microsoft.com/office/powerpoint/2010/main" val="19887859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Minds of the Brits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European Union leadership had become increasingly intrusive</a:t>
            </a:r>
          </a:p>
          <a:p>
            <a:pPr lvl="1"/>
            <a:r>
              <a:rPr lang="en-US" sz="3200" dirty="0" smtClean="0"/>
              <a:t>European parliament, Court of Justice, European Central Bank</a:t>
            </a:r>
          </a:p>
          <a:p>
            <a:pPr lvl="1"/>
            <a:r>
              <a:rPr lang="en-US" sz="3200" dirty="0" smtClean="0"/>
              <a:t>Sovereignty in question</a:t>
            </a:r>
          </a:p>
          <a:p>
            <a:r>
              <a:rPr lang="en-US" sz="3600" dirty="0" smtClean="0"/>
              <a:t>Common Agricultural Policy irritated everyone</a:t>
            </a:r>
          </a:p>
          <a:p>
            <a:r>
              <a:rPr lang="en-US" sz="3600" dirty="0" smtClean="0"/>
              <a:t>Last straw (for the public) was the migrant crisis, and the insistence that all nations open their borders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4807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Trouble Was Already Brewing…….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sign was in 2005 when the French rejected the EU constitution – leadership was stunned</a:t>
            </a:r>
          </a:p>
          <a:p>
            <a:r>
              <a:rPr lang="en-US" sz="3600" dirty="0" smtClean="0"/>
              <a:t>Surrendering of national character and control had simply gone too far</a:t>
            </a:r>
          </a:p>
          <a:p>
            <a:pPr lvl="1"/>
            <a:r>
              <a:rPr lang="en-US" sz="3200" dirty="0" smtClean="0"/>
              <a:t>Never brought constitution up for a vote again</a:t>
            </a:r>
          </a:p>
          <a:p>
            <a:r>
              <a:rPr lang="en-US" sz="3600" dirty="0" smtClean="0"/>
              <a:t>Five stages of integration, and why EU is so different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88276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does Britain Gain and Lose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Positives (from UK perspective)</a:t>
            </a:r>
          </a:p>
          <a:p>
            <a:pPr lvl="1"/>
            <a:r>
              <a:rPr lang="en-US" sz="3200" dirty="0" smtClean="0"/>
              <a:t>Abrogates myriad of regulations on trade, industry, climate change that were both very expensive and opposed by the public</a:t>
            </a:r>
          </a:p>
          <a:p>
            <a:pPr lvl="1"/>
            <a:r>
              <a:rPr lang="en-US" sz="3200" dirty="0" smtClean="0"/>
              <a:t>Allows the UK to trade freely with non-EU countries (e.g. Canada)</a:t>
            </a:r>
          </a:p>
          <a:p>
            <a:pPr lvl="2"/>
            <a:r>
              <a:rPr lang="en-US" sz="2800" dirty="0" smtClean="0"/>
              <a:t>Banned when part of EU</a:t>
            </a:r>
          </a:p>
          <a:p>
            <a:pPr lvl="1"/>
            <a:r>
              <a:rPr lang="en-US" sz="3200" dirty="0" smtClean="0"/>
              <a:t>Recaptures national identity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102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Discipline seek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Identify problems facing urban or rural areas</a:t>
            </a:r>
          </a:p>
          <a:p>
            <a:r>
              <a:rPr lang="en-US" sz="3600" dirty="0" smtClean="0"/>
              <a:t>Design policies to address those policies</a:t>
            </a:r>
          </a:p>
          <a:p>
            <a:r>
              <a:rPr lang="en-US" sz="3600" dirty="0" smtClean="0"/>
              <a:t>Evaluate the effectiveness of those policies</a:t>
            </a:r>
          </a:p>
          <a:p>
            <a:pPr lvl="1"/>
            <a:r>
              <a:rPr lang="en-US" sz="3200" dirty="0" smtClean="0"/>
              <a:t>The “stadium gambit” as an example</a:t>
            </a:r>
          </a:p>
          <a:p>
            <a:pPr lvl="2"/>
            <a:r>
              <a:rPr lang="en-US" sz="2800" dirty="0" err="1" smtClean="0"/>
              <a:t>HarborYard</a:t>
            </a:r>
            <a:endParaRPr lang="en-US" sz="2800" dirty="0" smtClean="0"/>
          </a:p>
          <a:p>
            <a:pPr lvl="1"/>
            <a:r>
              <a:rPr lang="en-US" sz="3200" dirty="0" smtClean="0"/>
              <a:t>Bass Pro and the “mall gambit” (e.g. Waterbury)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01827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Negatives:</a:t>
            </a:r>
          </a:p>
          <a:p>
            <a:pPr lvl="1"/>
            <a:r>
              <a:rPr lang="en-US" sz="3200" dirty="0" smtClean="0"/>
              <a:t>Loses free access to European markets (although tariff rates low already)</a:t>
            </a:r>
          </a:p>
          <a:p>
            <a:pPr lvl="1"/>
            <a:r>
              <a:rPr lang="en-US" sz="3200" dirty="0" smtClean="0"/>
              <a:t>Loses (potentially) right of free movement</a:t>
            </a:r>
          </a:p>
          <a:p>
            <a:pPr lvl="1"/>
            <a:r>
              <a:rPr lang="en-US" sz="3200" dirty="0" smtClean="0"/>
              <a:t>Loses voice in future of European integration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66512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May lead other nations to consider exiting (Austria)</a:t>
            </a:r>
          </a:p>
          <a:p>
            <a:pPr lvl="1"/>
            <a:r>
              <a:rPr lang="en-US" sz="3200" dirty="0" smtClean="0"/>
              <a:t>Migrant crisis has also accelerated this</a:t>
            </a:r>
          </a:p>
          <a:p>
            <a:r>
              <a:rPr lang="en-US" sz="3600" dirty="0" smtClean="0"/>
              <a:t>A partial break up of the EU would be a huge reversal for France, Italy and Germany – the primary architects of the Union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94415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Weeks 4 and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Homework……</a:t>
            </a:r>
          </a:p>
          <a:p>
            <a:pPr lvl="1"/>
            <a:r>
              <a:rPr lang="en-US" sz="2800" dirty="0" smtClean="0"/>
              <a:t>Suggestions on what Bridgeport could do to spur an economic revival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256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Economy – Interaction and Conflict Between Government and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Level of intrusion depends upon economic model:</a:t>
            </a:r>
          </a:p>
          <a:p>
            <a:pPr lvl="1"/>
            <a:r>
              <a:rPr lang="en-US" sz="3200" dirty="0" smtClean="0"/>
              <a:t>Laissez-faire free market</a:t>
            </a:r>
          </a:p>
          <a:p>
            <a:pPr lvl="2"/>
            <a:r>
              <a:rPr lang="en-US" sz="2800" dirty="0" smtClean="0"/>
              <a:t>State capitalism</a:t>
            </a:r>
          </a:p>
          <a:p>
            <a:pPr lvl="1"/>
            <a:r>
              <a:rPr lang="en-US" sz="3200" dirty="0" smtClean="0"/>
              <a:t>Mixed form</a:t>
            </a:r>
          </a:p>
          <a:p>
            <a:pPr lvl="1"/>
            <a:r>
              <a:rPr lang="en-US" sz="3200" dirty="0" smtClean="0"/>
              <a:t>Social Democratic model</a:t>
            </a:r>
          </a:p>
          <a:p>
            <a:pPr lvl="1"/>
            <a:r>
              <a:rPr lang="en-US" sz="3200" dirty="0" smtClean="0"/>
              <a:t>Socialist Model</a:t>
            </a:r>
          </a:p>
          <a:p>
            <a:pPr lvl="2"/>
            <a:r>
              <a:rPr lang="en-US" sz="2800" dirty="0" smtClean="0"/>
              <a:t>“Communist” Model (whatever that is)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4672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“Communism”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Socialism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7030A0"/>
                </a:solidFill>
              </a:rPr>
              <a:t>Social Democracy     </a:t>
            </a:r>
            <a:r>
              <a:rPr lang="en-US" sz="2400" dirty="0" smtClean="0">
                <a:solidFill>
                  <a:schemeClr val="accent2"/>
                </a:solidFill>
              </a:rPr>
              <a:t>Mixed Economy 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Capitalism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Less Free								More Free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Less Unequal							</a:t>
            </a:r>
            <a:r>
              <a:rPr lang="en-US" smtClean="0">
                <a:solidFill>
                  <a:srgbClr val="7030A0"/>
                </a:solidFill>
              </a:rPr>
              <a:t>More Unequal</a:t>
            </a:r>
            <a:r>
              <a:rPr lang="en-US" sz="2000" dirty="0" smtClean="0">
                <a:solidFill>
                  <a:srgbClr val="7030A0"/>
                </a:solidFill>
              </a:rPr>
              <a:t>	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V="1">
            <a:off x="838201" y="3915178"/>
            <a:ext cx="8653531" cy="861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496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Tension between growth and desire for equality produces push-pull between policies</a:t>
            </a:r>
          </a:p>
          <a:p>
            <a:r>
              <a:rPr lang="en-US" sz="3600" dirty="0" smtClean="0"/>
              <a:t>Pushback against growing involvement of government somewhat of a losing cause</a:t>
            </a:r>
          </a:p>
          <a:p>
            <a:pPr lvl="1"/>
            <a:r>
              <a:rPr lang="en-US" sz="3200" dirty="0" smtClean="0"/>
              <a:t>Once programs are in place, we own them</a:t>
            </a:r>
          </a:p>
          <a:p>
            <a:pPr lvl="1"/>
            <a:r>
              <a:rPr lang="en-US" sz="3200" dirty="0" smtClean="0"/>
              <a:t>Reagan famously did in the CAB in 1981, but then was unable to eliminate any further government agencies</a:t>
            </a:r>
          </a:p>
          <a:p>
            <a:pPr lvl="2"/>
            <a:r>
              <a:rPr lang="en-US" sz="2800" dirty="0" smtClean="0"/>
              <a:t>Despite major questions of their efficiency</a:t>
            </a:r>
          </a:p>
          <a:p>
            <a:pPr lvl="2"/>
            <a:r>
              <a:rPr lang="en-US" sz="2800" dirty="0" smtClean="0"/>
              <a:t>e.g. the Department of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88338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is Mixed Economy in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Basic economic model is based on markets</a:t>
            </a:r>
          </a:p>
          <a:p>
            <a:pPr lvl="1"/>
            <a:r>
              <a:rPr lang="en-US" sz="3200" dirty="0" smtClean="0"/>
              <a:t>Tempered by government intervention and regulation</a:t>
            </a:r>
          </a:p>
          <a:p>
            <a:pPr lvl="1"/>
            <a:r>
              <a:rPr lang="en-US" sz="3200" dirty="0" smtClean="0"/>
              <a:t>Difficult to find an industry/product unaffected by some form of government policy</a:t>
            </a:r>
          </a:p>
          <a:p>
            <a:pPr marL="914400" lvl="2" indent="0">
              <a:buNone/>
            </a:pPr>
            <a:r>
              <a:rPr lang="en-US" sz="2800" dirty="0" smtClean="0"/>
              <a:t>Food:		Agricultural subsidies</a:t>
            </a:r>
          </a:p>
          <a:p>
            <a:pPr marL="914400" lvl="2" indent="0">
              <a:buNone/>
            </a:pPr>
            <a:r>
              <a:rPr lang="en-US" sz="2800" dirty="0" smtClean="0"/>
              <a:t>Housing: 	FHA</a:t>
            </a:r>
          </a:p>
          <a:p>
            <a:pPr marL="914400" lvl="2" indent="0">
              <a:buNone/>
            </a:pPr>
            <a:r>
              <a:rPr lang="en-US" sz="2800" dirty="0" smtClean="0"/>
              <a:t>Automotive:	Clean Air Act, NTSA</a:t>
            </a:r>
          </a:p>
          <a:p>
            <a:pPr lvl="1"/>
            <a:r>
              <a:rPr lang="en-US" sz="3200" dirty="0" smtClean="0"/>
              <a:t>Less intrusive than in Europe, but costs of regulations run into the hundreds of billions per year</a:t>
            </a:r>
          </a:p>
          <a:p>
            <a:pPr lvl="1"/>
            <a:r>
              <a:rPr lang="en-US" sz="3200" dirty="0" smtClean="0"/>
              <a:t>Still, U.S. growth rates exceed those in Europe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40069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Fraser Institute – 2014 – Measure of Economic Freedom (not political freedom)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946328"/>
              </p:ext>
            </p:extLst>
          </p:nvPr>
        </p:nvGraphicFramePr>
        <p:xfrm>
          <a:off x="838200" y="2172494"/>
          <a:ext cx="10515600" cy="3657600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  <a:gridCol w="35052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2" tooltip="Hong Kong"/>
                        </a:rPr>
                        <a:t>Hong Kong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90.1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3" tooltip="Singapore"/>
                        </a:rPr>
                        <a:t>Singapore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89.4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4" tooltip="Australia"/>
                        </a:rPr>
                        <a:t>Australia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82.0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5" tooltip="New Zealand"/>
                        </a:rPr>
                        <a:t>New Zealand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81.4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  <a:r>
                        <a:rPr lang="en-US" dirty="0">
                          <a:hlinkClick r:id="rId6" tooltip="Switzerland"/>
                        </a:rPr>
                        <a:t>Switzerland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81.0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7" tooltip="Canada"/>
                        </a:rPr>
                        <a:t>Canada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80.2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8" tooltip="Chile"/>
                        </a:rPr>
                        <a:t>Chile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78.7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9" tooltip="Mauritius"/>
                        </a:rPr>
                        <a:t>Mauritius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76.5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10" tooltip="Denmark"/>
                        </a:rPr>
                        <a:t>Denmark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76.1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  <a:r>
                        <a:rPr lang="en-US">
                          <a:hlinkClick r:id="rId11" tooltip="United States"/>
                        </a:rPr>
                        <a:t>United States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ttps://upload.wikimedia.org/wikipedia/commons/thumb/5/5b/Flag_of_Hong_Kong.svg/23px-Flag_of_Hong_Kong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73414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4/48/Flag_of_Singapore.svg/23px-Flag_of_Singapore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73414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pload.wikimedia.org/wikipedia/en/thumb/b/b9/Flag_of_Australia.svg/23px-Flag_of_Australia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7328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e/Flag_of_New_Zealand.svg/23px-Flag_of_New_Zealand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7328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upload.wikimedia.org/wikipedia/commons/thumb/f/f3/Flag_of_Switzerland.svg/16px-Flag_of_Switzerland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32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thumb/c/cf/Flag_of_Canada.svg/23px-Flag_of_Canada.sv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7328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pload.wikimedia.org/wikipedia/commons/thumb/7/78/Flag_of_Chile.svg/23px-Flag_of_Chile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73414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7/77/Flag_of_Mauritius.svg/23px-Flag_of_Mauritius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73414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upload.wikimedia.org/wikipedia/commons/thumb/9/9c/Flag_of_Denmark.svg/20px-Flag_of_Denmark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2173414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en/thumb/a/a4/Flag_of_the_United_States.svg/23px-Flag_of_the_United_States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73288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057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Europe’s Social Democracies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Germany:	19 out of 50</a:t>
            </a:r>
          </a:p>
          <a:p>
            <a:r>
              <a:rPr lang="en-US" dirty="0" smtClean="0"/>
              <a:t>France: #40 in 2011, no longer on top 50 list</a:t>
            </a:r>
          </a:p>
          <a:p>
            <a:r>
              <a:rPr lang="en-US" dirty="0" smtClean="0"/>
              <a:t>Norway: 31 out of 50</a:t>
            </a:r>
          </a:p>
          <a:p>
            <a:r>
              <a:rPr lang="en-US" dirty="0" smtClean="0"/>
              <a:t>Spain: 46 out of 50 (lower than the figure for Colombia)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977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Growth Rates – Economic Report of the President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78440"/>
              </p:ext>
            </p:extLst>
          </p:nvPr>
        </p:nvGraphicFramePr>
        <p:xfrm>
          <a:off x="838200" y="1825751"/>
          <a:ext cx="10515600" cy="319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508502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1997-2006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508502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  <a:tr h="508502">
                <a:tc>
                  <a:txBody>
                    <a:bodyPr/>
                    <a:lstStyle/>
                    <a:p>
                      <a:r>
                        <a:rPr lang="en-US" dirty="0" smtClean="0"/>
                        <a:t>Euro Area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508502">
                <a:tc>
                  <a:txBody>
                    <a:bodyPr/>
                    <a:lstStyle/>
                    <a:p>
                      <a:r>
                        <a:rPr lang="en-US" dirty="0" smtClean="0"/>
                        <a:t>  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  <a:tr h="654625">
                <a:tc>
                  <a:txBody>
                    <a:bodyPr/>
                    <a:lstStyle/>
                    <a:p>
                      <a:r>
                        <a:rPr lang="en-US" dirty="0" smtClean="0"/>
                        <a:t>  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  <a:tr h="508502">
                <a:tc>
                  <a:txBody>
                    <a:bodyPr/>
                    <a:lstStyle/>
                    <a:p>
                      <a:r>
                        <a:rPr lang="en-US" dirty="0" smtClean="0"/>
                        <a:t>  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0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does World Look Like Right Now?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detro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82" y="1984937"/>
            <a:ext cx="6237681" cy="48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745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Long-term growth much slower in Europe</a:t>
            </a:r>
          </a:p>
          <a:p>
            <a:pPr lvl="1"/>
            <a:r>
              <a:rPr lang="en-US" sz="3200" dirty="0" smtClean="0"/>
              <a:t>Even German “powerhouse” is barely growing</a:t>
            </a:r>
          </a:p>
          <a:p>
            <a:pPr lvl="1"/>
            <a:r>
              <a:rPr lang="en-US" sz="3200" dirty="0" smtClean="0"/>
              <a:t>Makes all decisions about income distribution, taxes, etc. more complex</a:t>
            </a:r>
          </a:p>
          <a:p>
            <a:pPr lvl="1"/>
            <a:r>
              <a:rPr lang="en-US" sz="3200" dirty="0" smtClean="0"/>
              <a:t>Social Democratic model is not growth oriented – more about redistribution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29624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Taxes Pay for in most European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free (or near free) college education</a:t>
            </a:r>
          </a:p>
          <a:p>
            <a:r>
              <a:rPr lang="en-US" sz="3600" dirty="0" smtClean="0"/>
              <a:t>Free medical care (although usually heavily rationed)</a:t>
            </a:r>
          </a:p>
          <a:p>
            <a:r>
              <a:rPr lang="en-US" sz="3600" dirty="0" smtClean="0"/>
              <a:t>Subsidized housing</a:t>
            </a:r>
          </a:p>
          <a:p>
            <a:pPr lvl="1"/>
            <a:r>
              <a:rPr lang="en-US" sz="3200" dirty="0" smtClean="0"/>
              <a:t>Governments are now struggling under the financial burden of so many programs</a:t>
            </a:r>
          </a:p>
          <a:p>
            <a:pPr lvl="1"/>
            <a:r>
              <a:rPr lang="en-US" sz="3200" dirty="0" smtClean="0"/>
              <a:t>A significant outcome of this has been the decline of NATO – unaffordable with so many other commitments.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79719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Spending as a % of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 smtClean="0"/>
              <a:t>Nation</a:t>
            </a:r>
            <a:r>
              <a:rPr lang="en-US" sz="3200" dirty="0" smtClean="0"/>
              <a:t>		</a:t>
            </a:r>
            <a:r>
              <a:rPr lang="en-US" sz="3200" u="sng" dirty="0" smtClean="0"/>
              <a:t>Gov’t Spending/GDP</a:t>
            </a:r>
          </a:p>
          <a:p>
            <a:pPr marL="0" indent="0">
              <a:buNone/>
            </a:pPr>
            <a:r>
              <a:rPr lang="en-US" sz="2400" dirty="0" smtClean="0"/>
              <a:t>Australia			36.2%</a:t>
            </a:r>
          </a:p>
          <a:p>
            <a:pPr marL="0" indent="0">
              <a:buNone/>
            </a:pPr>
            <a:r>
              <a:rPr lang="en-US" sz="2400" dirty="0" smtClean="0"/>
              <a:t>Austria				52.5</a:t>
            </a:r>
          </a:p>
          <a:p>
            <a:pPr marL="0" indent="0">
              <a:buNone/>
            </a:pPr>
            <a:r>
              <a:rPr lang="en-US" sz="2400" dirty="0" smtClean="0"/>
              <a:t>Belgium			55.1</a:t>
            </a:r>
          </a:p>
          <a:p>
            <a:pPr marL="0" indent="0">
              <a:buNone/>
            </a:pPr>
            <a:r>
              <a:rPr lang="en-US" sz="2400" dirty="0" smtClean="0"/>
              <a:t>France				57.3</a:t>
            </a:r>
          </a:p>
          <a:p>
            <a:pPr marL="0" indent="0">
              <a:buNone/>
            </a:pPr>
            <a:r>
              <a:rPr lang="en-US" sz="2400" dirty="0" smtClean="0"/>
              <a:t>Germany			44.1</a:t>
            </a:r>
          </a:p>
          <a:p>
            <a:pPr marL="0" indent="0">
              <a:buNone/>
            </a:pPr>
            <a:r>
              <a:rPr lang="en-US" sz="2400" dirty="0" smtClean="0"/>
              <a:t>Greece				49.8</a:t>
            </a:r>
          </a:p>
          <a:p>
            <a:pPr marL="0" indent="0">
              <a:buNone/>
            </a:pPr>
            <a:r>
              <a:rPr lang="en-US" sz="2400" dirty="0" smtClean="0"/>
              <a:t>Ireland				37.4			</a:t>
            </a:r>
          </a:p>
          <a:p>
            <a:pPr marL="0" indent="0">
              <a:buNone/>
            </a:pPr>
            <a:r>
              <a:rPr lang="en-US" sz="2400" dirty="0" smtClean="0"/>
              <a:t>United Kingdom		38.0</a:t>
            </a:r>
          </a:p>
          <a:p>
            <a:pPr marL="0" indent="0">
              <a:buNone/>
            </a:pPr>
            <a:r>
              <a:rPr lang="en-US" sz="2400" dirty="0" smtClean="0"/>
              <a:t>United States			43.8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4290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Contention is that Higher Government Spending = Slower </a:t>
            </a:r>
            <a:r>
              <a:rPr lang="en-US" dirty="0" smtClean="0"/>
              <a:t>Growth</a:t>
            </a:r>
          </a:p>
          <a:p>
            <a:r>
              <a:rPr lang="en-US" dirty="0" smtClean="0"/>
              <a:t>Government “products” are not productive</a:t>
            </a:r>
          </a:p>
          <a:p>
            <a:pPr lvl="1"/>
            <a:r>
              <a:rPr lang="en-US" dirty="0" smtClean="0"/>
              <a:t>Generally does not lead to production of other products – although infrastructure can help an already </a:t>
            </a:r>
            <a:r>
              <a:rPr lang="en-US" smtClean="0"/>
              <a:t>growing region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8306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Economy and Latin America</a:t>
            </a:r>
            <a:endParaRPr lang="en-US" dirty="0"/>
          </a:p>
        </p:txBody>
      </p:sp>
      <p:pic>
        <p:nvPicPr>
          <p:cNvPr id="1026" name="Picture 2" descr="Image result for map of s. ame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11" y="1289494"/>
            <a:ext cx="4779996" cy="51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15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 has experimented with every form of government imaginable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Chile – Primarily free market, although most recent prime minister was a socialist (in practice, a democratic socialist)</a:t>
            </a:r>
          </a:p>
          <a:p>
            <a:r>
              <a:rPr lang="en-US" sz="3200" dirty="0" smtClean="0"/>
              <a:t>Brazil and Argentina – both emerging from long periods of left-of-center governments</a:t>
            </a:r>
          </a:p>
          <a:p>
            <a:pPr lvl="1"/>
            <a:r>
              <a:rPr lang="en-US" dirty="0" smtClean="0"/>
              <a:t>Turning to right of center</a:t>
            </a:r>
          </a:p>
          <a:p>
            <a:r>
              <a:rPr lang="en-US" sz="3200" dirty="0" smtClean="0"/>
              <a:t>Bolivia and Ecuador remain left-of-center</a:t>
            </a:r>
          </a:p>
          <a:p>
            <a:pPr lvl="1"/>
            <a:r>
              <a:rPr lang="en-US" dirty="0" smtClean="0"/>
              <a:t>Morales (Bolivia) has managed to produce a stable economy, Correa (Ecuador) has survived politically despite instability</a:t>
            </a:r>
          </a:p>
          <a:p>
            <a:pPr lvl="1"/>
            <a:r>
              <a:rPr lang="en-US" dirty="0" smtClean="0"/>
              <a:t>Ecuador achieved much of its success because it dollarized in 2000 (IRONY)</a:t>
            </a:r>
          </a:p>
          <a:p>
            <a:r>
              <a:rPr lang="en-US" dirty="0" smtClean="0"/>
              <a:t>Venezuela continues its experiment with socialism</a:t>
            </a:r>
          </a:p>
          <a:p>
            <a:pPr lvl="1"/>
            <a:r>
              <a:rPr lang="en-US" dirty="0" smtClean="0"/>
              <a:t>Rapidly descending into civil war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005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GDP/Capita (PPP) in Latin America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826703"/>
              </p:ext>
            </p:extLst>
          </p:nvPr>
        </p:nvGraphicFramePr>
        <p:xfrm>
          <a:off x="838200" y="1498589"/>
          <a:ext cx="10515600" cy="445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GDP/Capita</a:t>
                      </a:r>
                      <a:endParaRPr lang="en-US" dirty="0"/>
                    </a:p>
                  </a:txBody>
                  <a:tcPr/>
                </a:tc>
              </a:tr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$15,941</a:t>
                      </a:r>
                      <a:endParaRPr lang="en-US" dirty="0"/>
                    </a:p>
                  </a:txBody>
                  <a:tcPr/>
                </a:tc>
              </a:tr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$18,370</a:t>
                      </a:r>
                      <a:endParaRPr lang="en-US" dirty="0"/>
                    </a:p>
                  </a:txBody>
                  <a:tcPr/>
                </a:tc>
              </a:tr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Argentina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$22,459  (DATA REJECTED BY IMF)</a:t>
                      </a:r>
                      <a:endParaRPr lang="en-US" dirty="0"/>
                    </a:p>
                  </a:txBody>
                  <a:tcPr/>
                </a:tc>
              </a:tr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Venezuela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$17,430 (PRE-CRISIS)</a:t>
                      </a:r>
                      <a:endParaRPr lang="en-US" dirty="0"/>
                    </a:p>
                  </a:txBody>
                  <a:tcPr/>
                </a:tc>
              </a:tr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Chile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$24,170</a:t>
                      </a:r>
                      <a:endParaRPr lang="en-US" dirty="0"/>
                    </a:p>
                  </a:txBody>
                  <a:tcPr/>
                </a:tc>
              </a:tr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Ecuador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$11,839</a:t>
                      </a:r>
                      <a:endParaRPr lang="en-US" dirty="0"/>
                    </a:p>
                  </a:txBody>
                  <a:tcPr/>
                </a:tc>
              </a:tr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Bolivia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6,530</a:t>
                      </a:r>
                      <a:endParaRPr lang="en-US" dirty="0"/>
                    </a:p>
                  </a:txBody>
                  <a:tcPr/>
                </a:tc>
              </a:tr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Honduras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4,849</a:t>
                      </a:r>
                      <a:endParaRPr lang="en-US" dirty="0"/>
                    </a:p>
                  </a:txBody>
                  <a:tcPr/>
                </a:tc>
              </a:tr>
              <a:tr h="445771">
                <a:tc>
                  <a:txBody>
                    <a:bodyPr/>
                    <a:lstStyle/>
                    <a:p>
                      <a:r>
                        <a:rPr lang="en-US" dirty="0" smtClean="0"/>
                        <a:t>Costa 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$15,534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7162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Figures Tell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Larger economies with economic models that have mirrored those in the West have grown more rapidly</a:t>
            </a:r>
          </a:p>
          <a:p>
            <a:pPr lvl="1"/>
            <a:r>
              <a:rPr lang="en-US" dirty="0" smtClean="0"/>
              <a:t>Resource based development (Ecuador) does not seem to produce longer-term growth</a:t>
            </a:r>
          </a:p>
          <a:p>
            <a:pPr lvl="1"/>
            <a:r>
              <a:rPr lang="en-US" dirty="0" smtClean="0"/>
              <a:t>Nations with highly corrupt governmental systems (Honduras, Bolivia) are stuck in a prior millennium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132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Development is 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Workings of economic models overwhelmed by:</a:t>
            </a:r>
          </a:p>
          <a:p>
            <a:pPr lvl="1"/>
            <a:r>
              <a:rPr lang="en-US" sz="3200" dirty="0" smtClean="0"/>
              <a:t>Tribal and other strife </a:t>
            </a:r>
          </a:p>
          <a:p>
            <a:pPr lvl="1"/>
            <a:r>
              <a:rPr lang="en-US" sz="3200" dirty="0" smtClean="0"/>
              <a:t>Poor agricultural land and the lack of an agricultural surplus</a:t>
            </a:r>
          </a:p>
          <a:p>
            <a:pPr lvl="2"/>
            <a:r>
              <a:rPr lang="en-US" sz="2800" dirty="0" smtClean="0"/>
              <a:t>Desert and rain forest land </a:t>
            </a:r>
            <a:r>
              <a:rPr lang="en-US" sz="2800" dirty="0" err="1" smtClean="0"/>
              <a:t>unfarmable</a:t>
            </a:r>
            <a:endParaRPr lang="en-US" sz="2800" dirty="0" smtClean="0"/>
          </a:p>
          <a:p>
            <a:pPr lvl="2"/>
            <a:r>
              <a:rPr lang="en-US" sz="2800" dirty="0" smtClean="0"/>
              <a:t>No way to “release” labor from farming when permanently at a subsistence level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10459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Issue - Inequality</a:t>
            </a:r>
            <a:endParaRPr lang="en-US" dirty="0"/>
          </a:p>
        </p:txBody>
      </p:sp>
      <p:pic>
        <p:nvPicPr>
          <p:cNvPr id="1026" name="Picture 2" descr="https://upload.wikimedia.org/wikipedia/commons/thumb/0/0c/2014_Gini_Index_World_Map%2C_income_inequality_distribution_by_country_per_World_Bank.svg/450px-2014_Gini_Index_World_Map%2C_income_inequality_distribution_by_country_per_World_Bank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1" y="1823836"/>
            <a:ext cx="9138827" cy="46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3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America’s Poorest Cities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McAllen-Edinburg-Mission, Texas</a:t>
            </a:r>
            <a:endParaRPr lang="en-US" sz="3600" dirty="0"/>
          </a:p>
          <a:p>
            <a:r>
              <a:rPr lang="en-US" sz="3600" dirty="0"/>
              <a:t>&gt; Median household income: $33,761</a:t>
            </a:r>
          </a:p>
          <a:p>
            <a:r>
              <a:rPr lang="en-US" sz="3600" b="1" dirty="0"/>
              <a:t>Brownsville-Harlingen, Texas</a:t>
            </a:r>
            <a:endParaRPr lang="en-US" sz="3600" dirty="0"/>
          </a:p>
          <a:p>
            <a:r>
              <a:rPr lang="en-US" sz="3600" dirty="0"/>
              <a:t>&gt; Median household income: $30,953</a:t>
            </a:r>
          </a:p>
          <a:p>
            <a:r>
              <a:rPr lang="en-US" sz="3600" b="1" dirty="0" smtClean="0"/>
              <a:t>Dalton</a:t>
            </a:r>
            <a:r>
              <a:rPr lang="en-US" sz="3600" b="1" dirty="0"/>
              <a:t>, Ga.</a:t>
            </a:r>
            <a:endParaRPr lang="en-US" sz="3600" dirty="0"/>
          </a:p>
          <a:p>
            <a:r>
              <a:rPr lang="en-US" sz="3600" dirty="0"/>
              <a:t>&gt; Median household income: $32,858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28357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 model seems to produce higher growth rates and higher standard of living (on average)</a:t>
            </a:r>
          </a:p>
          <a:p>
            <a:r>
              <a:rPr lang="en-US" sz="3200" dirty="0" smtClean="0"/>
              <a:t>Also produces more inequality</a:t>
            </a:r>
          </a:p>
          <a:p>
            <a:r>
              <a:rPr lang="en-US" sz="3200" dirty="0" smtClean="0"/>
              <a:t>Contest between two goals produces tension between government involvement and free markets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92702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Questions?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059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Week 5 – Market Failure and Economic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1524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Tension Between what is Government Responsibility and what should be Left to Markets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Schumpeter believed in “creative destruction”-</a:t>
            </a:r>
          </a:p>
          <a:p>
            <a:pPr lvl="1"/>
            <a:r>
              <a:rPr lang="en-US" altLang="en-US" dirty="0" smtClean="0"/>
              <a:t>Failure of industries as new processes or technologies took over</a:t>
            </a:r>
          </a:p>
          <a:p>
            <a:pPr lvl="1"/>
            <a:r>
              <a:rPr lang="en-US" altLang="en-US" dirty="0" smtClean="0"/>
              <a:t>Problem (as noted in beginning of course) is the loss of assets</a:t>
            </a:r>
          </a:p>
          <a:p>
            <a:pPr lvl="2"/>
            <a:r>
              <a:rPr lang="en-US" altLang="en-US" dirty="0" smtClean="0"/>
              <a:t>Development policy can work against that</a:t>
            </a:r>
          </a:p>
        </p:txBody>
      </p:sp>
    </p:spTree>
    <p:extLst>
      <p:ext uri="{BB962C8B-B14F-4D97-AF65-F5344CB8AC3E}">
        <p14:creationId xmlns:p14="http://schemas.microsoft.com/office/powerpoint/2010/main" val="19639420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Where does Debate end on whether Government should be involved?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“Market Failure”</a:t>
            </a:r>
          </a:p>
          <a:p>
            <a:pPr lvl="1"/>
            <a:r>
              <a:rPr lang="en-US" altLang="en-US" dirty="0" smtClean="0"/>
              <a:t>Parts of the economic structure where markets do not work, or work poorly</a:t>
            </a:r>
          </a:p>
          <a:p>
            <a:pPr lvl="1"/>
            <a:r>
              <a:rPr lang="en-US" altLang="en-US" dirty="0" smtClean="0"/>
              <a:t>Result is under- or over-production of goods</a:t>
            </a:r>
          </a:p>
          <a:p>
            <a:pPr lvl="2"/>
            <a:r>
              <a:rPr lang="en-US" altLang="en-US" dirty="0" smtClean="0"/>
              <a:t>Society made worse off as a result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47633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Represents Other Major Reason for Extensive Government Involvement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Most Common Example: Firm(s) produce a positive or negative impact that is not part of bottom line</a:t>
            </a:r>
          </a:p>
          <a:p>
            <a:pPr lvl="1" eaLnBrk="1" hangingPunct="1"/>
            <a:r>
              <a:rPr lang="en-US" altLang="en-US" smtClean="0"/>
              <a:t>Result: will under- or over-produce</a:t>
            </a:r>
          </a:p>
          <a:p>
            <a:pPr lvl="1" eaLnBrk="1" hangingPunct="1"/>
            <a:r>
              <a:rPr lang="en-US" altLang="en-US" smtClean="0"/>
              <a:t>And (in the case of negative externalities) try to pass cost onto society</a:t>
            </a:r>
          </a:p>
          <a:p>
            <a:pPr lvl="2" eaLnBrk="1" hangingPunct="1"/>
            <a:r>
              <a:rPr lang="en-US" altLang="en-US" smtClean="0"/>
              <a:t>Pollution, noise, congestion, etc.</a:t>
            </a:r>
          </a:p>
          <a:p>
            <a:pPr lvl="1" eaLnBrk="1" hangingPunct="1"/>
            <a:r>
              <a:rPr lang="en-US" altLang="en-US" smtClean="0"/>
              <a:t>Positive externalities important also (flu shot)</a:t>
            </a:r>
          </a:p>
        </p:txBody>
      </p:sp>
    </p:spTree>
    <p:extLst>
      <p:ext uri="{BB962C8B-B14F-4D97-AF65-F5344CB8AC3E}">
        <p14:creationId xmlns:p14="http://schemas.microsoft.com/office/powerpoint/2010/main" val="42642824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 Absence of Government Planning and Intervention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Firm will maximize </a:t>
            </a:r>
            <a:r>
              <a:rPr lang="en-US" altLang="en-US" b="1" smtClean="0"/>
              <a:t>internal</a:t>
            </a:r>
            <a:r>
              <a:rPr lang="en-US" altLang="en-US" smtClean="0"/>
              <a:t> profits</a:t>
            </a:r>
          </a:p>
          <a:p>
            <a:pPr lvl="1" eaLnBrk="1" hangingPunct="1"/>
            <a:r>
              <a:rPr lang="en-US" altLang="en-US" smtClean="0"/>
              <a:t>May not make sense from a societal point of view</a:t>
            </a:r>
          </a:p>
          <a:p>
            <a:pPr lvl="1" eaLnBrk="1" hangingPunct="1"/>
            <a:r>
              <a:rPr lang="en-US" altLang="en-US" smtClean="0"/>
              <a:t>e.g. pollution (paper mill)</a:t>
            </a:r>
          </a:p>
          <a:p>
            <a:pPr lvl="2" eaLnBrk="1" hangingPunct="1"/>
            <a:r>
              <a:rPr lang="en-US" altLang="en-US" smtClean="0"/>
              <a:t>If firm can simply dump runoff into nearby river, will do so</a:t>
            </a:r>
          </a:p>
          <a:p>
            <a:pPr lvl="2" eaLnBrk="1" hangingPunct="1"/>
            <a:r>
              <a:rPr lang="en-US" altLang="en-US" smtClean="0"/>
              <a:t>“Good Citizens” will go out of business as their costs will rise</a:t>
            </a:r>
          </a:p>
          <a:p>
            <a:pPr lvl="2" eaLnBrk="1" hangingPunct="1"/>
            <a:r>
              <a:rPr lang="en-US" altLang="en-US" smtClean="0"/>
              <a:t>The solution is to universally impose a cost on all producers, so that the playing field remains level</a:t>
            </a: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52574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Cannot Make this Clean!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200" y="1408113"/>
            <a:ext cx="9448800" cy="530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311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This is what Economists Have always Suggested we do about Carbon Emissions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we accept that carbon dioxide is leading to warming, then tax it</a:t>
            </a:r>
          </a:p>
          <a:p>
            <a:pPr lvl="1"/>
            <a:r>
              <a:rPr lang="en-US" altLang="en-US" smtClean="0"/>
              <a:t>Instead of complicated subsidies and regulations</a:t>
            </a:r>
          </a:p>
          <a:p>
            <a:pPr lvl="1"/>
            <a:r>
              <a:rPr lang="en-US" altLang="en-US" smtClean="0"/>
              <a:t>Tax will reduce amount of carbon emitted</a:t>
            </a:r>
          </a:p>
          <a:p>
            <a:pPr lvl="1"/>
            <a:r>
              <a:rPr lang="en-US" altLang="en-US" smtClean="0"/>
              <a:t>Money collected can be used to do amelioration</a:t>
            </a:r>
          </a:p>
          <a:p>
            <a:pPr lvl="2"/>
            <a:r>
              <a:rPr lang="en-US" altLang="en-US" smtClean="0"/>
              <a:t>Planting of trees, carbon sequestration, etc.</a:t>
            </a:r>
          </a:p>
          <a:p>
            <a:pPr lvl="2"/>
            <a:r>
              <a:rPr lang="en-US" altLang="en-US" smtClean="0"/>
              <a:t>Consumers will help fund if they buy products that are carbon-intensive</a:t>
            </a:r>
          </a:p>
        </p:txBody>
      </p:sp>
    </p:spTree>
    <p:extLst>
      <p:ext uri="{BB962C8B-B14F-4D97-AF65-F5344CB8AC3E}">
        <p14:creationId xmlns:p14="http://schemas.microsoft.com/office/powerpoint/2010/main" val="15398638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accent5">
                    <a:lumMod val="50000"/>
                  </a:schemeClr>
                </a:solidFill>
              </a:rPr>
              <a:t>If Negative Externalities Should be Taxed, What do we do About Positive Spillovers?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Should subsidize (we want more of the product)</a:t>
            </a:r>
          </a:p>
          <a:p>
            <a:pPr lvl="1" eaLnBrk="1" hangingPunct="1"/>
            <a:r>
              <a:rPr lang="en-US" altLang="en-US" smtClean="0"/>
              <a:t>Best example is flu shots</a:t>
            </a:r>
          </a:p>
          <a:p>
            <a:pPr lvl="1" eaLnBrk="1" hangingPunct="1"/>
            <a:r>
              <a:rPr lang="en-US" altLang="en-US" smtClean="0"/>
              <a:t>My “consumption” of the vaccine helps everyone since I am now a poor vector</a:t>
            </a:r>
          </a:p>
          <a:p>
            <a:pPr lvl="2" eaLnBrk="1" hangingPunct="1"/>
            <a:r>
              <a:rPr lang="en-US" altLang="en-US" smtClean="0"/>
              <a:t>Therefor, should be zero or near zero in cost</a:t>
            </a:r>
          </a:p>
          <a:p>
            <a:pPr lvl="1" eaLnBrk="1" hangingPunct="1"/>
            <a:r>
              <a:rPr lang="en-US" altLang="en-US" smtClean="0"/>
              <a:t>Example 2: Private security at a business deters crime in contiguous area </a:t>
            </a:r>
          </a:p>
          <a:p>
            <a:pPr lvl="2" eaLnBrk="1" hangingPunct="1"/>
            <a:r>
              <a:rPr lang="en-US" altLang="en-US" smtClean="0"/>
              <a:t>@ No charge!</a:t>
            </a:r>
          </a:p>
        </p:txBody>
      </p:sp>
    </p:spTree>
    <p:extLst>
      <p:ext uri="{BB962C8B-B14F-4D97-AF65-F5344CB8AC3E}">
        <p14:creationId xmlns:p14="http://schemas.microsoft.com/office/powerpoint/2010/main" val="143346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4039</Words>
  <Application>Microsoft Office PowerPoint</Application>
  <PresentationFormat>Custom</PresentationFormat>
  <Paragraphs>801</Paragraphs>
  <Slides>104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104</vt:i4>
      </vt:variant>
    </vt:vector>
  </HeadingPairs>
  <TitlesOfParts>
    <vt:vector size="11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Fairfield Senior Center Economic Development in a Changing World</vt:lpstr>
      <vt:lpstr>Mark S. LeClair Fairfield University</vt:lpstr>
      <vt:lpstr>If you want Copies of the Slides</vt:lpstr>
      <vt:lpstr>Outline of 5 Sessions</vt:lpstr>
      <vt:lpstr>PowerPoint Presentation</vt:lpstr>
      <vt:lpstr>Economic Development as a Discipline</vt:lpstr>
      <vt:lpstr>What does the Discipline seek to do?</vt:lpstr>
      <vt:lpstr>What does World Look Like Right Now?</vt:lpstr>
      <vt:lpstr>Some of America’s Poorest Cities</vt:lpstr>
      <vt:lpstr>Compare to…………….</vt:lpstr>
      <vt:lpstr>What about U.S. States (by per capita income)? Ranked by 2014 Median HH Income</vt:lpstr>
      <vt:lpstr>Poorest States (Ranked by 2014 Income)*</vt:lpstr>
      <vt:lpstr>Connecticut Cities – Where did all the Money Go?</vt:lpstr>
      <vt:lpstr>PowerPoint Presentation</vt:lpstr>
      <vt:lpstr>The Bigger Picture (CERC)</vt:lpstr>
      <vt:lpstr>Examples</vt:lpstr>
      <vt:lpstr>Summmary</vt:lpstr>
      <vt:lpstr>Global Development</vt:lpstr>
      <vt:lpstr>Island Nation of Nauru</vt:lpstr>
      <vt:lpstr>PowerPoint Presentation</vt:lpstr>
      <vt:lpstr>Global Differences in Income – GDP/Capita, PPP Basis</vt:lpstr>
      <vt:lpstr>Other End of the Spectrum</vt:lpstr>
      <vt:lpstr>Regional versus Global Development</vt:lpstr>
      <vt:lpstr>Questions?</vt:lpstr>
      <vt:lpstr>Week #2 – Regional Problems and Regional Development Policy</vt:lpstr>
      <vt:lpstr>Examples</vt:lpstr>
      <vt:lpstr>Demographics and Transportation</vt:lpstr>
      <vt:lpstr>Our joyful morning commute</vt:lpstr>
      <vt:lpstr>Failed Infrastructure (Beyond Roads)</vt:lpstr>
      <vt:lpstr>Natural Disasters</vt:lpstr>
      <vt:lpstr>PowerPoint Presentation</vt:lpstr>
      <vt:lpstr>Misuse of Resources</vt:lpstr>
      <vt:lpstr>Timbering </vt:lpstr>
      <vt:lpstr>Once Regional Industry Gone, what Comes Next?</vt:lpstr>
      <vt:lpstr>Bridgeport as a Case Study</vt:lpstr>
      <vt:lpstr>Regional Development Tactics – the Good, the Bad and the Silly</vt:lpstr>
      <vt:lpstr>What did Bridgeport Try?</vt:lpstr>
      <vt:lpstr>PowerPoint Presentation</vt:lpstr>
      <vt:lpstr>PowerPoint Presentation</vt:lpstr>
      <vt:lpstr>PowerPoint Presentation</vt:lpstr>
      <vt:lpstr>PowerPoint Presentation</vt:lpstr>
      <vt:lpstr>Other Local Examples of Transformations</vt:lpstr>
      <vt:lpstr>Major Fail…………………………New London</vt:lpstr>
      <vt:lpstr>Questions?</vt:lpstr>
      <vt:lpstr>Week 3 – Global Development Goals and International Development Policies</vt:lpstr>
      <vt:lpstr>Many of these would be achieved if Incomes were raised – Incomes per Capita in Poor Nations</vt:lpstr>
      <vt:lpstr>Infant Mortality per 1000 Live Births (2015) – U.S. = 5.80</vt:lpstr>
      <vt:lpstr>Life Expectancy – Versus U.S. 79.3 years</vt:lpstr>
      <vt:lpstr>Generalities…….</vt:lpstr>
      <vt:lpstr>Development Policies – The Regional becomes National</vt:lpstr>
      <vt:lpstr>Most Important Policy Prescription may be the use of Growth Poles</vt:lpstr>
      <vt:lpstr>PowerPoint Presentation</vt:lpstr>
      <vt:lpstr>PowerPoint Presentation</vt:lpstr>
      <vt:lpstr>Development Policy may Focus on these Induced Growth Poles</vt:lpstr>
      <vt:lpstr>PowerPoint Presentation</vt:lpstr>
      <vt:lpstr>Case Study……………………………….</vt:lpstr>
      <vt:lpstr>Is it a growth pole or just a manufacturing facility…..</vt:lpstr>
      <vt:lpstr>PowerPoint Presentation</vt:lpstr>
      <vt:lpstr>Strategies that are nation-wide</vt:lpstr>
      <vt:lpstr>Electronics Plant in Thailand</vt:lpstr>
      <vt:lpstr>Commodity Led Growth</vt:lpstr>
      <vt:lpstr>Industrial Policy</vt:lpstr>
      <vt:lpstr>PowerPoint Presentation</vt:lpstr>
      <vt:lpstr>Socialist Model </vt:lpstr>
      <vt:lpstr>Questions</vt:lpstr>
      <vt:lpstr>Brexit</vt:lpstr>
      <vt:lpstr>In Minds of the Brits</vt:lpstr>
      <vt:lpstr>Trouble Was Already Brewing…….</vt:lpstr>
      <vt:lpstr>What does Britain Gain and Lose</vt:lpstr>
      <vt:lpstr>PowerPoint Presentation</vt:lpstr>
      <vt:lpstr>Bigger Picture</vt:lpstr>
      <vt:lpstr>Weeks 4 and 5</vt:lpstr>
      <vt:lpstr>Political Economy – Interaction and Conflict Between Government and Production</vt:lpstr>
      <vt:lpstr>Economic </vt:lpstr>
      <vt:lpstr>PowerPoint Presentation</vt:lpstr>
      <vt:lpstr>Result is Mixed Economy in U.S.</vt:lpstr>
      <vt:lpstr>Fraser Institute – 2014 – Measure of Economic Freedom (not political freedom)</vt:lpstr>
      <vt:lpstr>Europe’s Social Democracies</vt:lpstr>
      <vt:lpstr>Comparative Growth Rates – Economic Report of the President</vt:lpstr>
      <vt:lpstr>Comparisons</vt:lpstr>
      <vt:lpstr>What Taxes Pay for in most European Nations</vt:lpstr>
      <vt:lpstr>Government Spending as a % of GDP</vt:lpstr>
      <vt:lpstr>PowerPoint Presentation</vt:lpstr>
      <vt:lpstr>Political Economy and Latin America</vt:lpstr>
      <vt:lpstr>Continent has experimented with every form of government imaginable</vt:lpstr>
      <vt:lpstr>GDP/Capita (PPP) in Latin America</vt:lpstr>
      <vt:lpstr>What Figures Tell Us</vt:lpstr>
      <vt:lpstr>African Development is More Complex</vt:lpstr>
      <vt:lpstr>Other Issue - Inequality</vt:lpstr>
      <vt:lpstr>Summary</vt:lpstr>
      <vt:lpstr>Questions?</vt:lpstr>
      <vt:lpstr>Week 5 – Market Failure and Economic Development</vt:lpstr>
      <vt:lpstr>Tension Between what is Government Responsibility and what should be Left to Markets</vt:lpstr>
      <vt:lpstr>Where does Debate end on whether Government should be involved?</vt:lpstr>
      <vt:lpstr>Represents Other Major Reason for Extensive Government Involvement</vt:lpstr>
      <vt:lpstr>In Absence of Government Planning and Intervention</vt:lpstr>
      <vt:lpstr>Cannot Make this Clean!</vt:lpstr>
      <vt:lpstr>This is what Economists Have always Suggested we do about Carbon Emissions</vt:lpstr>
      <vt:lpstr>If Negative Externalities Should be Taxed, What do we do About Positive Spillovers?</vt:lpstr>
      <vt:lpstr>What about Congestion?</vt:lpstr>
      <vt:lpstr>Other Market Failures that may Require Government Intervention</vt:lpstr>
      <vt:lpstr>Professor Dan Wells (University of Arizona)</vt:lpstr>
      <vt:lpstr>Did Math on Mortgage….</vt:lpstr>
      <vt:lpstr>Called Free-Ridership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Fairfield Senior Center Economic Development in a Changing World</dc:title>
  <dc:creator>Kathy Doornbosch</dc:creator>
  <cp:lastModifiedBy>Mleclair</cp:lastModifiedBy>
  <cp:revision>125</cp:revision>
  <dcterms:created xsi:type="dcterms:W3CDTF">2016-09-17T12:52:59Z</dcterms:created>
  <dcterms:modified xsi:type="dcterms:W3CDTF">2016-11-21T16:34:03Z</dcterms:modified>
</cp:coreProperties>
</file>