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5" r:id="rId48"/>
    <p:sldId id="306" r:id="rId49"/>
    <p:sldId id="302" r:id="rId50"/>
    <p:sldId id="307" r:id="rId51"/>
    <p:sldId id="309" r:id="rId52"/>
    <p:sldId id="308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36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9" r:id="rId74"/>
    <p:sldId id="340" r:id="rId75"/>
    <p:sldId id="341" r:id="rId76"/>
    <p:sldId id="342" r:id="rId77"/>
    <p:sldId id="343" r:id="rId78"/>
    <p:sldId id="330" r:id="rId79"/>
    <p:sldId id="338" r:id="rId80"/>
    <p:sldId id="337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4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5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7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3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8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0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1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028D-52B1-481A-80AA-98C3DC85F4CB}" type="datetimeFigureOut">
              <a:rPr lang="en-US" smtClean="0"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EDBB-4C15-414B-9BEA-C3D0A15259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ulty.fairfield.edu/mleclai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Fairfield Senior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January 17,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3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World goes on “dollar standard”, U.S. remains on gold standard</a:t>
            </a:r>
          </a:p>
          <a:p>
            <a:pPr lvl="1"/>
            <a:r>
              <a:rPr lang="en-US" sz="3200" dirty="0" smtClean="0"/>
              <a:t>Part of Bretton Woods Agreement</a:t>
            </a:r>
          </a:p>
          <a:p>
            <a:r>
              <a:rPr lang="en-US" sz="3600" dirty="0" smtClean="0"/>
              <a:t>To get gold, had to use dollar</a:t>
            </a:r>
          </a:p>
          <a:p>
            <a:pPr marL="457200" lvl="1" indent="0">
              <a:buNone/>
            </a:pPr>
            <a:r>
              <a:rPr lang="en-US" sz="3200" dirty="0" smtClean="0"/>
              <a:t>French Franc -&gt; Dollar -&gt; Gold ($35/oz.)</a:t>
            </a:r>
          </a:p>
          <a:p>
            <a:r>
              <a:rPr lang="en-US" sz="3600" dirty="0" smtClean="0"/>
              <a:t>Lasted until 1971, when speculative attack hit U.S. dollar</a:t>
            </a:r>
          </a:p>
          <a:p>
            <a:pPr lvl="1"/>
            <a:r>
              <a:rPr lang="en-US" sz="3200" dirty="0" smtClean="0"/>
              <a:t>Dollar was devalued ($42/oz.)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049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Dollar Attacked Once Again in 1973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U.S. leaves the gold standard and joins rest of world with Fiat Money</a:t>
            </a:r>
          </a:p>
          <a:p>
            <a:r>
              <a:rPr lang="en-US" sz="3600" dirty="0" smtClean="0"/>
              <a:t>Explains instability inherent in the system</a:t>
            </a:r>
          </a:p>
          <a:p>
            <a:pPr lvl="1"/>
            <a:r>
              <a:rPr lang="en-US" sz="3200" dirty="0" smtClean="0"/>
              <a:t>Once faith in a currency disappears, collapse is inevitable</a:t>
            </a:r>
          </a:p>
          <a:p>
            <a:pPr lvl="1"/>
            <a:r>
              <a:rPr lang="en-US" sz="3200" dirty="0" smtClean="0"/>
              <a:t>Germany 1924, Zimbabwe 2009 (inflation = 500 billion percent)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066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Definitions of Money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Based upon how liquid a “money” is</a:t>
            </a:r>
          </a:p>
          <a:p>
            <a:r>
              <a:rPr lang="en-US" sz="3200" dirty="0" smtClean="0"/>
              <a:t>If completely liquid (currency, checking account deposits) then it is part of M1 (money 1)</a:t>
            </a:r>
          </a:p>
          <a:p>
            <a:r>
              <a:rPr lang="en-US" sz="3200" dirty="0" smtClean="0"/>
              <a:t>If less liquid (e.g. Money Market Mutual Funds) becomes part of money 2 (M2)</a:t>
            </a:r>
          </a:p>
          <a:p>
            <a:pPr lvl="1"/>
            <a:r>
              <a:rPr lang="en-US" sz="2800" dirty="0" smtClean="0"/>
              <a:t>But all of M1 is in M2</a:t>
            </a:r>
          </a:p>
          <a:p>
            <a:r>
              <a:rPr lang="en-US" sz="3200" dirty="0" smtClean="0"/>
              <a:t>So…….M2 = M1 + 7 other less liquid components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3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 gold (or silver) standard, money creation was </a:t>
            </a:r>
            <a:r>
              <a:rPr lang="en-US" sz="3200" dirty="0" err="1" smtClean="0"/>
              <a:t>irrattic</a:t>
            </a:r>
            <a:endParaRPr lang="en-US" sz="3200" dirty="0" smtClean="0"/>
          </a:p>
          <a:p>
            <a:pPr lvl="1"/>
            <a:r>
              <a:rPr lang="en-US" sz="2800" dirty="0" smtClean="0"/>
              <a:t>Discovery of major gold find altered money supply</a:t>
            </a:r>
          </a:p>
          <a:p>
            <a:r>
              <a:rPr lang="en-US" sz="3200" dirty="0" smtClean="0"/>
              <a:t>Under fiat money, banks create money</a:t>
            </a:r>
          </a:p>
          <a:p>
            <a:pPr lvl="1"/>
            <a:r>
              <a:rPr lang="en-US" sz="2800" dirty="0" smtClean="0"/>
              <a:t>Money deposited in a bank is lent out to borrowers </a:t>
            </a:r>
            <a:r>
              <a:rPr lang="en-US" sz="2800" u="sng" dirty="0" smtClean="0"/>
              <a:t>and then redeposited</a:t>
            </a:r>
            <a:r>
              <a:rPr lang="en-US" sz="2800" dirty="0" smtClean="0"/>
              <a:t> to be lent again</a:t>
            </a:r>
          </a:p>
          <a:p>
            <a:pPr lvl="1"/>
            <a:r>
              <a:rPr lang="en-US" sz="2800" dirty="0" smtClean="0"/>
              <a:t>Only part that is not lent out is that kept by banks as reserves (vault cash)</a:t>
            </a:r>
          </a:p>
          <a:p>
            <a:pPr lvl="1"/>
            <a:r>
              <a:rPr lang="en-US" sz="2800" dirty="0" smtClean="0"/>
              <a:t>Creates long cycle of depositing, borrowing and redepositing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79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 </a:t>
            </a:r>
            <a:r>
              <a:rPr lang="en-US" sz="3600" dirty="0" smtClean="0"/>
              <a:t> – </a:t>
            </a:r>
            <a:r>
              <a:rPr lang="en-US" sz="3600" dirty="0"/>
              <a:t>Jane finds $100 in her sock </a:t>
            </a:r>
            <a:r>
              <a:rPr lang="en-US" sz="3600" dirty="0" smtClean="0"/>
              <a:t>drawer and puts it on deposit at her bank</a:t>
            </a:r>
          </a:p>
          <a:p>
            <a:r>
              <a:rPr lang="en-US" sz="3600" dirty="0" smtClean="0"/>
              <a:t>The bank keeps 10% ($10) and lends out $90 to a borrower who wants to buy a bike</a:t>
            </a:r>
          </a:p>
          <a:p>
            <a:pPr lvl="1"/>
            <a:r>
              <a:rPr lang="en-US" sz="3200" dirty="0" smtClean="0"/>
              <a:t>The $90 is deposited by the owner of the bike store</a:t>
            </a:r>
          </a:p>
          <a:p>
            <a:pPr lvl="1"/>
            <a:r>
              <a:rPr lang="en-US" sz="3200" dirty="0" smtClean="0"/>
              <a:t>The bank then lends out $81 to another borrower</a:t>
            </a:r>
          </a:p>
          <a:p>
            <a:pPr lvl="1"/>
            <a:r>
              <a:rPr lang="en-US" sz="3200" dirty="0" smtClean="0"/>
              <a:t>Continues until amounts too small to continue lending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050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$100 -&gt; $90 -&gt; $81 -&gt; $72.90-&gt; etc.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All of these are deposits, so they are all “money”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In end, money supply will go up by $1000 due to the initial $100 deposit</a:t>
            </a:r>
          </a:p>
          <a:p>
            <a:pPr lvl="1"/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Explains how Federal Reserve is able to manipulate the money supply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Experience – Post 2008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Economy has been very weak</a:t>
            </a:r>
          </a:p>
          <a:p>
            <a:pPr lvl="1"/>
            <a:r>
              <a:rPr lang="en-US" sz="3200" dirty="0" smtClean="0"/>
              <a:t>Poor growth (averaging about 1.5%)</a:t>
            </a:r>
          </a:p>
          <a:p>
            <a:pPr lvl="1"/>
            <a:r>
              <a:rPr lang="en-US" sz="3200" dirty="0" smtClean="0"/>
              <a:t>Banking system fragile</a:t>
            </a:r>
          </a:p>
          <a:p>
            <a:r>
              <a:rPr lang="en-US" sz="3600" dirty="0" smtClean="0"/>
              <a:t>Federal Reserve acted to prop up economy by buying government debt, essentially directly from the treasury</a:t>
            </a:r>
          </a:p>
          <a:p>
            <a:pPr lvl="1"/>
            <a:r>
              <a:rPr lang="en-US" sz="3200" dirty="0" smtClean="0"/>
              <a:t>Called “monetizing the debt”</a:t>
            </a:r>
          </a:p>
          <a:p>
            <a:pPr lvl="1"/>
            <a:r>
              <a:rPr lang="en-US" sz="3200" dirty="0" smtClean="0"/>
              <a:t>Was always considered very dangerous – like printing money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094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ederal reserve holdings of us securities 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5" y="1157679"/>
            <a:ext cx="9002332" cy="54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E</a:t>
            </a:r>
            <a:r>
              <a:rPr lang="en-US" dirty="0" smtClean="0"/>
              <a:t>conomy </a:t>
            </a:r>
            <a:r>
              <a:rPr lang="en-US" dirty="0"/>
              <a:t>R</a:t>
            </a:r>
            <a:r>
              <a:rPr lang="en-US" dirty="0" smtClean="0"/>
              <a:t>ecovers……….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Federal Reserve must get rid of its excess holdings</a:t>
            </a:r>
          </a:p>
          <a:p>
            <a:pPr lvl="1"/>
            <a:r>
              <a:rPr lang="en-US" sz="3600" dirty="0" smtClean="0"/>
              <a:t>No small task, given that it now stands at $2.5 Trillion</a:t>
            </a:r>
          </a:p>
          <a:p>
            <a:pPr lvl="1"/>
            <a:r>
              <a:rPr lang="en-US" sz="3600" dirty="0" smtClean="0"/>
              <a:t>“Unwinding” could have negative consequences on the financial system, including higher interest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169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Fundamentals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Mark LeClair</a:t>
            </a:r>
          </a:p>
          <a:p>
            <a:pPr marL="0" indent="0" algn="ctr">
              <a:buNone/>
            </a:pPr>
            <a:r>
              <a:rPr lang="en-US" sz="3200" dirty="0" smtClean="0"/>
              <a:t>Fairfield University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707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2 – Money’s Role in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Will look at:</a:t>
            </a:r>
          </a:p>
          <a:p>
            <a:r>
              <a:rPr lang="en-US" sz="3600" dirty="0" smtClean="0"/>
              <a:t>Importance of money and near-moneys in the economy</a:t>
            </a:r>
          </a:p>
          <a:p>
            <a:r>
              <a:rPr lang="en-US" sz="3600" dirty="0" smtClean="0"/>
              <a:t>Recent experience in some nations of getting rid of cash transactions</a:t>
            </a:r>
          </a:p>
          <a:p>
            <a:r>
              <a:rPr lang="en-US" sz="3600" dirty="0" smtClean="0"/>
              <a:t>How the amount of money impacts the economy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621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Last week looked at how money was created</a:t>
            </a:r>
          </a:p>
          <a:p>
            <a:pPr lvl="1"/>
            <a:r>
              <a:rPr lang="en-US" sz="3200" dirty="0" smtClean="0"/>
              <a:t>Once created, what happens in the economy?</a:t>
            </a:r>
          </a:p>
          <a:p>
            <a:r>
              <a:rPr lang="en-US" sz="3600" dirty="0" smtClean="0"/>
              <a:t>May seem like the “real” side of the economy would have to change for growth to occur</a:t>
            </a:r>
          </a:p>
          <a:p>
            <a:pPr lvl="1"/>
            <a:r>
              <a:rPr lang="en-US" sz="3200" dirty="0" smtClean="0"/>
              <a:t>But, the rise in the amount of money drives up spending</a:t>
            </a:r>
          </a:p>
          <a:p>
            <a:pPr lvl="1"/>
            <a:r>
              <a:rPr lang="en-US" sz="3200" dirty="0" smtClean="0"/>
              <a:t>Simplest explanation: More money in banks = lower interest rates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6146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 Theory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Dates back to early 1700s</a:t>
            </a:r>
          </a:p>
          <a:p>
            <a:r>
              <a:rPr lang="en-US" sz="3600" dirty="0" smtClean="0"/>
              <a:t>Recognition that increasing the amount of money in the economy produced inflation (gold was money and money was gold)</a:t>
            </a:r>
          </a:p>
          <a:p>
            <a:pPr lvl="1"/>
            <a:r>
              <a:rPr lang="en-US" sz="3200" dirty="0" smtClean="0"/>
              <a:t>Louis XIV and Colbert (France)</a:t>
            </a:r>
          </a:p>
          <a:p>
            <a:pPr lvl="1"/>
            <a:r>
              <a:rPr lang="en-US" sz="3200" dirty="0" smtClean="0"/>
              <a:t>Colbert explained how Spain’s economy was damaged by the influx of gold from the Americas</a:t>
            </a:r>
          </a:p>
          <a:p>
            <a:pPr lvl="1"/>
            <a:r>
              <a:rPr lang="en-US" sz="3200" dirty="0" smtClean="0"/>
              <a:t>Didn’t produce growth, simply accelerated inflation</a:t>
            </a:r>
          </a:p>
          <a:p>
            <a:pPr lvl="1"/>
            <a:endParaRPr lang="en-US" sz="32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7611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Formulation……..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Money Supply * The # of Times Each Dollar is Spent = Total Spending</a:t>
            </a:r>
          </a:p>
          <a:p>
            <a:pPr lvl="1"/>
            <a:r>
              <a:rPr lang="en-US" sz="3200" dirty="0" smtClean="0"/>
              <a:t>Total spending is a combination of prices and quantities</a:t>
            </a:r>
          </a:p>
          <a:p>
            <a:pPr marL="0" indent="0">
              <a:buNone/>
            </a:pPr>
            <a:r>
              <a:rPr lang="en-US" sz="3600" dirty="0" smtClean="0"/>
              <a:t>Example: If a small economy has $10,000 in circulation, and each is spent 10 times per year, then total spending is $100,000</a:t>
            </a:r>
          </a:p>
          <a:p>
            <a:pPr lvl="2"/>
            <a:r>
              <a:rPr lang="en-US" sz="2800" dirty="0"/>
              <a:t>	</a:t>
            </a:r>
            <a:r>
              <a:rPr lang="en-US" sz="2800" dirty="0" smtClean="0"/>
              <a:t>Is a “tautology”…a relationship that must be true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7505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Formulation used in Economics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Rename the circulation of money “velocity”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273" y="301768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Money Supply * Velocity = Total Spending</a:t>
            </a:r>
          </a:p>
          <a:p>
            <a:r>
              <a:rPr lang="en-US" sz="3600" dirty="0" smtClean="0"/>
              <a:t>Introduction of money (usually by a central bank) increases total spending in an economy</a:t>
            </a:r>
          </a:p>
          <a:p>
            <a:pPr lvl="1"/>
            <a:r>
              <a:rPr lang="en-US" sz="3200" dirty="0" smtClean="0"/>
              <a:t>Could be just prices (as in Zimbabwe’s case) or could be a combination of prices and real output</a:t>
            </a:r>
          </a:p>
          <a:p>
            <a:pPr lvl="1"/>
            <a:r>
              <a:rPr lang="en-US" sz="3200" dirty="0" smtClean="0"/>
              <a:t>This is how an economy can be managed by “monetary policy”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615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Returning to Discussion of the Gold Standard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Gold was money</a:t>
            </a:r>
          </a:p>
          <a:p>
            <a:r>
              <a:rPr lang="en-US" sz="3600" dirty="0" smtClean="0"/>
              <a:t>When new discoveries, the money supply rose on its own (750,000 pounds of gold in 1849 – worth $10.8 billion at $1200/oz.)</a:t>
            </a:r>
          </a:p>
          <a:p>
            <a:pPr lvl="1"/>
            <a:r>
              <a:rPr lang="en-US" sz="3200" dirty="0" smtClean="0"/>
              <a:t>Could either be good or bad for the economy</a:t>
            </a:r>
          </a:p>
          <a:p>
            <a:pPr lvl="1"/>
            <a:r>
              <a:rPr lang="en-US" sz="3200" dirty="0" smtClean="0"/>
              <a:t>One reason to exit the Gold Standard is to avoid random increases in the money supply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1275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Situation with Fiat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Federal Reserve decides how much money to inject into economy</a:t>
            </a:r>
          </a:p>
          <a:p>
            <a:r>
              <a:rPr lang="en-US" sz="3600" dirty="0" smtClean="0"/>
              <a:t>If the “Fed” decides to raise the amount of money by $1 billion, then:</a:t>
            </a:r>
          </a:p>
          <a:p>
            <a:pPr lvl="1"/>
            <a:r>
              <a:rPr lang="en-US" sz="3200" dirty="0" smtClean="0"/>
              <a:t>$1 billion * velocity = change in total spending</a:t>
            </a:r>
          </a:p>
          <a:p>
            <a:r>
              <a:rPr lang="en-US" sz="3600" dirty="0" smtClean="0"/>
              <a:t>Since 1980, the Federal Reserve has used M2 (the broad definition of money)</a:t>
            </a:r>
          </a:p>
          <a:p>
            <a:pPr lvl="1"/>
            <a:r>
              <a:rPr lang="en-US" sz="3200" dirty="0" smtClean="0"/>
              <a:t>M2 velocity very stable – M1 velocity kept changing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7698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2008  Crash – 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Starts with lock up in credit markets due to perceived risk</a:t>
            </a:r>
          </a:p>
          <a:p>
            <a:r>
              <a:rPr lang="en-US" sz="3600" dirty="0" smtClean="0"/>
              <a:t>TARP (October 2008) was meant to unfreeze credit markets</a:t>
            </a:r>
          </a:p>
          <a:p>
            <a:pPr lvl="1"/>
            <a:r>
              <a:rPr lang="en-US" sz="3200" dirty="0" smtClean="0"/>
              <a:t>Eventually worked</a:t>
            </a:r>
          </a:p>
          <a:p>
            <a:r>
              <a:rPr lang="en-US" sz="3600" dirty="0" smtClean="0"/>
              <a:t>Combination of uncertainty and the recession led to a sudden drop in velocity</a:t>
            </a:r>
          </a:p>
          <a:p>
            <a:pPr lvl="1"/>
            <a:r>
              <a:rPr lang="en-US" sz="3200" dirty="0" smtClean="0"/>
              <a:t>Drop continues, which is why Federal Reserve is having trouble unwinding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625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aph m2 veloc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6" y="739414"/>
            <a:ext cx="9285668" cy="61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5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Obtain Copy of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www.faculty.Fairfield.edu/mleclair</a:t>
            </a:r>
            <a:endParaRPr lang="en-US" dirty="0" smtClean="0"/>
          </a:p>
          <a:p>
            <a:r>
              <a:rPr lang="en-US" dirty="0" smtClean="0"/>
              <a:t>Look for Icon at top that says “Fairfield Senior Center”</a:t>
            </a:r>
          </a:p>
          <a:p>
            <a:pPr lvl="1"/>
            <a:r>
              <a:rPr lang="en-US" dirty="0" smtClean="0"/>
              <a:t>Must have PowerPoint on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Money Supply = $1 Billion</a:t>
            </a:r>
          </a:p>
          <a:p>
            <a:r>
              <a:rPr lang="en-US" sz="3600" dirty="0" smtClean="0"/>
              <a:t>Velocity = 2.0</a:t>
            </a:r>
          </a:p>
          <a:p>
            <a:pPr lvl="1"/>
            <a:r>
              <a:rPr lang="en-US" sz="3200" dirty="0" smtClean="0"/>
              <a:t>Spending = 2 * $1 billion = $2 billion</a:t>
            </a:r>
          </a:p>
          <a:p>
            <a:r>
              <a:rPr lang="en-US" sz="3600" dirty="0" smtClean="0"/>
              <a:t>Velocity drops to 1.5</a:t>
            </a:r>
          </a:p>
          <a:p>
            <a:pPr lvl="1"/>
            <a:r>
              <a:rPr lang="en-US" sz="3200" dirty="0" smtClean="0"/>
              <a:t>Spending = 1.5 * $1 billion = $1.5 billion ( nasty recession)</a:t>
            </a:r>
          </a:p>
          <a:p>
            <a:pPr lvl="1"/>
            <a:r>
              <a:rPr lang="en-US" sz="3200" dirty="0" smtClean="0"/>
              <a:t>Fed must increase money supply to avoid this</a:t>
            </a:r>
          </a:p>
          <a:p>
            <a:pPr lvl="1"/>
            <a:r>
              <a:rPr lang="en-US" sz="3200" dirty="0" smtClean="0"/>
              <a:t>Hence, </a:t>
            </a:r>
            <a:r>
              <a:rPr lang="en-US" sz="3200" smtClean="0"/>
              <a:t>QE1 QE2,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172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Despite recovery, velocity remains below where it was in the 1960s</a:t>
            </a:r>
          </a:p>
          <a:p>
            <a:r>
              <a:rPr lang="en-US" sz="3600" dirty="0" smtClean="0"/>
              <a:t>Financial innovation raised velocity (e.g. ATMs, etc.), but the Great Recession eliminated 50 years of rising figures</a:t>
            </a:r>
          </a:p>
          <a:p>
            <a:pPr lvl="1"/>
            <a:r>
              <a:rPr lang="en-US" sz="3200" dirty="0" smtClean="0"/>
              <a:t>Not sure what policy would return velocity to its pre-recession figure</a:t>
            </a:r>
          </a:p>
          <a:p>
            <a:pPr lvl="1"/>
            <a:r>
              <a:rPr lang="en-US" sz="3200" dirty="0" smtClean="0"/>
              <a:t>People are holding greater amounts of liquid assets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4838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Rid of Cash (?)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Currency is expensive</a:t>
            </a:r>
          </a:p>
          <a:p>
            <a:pPr lvl="1"/>
            <a:r>
              <a:rPr lang="en-US" sz="3200" dirty="0" smtClean="0"/>
              <a:t>Costs more than a penny to make a penny, for instance</a:t>
            </a:r>
          </a:p>
          <a:p>
            <a:pPr lvl="1"/>
            <a:r>
              <a:rPr lang="en-US" sz="3200" dirty="0" smtClean="0"/>
              <a:t>Dollar bills have relatively short life</a:t>
            </a:r>
          </a:p>
          <a:p>
            <a:r>
              <a:rPr lang="en-US" sz="3600" dirty="0" smtClean="0"/>
              <a:t>Businesses would prefer all transactions be electronic (except for the fees)</a:t>
            </a:r>
          </a:p>
          <a:p>
            <a:r>
              <a:rPr lang="en-US" sz="3600" dirty="0" smtClean="0"/>
              <a:t>Some nations are now banning cash for small transactions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5995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Norway, Sweden and Denmark are proposing that small transactions be banned</a:t>
            </a:r>
          </a:p>
          <a:p>
            <a:pPr lvl="1"/>
            <a:r>
              <a:rPr lang="en-US" sz="3200" dirty="0" smtClean="0"/>
              <a:t>Cuts cost for retailers</a:t>
            </a:r>
          </a:p>
          <a:p>
            <a:r>
              <a:rPr lang="en-US" sz="3600" dirty="0" smtClean="0"/>
              <a:t>Large transactions being banned in most countries due to money laundering fears</a:t>
            </a:r>
          </a:p>
          <a:p>
            <a:pPr lvl="1"/>
            <a:r>
              <a:rPr lang="en-US" sz="3200" dirty="0" smtClean="0"/>
              <a:t>Recent case of India eliminating large bills</a:t>
            </a:r>
          </a:p>
          <a:p>
            <a:r>
              <a:rPr lang="en-US" sz="3600" dirty="0" smtClean="0"/>
              <a:t>In U.S., places where cash not accepted (e.g. tolls) are increasing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149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Raises Issues of Both Privacy and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 one ever had their identity stolen through a cash transaction</a:t>
            </a:r>
          </a:p>
          <a:p>
            <a:r>
              <a:rPr lang="en-US" sz="3600" dirty="0" smtClean="0"/>
              <a:t>Some consumers would prefer </a:t>
            </a:r>
            <a:r>
              <a:rPr lang="en-US" sz="3600" smtClean="0"/>
              <a:t>that their </a:t>
            </a:r>
            <a:r>
              <a:rPr lang="en-US" sz="3600" dirty="0" smtClean="0"/>
              <a:t>every move is not tracked</a:t>
            </a:r>
          </a:p>
          <a:p>
            <a:pPr lvl="1"/>
            <a:r>
              <a:rPr lang="en-US" sz="3200" dirty="0" smtClean="0"/>
              <a:t>Purchases of alcohol, cigarettes, birth control, all become part of financial record</a:t>
            </a:r>
          </a:p>
          <a:p>
            <a:pPr lvl="1"/>
            <a:r>
              <a:rPr lang="en-US" sz="3200" dirty="0" smtClean="0"/>
              <a:t>Continued erosion of privacy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1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 Bitcoin the Answer?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7100" y="55975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</p:txBody>
      </p:sp>
      <p:pic>
        <p:nvPicPr>
          <p:cNvPr id="1026" name="Picture 2" descr="Image result for picture of bitco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082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Transactions per Month</a:t>
            </a:r>
            <a:endParaRPr lang="en-US" dirty="0"/>
          </a:p>
        </p:txBody>
      </p:sp>
      <p:pic>
        <p:nvPicPr>
          <p:cNvPr id="2050" name="Picture 2" descr="https://upload.wikimedia.org/wikipedia/commons/thumb/c/c8/BTC_number_of_transactions_per_month.png/220px-BTC_number_of_transactions_per_mont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24936"/>
            <a:ext cx="7471639" cy="42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905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Bitcoin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87" y="1981200"/>
            <a:ext cx="11258375" cy="41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2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Bitcoins are virtual currency</a:t>
            </a:r>
          </a:p>
          <a:p>
            <a:pPr lvl="1"/>
            <a:r>
              <a:rPr lang="en-US" sz="3200" dirty="0" smtClean="0"/>
              <a:t>Each coin has a unique code – Each time a transaction occurs, it is recorded in a ledger</a:t>
            </a:r>
          </a:p>
          <a:p>
            <a:pPr lvl="1"/>
            <a:r>
              <a:rPr lang="en-US" sz="3200" dirty="0" smtClean="0"/>
              <a:t>This supposedly prevents anyone from creating bitcoins (counterfeiting)</a:t>
            </a:r>
          </a:p>
          <a:p>
            <a:pPr lvl="1"/>
            <a:r>
              <a:rPr lang="en-US" sz="3200" dirty="0" smtClean="0"/>
              <a:t>Over 100,000 places accept bitcoin</a:t>
            </a:r>
          </a:p>
          <a:p>
            <a:pPr lvl="2"/>
            <a:r>
              <a:rPr lang="en-US" sz="2800" dirty="0" smtClean="0"/>
              <a:t>Retailers have been slow to join in on this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183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Provides privacy in transactions</a:t>
            </a:r>
          </a:p>
          <a:p>
            <a:r>
              <a:rPr lang="en-US" sz="3600" dirty="0" smtClean="0"/>
              <a:t>Acts as a new “reserve” currency (one that is widely accepted)</a:t>
            </a:r>
          </a:p>
          <a:p>
            <a:r>
              <a:rPr lang="en-US" sz="3600" dirty="0" smtClean="0"/>
              <a:t>Provides a model by which currencies could be digitalized by nations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011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Weeks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Week 1: 	What is money?</a:t>
            </a:r>
          </a:p>
          <a:p>
            <a:r>
              <a:rPr lang="en-US" sz="3200" dirty="0" smtClean="0"/>
              <a:t>Week 2:  	Money’s Role in the Economy</a:t>
            </a:r>
          </a:p>
          <a:p>
            <a:r>
              <a:rPr lang="en-US" sz="3200" dirty="0" smtClean="0"/>
              <a:t>Week 3:	Monetary Policy and the Federal Reserve</a:t>
            </a:r>
          </a:p>
          <a:p>
            <a:r>
              <a:rPr lang="en-US" sz="3200" dirty="0" smtClean="0"/>
              <a:t>Week 4:	The International Arena – Gold, The Dollar 				Standard and the International Monetary System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70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Instability</a:t>
            </a:r>
          </a:p>
          <a:p>
            <a:pPr lvl="1"/>
            <a:r>
              <a:rPr lang="en-US" sz="3200" dirty="0" smtClean="0"/>
              <a:t>Value moves around too much, since speculation may be as important as transactions</a:t>
            </a:r>
          </a:p>
          <a:p>
            <a:r>
              <a:rPr lang="en-US" sz="3600" dirty="0" smtClean="0"/>
              <a:t>Key currency for those conducting illegal transactions</a:t>
            </a:r>
          </a:p>
          <a:p>
            <a:pPr lvl="1"/>
            <a:r>
              <a:rPr lang="en-US" sz="3200" dirty="0" smtClean="0"/>
              <a:t>Major player in the </a:t>
            </a:r>
            <a:r>
              <a:rPr lang="en-US" sz="3200" u="sng" dirty="0" err="1" smtClean="0"/>
              <a:t>underweb</a:t>
            </a:r>
            <a:endParaRPr lang="en-US" sz="3200" u="sng" dirty="0" smtClean="0"/>
          </a:p>
          <a:p>
            <a:r>
              <a:rPr lang="en-US" sz="3600" dirty="0" smtClean="0"/>
              <a:t>No clear understanding of how many will be issued</a:t>
            </a:r>
          </a:p>
          <a:p>
            <a:pPr lvl="1"/>
            <a:r>
              <a:rPr lang="en-US" sz="3200" dirty="0" smtClean="0"/>
              <a:t>Bitcoins are “mined”, and issuance is highly variable</a:t>
            </a:r>
          </a:p>
          <a:p>
            <a:pPr lvl="1"/>
            <a:r>
              <a:rPr lang="en-US" sz="3200" dirty="0" smtClean="0"/>
              <a:t>Requires transactions in the quadrillion range to create a new coin</a:t>
            </a:r>
          </a:p>
          <a:p>
            <a:pPr lvl="1"/>
            <a:r>
              <a:rPr lang="en-US" sz="3200" dirty="0" smtClean="0"/>
              <a:t>Founder put limits on how many could be created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106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 at the National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Issue virtual currency (pretty much how most transactions take place now)</a:t>
            </a:r>
          </a:p>
          <a:p>
            <a:pPr lvl="1"/>
            <a:r>
              <a:rPr lang="en-US" sz="3200" dirty="0" smtClean="0"/>
              <a:t>But, add anonymity</a:t>
            </a:r>
          </a:p>
          <a:p>
            <a:pPr lvl="1"/>
            <a:r>
              <a:rPr lang="en-US" sz="3200" dirty="0" smtClean="0"/>
              <a:t>Hard to imagine how one prevents counterfeiting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213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88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Weeks #3 and #4 –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Cover:</a:t>
            </a:r>
          </a:p>
          <a:p>
            <a:r>
              <a:rPr lang="en-US" sz="3600" dirty="0" smtClean="0"/>
              <a:t>The structure of the Federal Reserve</a:t>
            </a:r>
          </a:p>
          <a:p>
            <a:r>
              <a:rPr lang="en-US" sz="3600" dirty="0" smtClean="0"/>
              <a:t>How policy is enacted, how it works</a:t>
            </a:r>
          </a:p>
          <a:p>
            <a:r>
              <a:rPr lang="en-US" sz="3600" dirty="0" smtClean="0"/>
              <a:t>Successes and failures – key moments in monetary policy</a:t>
            </a:r>
          </a:p>
          <a:p>
            <a:pPr marL="0" indent="0">
              <a:buNone/>
            </a:pPr>
            <a:endParaRPr lang="en-US" sz="36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8325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Structure of the Federal Reserve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12 Regional Banks</a:t>
            </a:r>
          </a:p>
          <a:p>
            <a:pPr lvl="1"/>
            <a:r>
              <a:rPr lang="en-US" sz="3200" dirty="0" smtClean="0"/>
              <a:t>Boston, New York, Philadelphia, Richmond, Atlanta, Cleveland, Minneapolis, St. Louis, Kansas, Dallas, Seattle, San Francisco</a:t>
            </a:r>
          </a:p>
          <a:p>
            <a:pPr lvl="1"/>
            <a:r>
              <a:rPr lang="en-US" sz="3200" dirty="0" smtClean="0"/>
              <a:t> Carry out bank supervision responsibilities and issue currency</a:t>
            </a:r>
          </a:p>
          <a:p>
            <a:pPr lvl="1"/>
            <a:r>
              <a:rPr lang="en-US" sz="3200" dirty="0" smtClean="0"/>
              <a:t>Each has a specialty – St. Louis Fed is the center of data analysis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0217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Most of Connecticut is in the Boston Federal Reserve region</a:t>
            </a:r>
          </a:p>
          <a:p>
            <a:pPr lvl="1"/>
            <a:r>
              <a:rPr lang="en-US" sz="3200" dirty="0" smtClean="0"/>
              <a:t>Fairfield County is part of the NY Fed</a:t>
            </a:r>
          </a:p>
          <a:p>
            <a:r>
              <a:rPr lang="en-US" sz="3600" dirty="0" smtClean="0"/>
              <a:t>New York Fed is the dominant of the 12 banks</a:t>
            </a:r>
          </a:p>
          <a:p>
            <a:pPr lvl="1"/>
            <a:r>
              <a:rPr lang="en-US" sz="3200" dirty="0" smtClean="0"/>
              <a:t>Contains:</a:t>
            </a:r>
          </a:p>
          <a:p>
            <a:pPr marL="914400" lvl="2" indent="0">
              <a:buNone/>
            </a:pPr>
            <a:r>
              <a:rPr lang="en-US" sz="2800" dirty="0" smtClean="0"/>
              <a:t>-The room in which monetary policy is carried out (the Open Market room)</a:t>
            </a:r>
          </a:p>
          <a:p>
            <a:pPr marL="914400" lvl="2" indent="0">
              <a:buNone/>
            </a:pPr>
            <a:r>
              <a:rPr lang="en-US" sz="2800" dirty="0" smtClean="0"/>
              <a:t>-The currency room where the U.S. dollar is managed</a:t>
            </a:r>
          </a:p>
          <a:p>
            <a:pPr marL="914400" lvl="2" indent="0">
              <a:buNone/>
            </a:pPr>
            <a:r>
              <a:rPr lang="en-US" sz="2800" dirty="0" smtClean="0"/>
              <a:t>-The famous gold vault under the East River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9596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Return to Policy in a moment………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Pictures of Gold vault at NY Fed: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54" y="2676939"/>
            <a:ext cx="3510354" cy="1974574"/>
          </a:xfrm>
          <a:prstGeom prst="rect">
            <a:avLst/>
          </a:prstGeom>
        </p:spPr>
      </p:pic>
      <p:pic>
        <p:nvPicPr>
          <p:cNvPr id="1030" name="Picture 6" descr="Image result for Federal Reserve Va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35" y="3332923"/>
            <a:ext cx="3065668" cy="22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03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7400 Tons in 2012</a:t>
            </a:r>
          </a:p>
          <a:p>
            <a:pPr lvl="1"/>
            <a:r>
              <a:rPr lang="en-US" dirty="0" smtClean="0"/>
              <a:t>14.8 million pounds</a:t>
            </a:r>
          </a:p>
          <a:p>
            <a:pPr lvl="1"/>
            <a:r>
              <a:rPr lang="en-US" dirty="0" smtClean="0"/>
              <a:t>236.8 million ounces</a:t>
            </a:r>
          </a:p>
          <a:p>
            <a:pPr lvl="1"/>
            <a:r>
              <a:rPr lang="en-US" dirty="0" smtClean="0"/>
              <a:t>$284 billion at $1200 per ounce</a:t>
            </a:r>
          </a:p>
          <a:p>
            <a:r>
              <a:rPr lang="en-US" dirty="0" smtClean="0"/>
              <a:t>Owned mostly by foreign countries</a:t>
            </a:r>
          </a:p>
          <a:p>
            <a:r>
              <a:rPr lang="en-US" dirty="0" smtClean="0"/>
              <a:t>Official transactions in gold are carried out by moving the bars around within the vault</a:t>
            </a:r>
          </a:p>
          <a:p>
            <a:pPr lvl="1"/>
            <a:r>
              <a:rPr lang="en-US" dirty="0" smtClean="0"/>
              <a:t>Avoids any security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33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Currency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York Federal Reserve is responsible for maintaining the stability of the dollar</a:t>
            </a:r>
          </a:p>
          <a:p>
            <a:r>
              <a:rPr lang="en-US" sz="3600" dirty="0" smtClean="0"/>
              <a:t>Does not (normally) try to move the dollar in a direction it does not want to go</a:t>
            </a:r>
          </a:p>
          <a:p>
            <a:pPr lvl="1"/>
            <a:r>
              <a:rPr lang="en-US" sz="3200" dirty="0" smtClean="0"/>
              <a:t>Instead, smooths out movements to prevent instability</a:t>
            </a:r>
          </a:p>
          <a:p>
            <a:pPr lvl="1"/>
            <a:r>
              <a:rPr lang="en-US" sz="3200" dirty="0" smtClean="0"/>
              <a:t>AND, responds to crises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1060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Tools of the Fed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the Federal Reserve creates money</a:t>
            </a:r>
            <a:endParaRPr lang="en-US" sz="3600" dirty="0"/>
          </a:p>
          <a:p>
            <a:pPr lvl="1"/>
            <a:r>
              <a:rPr lang="en-US" sz="3200" dirty="0" smtClean="0"/>
              <a:t>Can inject it into the system buy buying assets (U.S. bonds)</a:t>
            </a:r>
          </a:p>
          <a:p>
            <a:pPr lvl="1"/>
            <a:r>
              <a:rPr lang="en-US" sz="3200" dirty="0" smtClean="0"/>
              <a:t>Can inject it directly into the banking system by changing the amount of reserves banks must hold</a:t>
            </a:r>
          </a:p>
          <a:p>
            <a:pPr lvl="1"/>
            <a:r>
              <a:rPr lang="en-US" sz="3200" dirty="0" smtClean="0"/>
              <a:t>Can encourage banks to lend by offering cheap financing through the “discount window”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231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Money?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943" y="1690688"/>
            <a:ext cx="15240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32" y="2232731"/>
            <a:ext cx="2034862" cy="2537922"/>
          </a:xfrm>
          <a:prstGeom prst="rect">
            <a:avLst/>
          </a:prstGeom>
        </p:spPr>
      </p:pic>
      <p:pic>
        <p:nvPicPr>
          <p:cNvPr id="1026" name="Picture 2" descr="Image result for co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40" y="4852443"/>
            <a:ext cx="10191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ctures of co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28" y="9079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ures of bitco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73" y="4308297"/>
            <a:ext cx="2341642" cy="23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88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The first (known as Open Market Operations) is by far the most common</a:t>
            </a:r>
          </a:p>
          <a:p>
            <a:pPr lvl="1"/>
            <a:r>
              <a:rPr lang="en-US" sz="3200" dirty="0" smtClean="0"/>
              <a:t>Conducted on a daily basis</a:t>
            </a:r>
          </a:p>
          <a:p>
            <a:pPr lvl="1"/>
            <a:r>
              <a:rPr lang="en-US" sz="3200" dirty="0" smtClean="0"/>
              <a:t>Great tool for making small to moderate adjustments to the money supply</a:t>
            </a:r>
          </a:p>
          <a:p>
            <a:r>
              <a:rPr lang="en-US" sz="3600" dirty="0" smtClean="0"/>
              <a:t>Returning to the creation of money detailed in the first presentation:</a:t>
            </a:r>
          </a:p>
          <a:p>
            <a:pPr lvl="1"/>
            <a:r>
              <a:rPr lang="en-US" sz="3200" dirty="0" smtClean="0"/>
              <a:t>Fed buys $1 million worth of bonds – money multiplier takes care of the rest</a:t>
            </a:r>
          </a:p>
          <a:p>
            <a:r>
              <a:rPr lang="en-US" sz="3600" dirty="0" smtClean="0"/>
              <a:t>Note that other two tools impact ALL banks – may be too </a:t>
            </a:r>
            <a:r>
              <a:rPr lang="en-US" sz="3600" smtClean="0"/>
              <a:t>much medicine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5051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a Purchase of Bonds is more Money in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money = more lending</a:t>
            </a:r>
          </a:p>
          <a:p>
            <a:pPr lvl="1"/>
            <a:r>
              <a:rPr lang="en-US" sz="3200" dirty="0" smtClean="0"/>
              <a:t>Economy should start to recover</a:t>
            </a:r>
          </a:p>
          <a:p>
            <a:pPr lvl="1"/>
            <a:r>
              <a:rPr lang="en-US" sz="3200" dirty="0" smtClean="0"/>
              <a:t>Usually has worked fine (badly applied during Great Depression)</a:t>
            </a:r>
          </a:p>
          <a:p>
            <a:pPr lvl="2"/>
            <a:r>
              <a:rPr lang="en-US" sz="2800" dirty="0" smtClean="0"/>
              <a:t>Did not work well in 2008</a:t>
            </a:r>
          </a:p>
          <a:p>
            <a:pPr lvl="1"/>
            <a:r>
              <a:rPr lang="en-US" sz="3200" dirty="0" smtClean="0"/>
              <a:t>Current policy is still too “loose” for many people – interest rates near zero for seven years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4968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Size of monetary stimulus post-2008</a:t>
            </a:r>
          </a:p>
          <a:p>
            <a:r>
              <a:rPr lang="en-US" sz="3600" dirty="0" smtClean="0"/>
              <a:t>Independent nature of agency </a:t>
            </a:r>
          </a:p>
          <a:p>
            <a:pPr lvl="1"/>
            <a:r>
              <a:rPr lang="en-US" sz="3200" dirty="0" smtClean="0"/>
              <a:t>Does not answer to congress, except when Janet Yellen testifies several times a year</a:t>
            </a:r>
          </a:p>
          <a:p>
            <a:pPr lvl="1"/>
            <a:r>
              <a:rPr lang="en-US" sz="3200" dirty="0" smtClean="0"/>
              <a:t>Seems undemocratic</a:t>
            </a:r>
          </a:p>
          <a:p>
            <a:r>
              <a:rPr lang="en-US" sz="3600" dirty="0" smtClean="0"/>
              <a:t>Results in calls to “audit the Fed”</a:t>
            </a:r>
          </a:p>
          <a:p>
            <a:pPr lvl="1"/>
            <a:r>
              <a:rPr lang="en-US" sz="3200" dirty="0" smtClean="0"/>
              <a:t>Not sure members of Congress are the right people to do this </a:t>
            </a:r>
            <a:r>
              <a:rPr lang="en-US" sz="3200" dirty="0" smtClean="0">
                <a:sym typeface="Wingdings" panose="05000000000000000000" pitchFamily="2" charset="2"/>
              </a:rPr>
              <a:t>.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6914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Important Monetary Interventions (or Non-interventions)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1907: No Central Bank </a:t>
            </a:r>
          </a:p>
          <a:p>
            <a:pPr lvl="1"/>
            <a:r>
              <a:rPr lang="en-US" sz="3200" dirty="0" smtClean="0"/>
              <a:t>System-wide banking crisis results in bank runs</a:t>
            </a:r>
          </a:p>
          <a:p>
            <a:pPr lvl="1"/>
            <a:r>
              <a:rPr lang="en-US" sz="3200" dirty="0" smtClean="0"/>
              <a:t>Large New York banks were acting an unofficial overseers of the system</a:t>
            </a:r>
          </a:p>
          <a:p>
            <a:pPr lvl="2"/>
            <a:r>
              <a:rPr lang="en-US" sz="2800" dirty="0" smtClean="0"/>
              <a:t>Declared a Bank Holiday and closed banks that were subject to runs</a:t>
            </a:r>
          </a:p>
          <a:p>
            <a:pPr lvl="2"/>
            <a:r>
              <a:rPr lang="en-US" sz="2800" dirty="0" smtClean="0"/>
              <a:t>Gradually reopened the system after crisis past – public was furious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3462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1913: Federal Reserve is created</a:t>
            </a:r>
          </a:p>
          <a:p>
            <a:pPr lvl="1"/>
            <a:r>
              <a:rPr lang="en-US" sz="3200" dirty="0" smtClean="0"/>
              <a:t>Major mission was to prevent bank holidays</a:t>
            </a:r>
          </a:p>
          <a:p>
            <a:pPr lvl="1"/>
            <a:r>
              <a:rPr lang="en-US" sz="3200" dirty="0" smtClean="0"/>
              <a:t>Also assumed role as monetary authority and supervisor of banking system</a:t>
            </a:r>
          </a:p>
          <a:p>
            <a:r>
              <a:rPr lang="en-US" sz="3600" dirty="0" smtClean="0"/>
              <a:t>1923: Discovered open market operations by accident</a:t>
            </a:r>
          </a:p>
          <a:p>
            <a:pPr lvl="1"/>
            <a:r>
              <a:rPr lang="en-US" sz="3200" dirty="0" smtClean="0"/>
              <a:t>Sold some government bonds that were brought during WW1</a:t>
            </a:r>
          </a:p>
          <a:p>
            <a:pPr lvl="1"/>
            <a:r>
              <a:rPr lang="en-US" sz="3200" dirty="0" smtClean="0"/>
              <a:t>Money supply promptly dropped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2832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During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Sat on sidelines</a:t>
            </a:r>
          </a:p>
          <a:p>
            <a:pPr lvl="1"/>
            <a:r>
              <a:rPr lang="en-US" sz="3200" dirty="0" smtClean="0"/>
              <a:t>Allowed thousands of banks to fail – particularly in 1931</a:t>
            </a:r>
          </a:p>
          <a:p>
            <a:pPr lvl="2"/>
            <a:r>
              <a:rPr lang="en-US" sz="2800" dirty="0" smtClean="0"/>
              <a:t>Fed was supposed to be lender of last resort</a:t>
            </a:r>
          </a:p>
          <a:p>
            <a:pPr lvl="1"/>
            <a:r>
              <a:rPr lang="en-US" sz="3200" dirty="0" smtClean="0"/>
              <a:t>Accelerated Great Depression</a:t>
            </a:r>
          </a:p>
          <a:p>
            <a:r>
              <a:rPr lang="en-US" sz="3600" dirty="0" smtClean="0"/>
              <a:t>Video of Federal Reserve “preventing” a bank run</a:t>
            </a:r>
          </a:p>
          <a:p>
            <a:pPr lvl="1"/>
            <a:r>
              <a:rPr lang="en-US" sz="3200" dirty="0" smtClean="0"/>
              <a:t>In end, Roosevelt had to declare a bank holiday – complete fail of Fed’s primary mission</a:t>
            </a:r>
          </a:p>
          <a:p>
            <a:r>
              <a:rPr lang="en-US" sz="3600" dirty="0" smtClean="0"/>
              <a:t>Result was additional safeguards</a:t>
            </a:r>
          </a:p>
          <a:p>
            <a:pPr lvl="1"/>
            <a:r>
              <a:rPr lang="en-US" sz="3200" dirty="0" smtClean="0"/>
              <a:t>Deposit insurance, etc.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4842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Great Recession of 1982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39" y="17113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Caused by Federal Reserve (under Paul Volker)</a:t>
            </a:r>
          </a:p>
          <a:p>
            <a:r>
              <a:rPr lang="en-US" sz="2400" dirty="0" smtClean="0"/>
              <a:t>Graph of U.S. inflation &amp; unemployment</a:t>
            </a:r>
          </a:p>
          <a:p>
            <a:endParaRPr lang="en-US" sz="2400" dirty="0"/>
          </a:p>
        </p:txBody>
      </p:sp>
      <p:pic>
        <p:nvPicPr>
          <p:cNvPr id="1026" name="Picture 2" descr="Misery Index 198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35" y="2392987"/>
            <a:ext cx="5857451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441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Volker’s Intentions……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Wring inflation out of economy before it became endemic (as in Latin America)</a:t>
            </a:r>
          </a:p>
          <a:p>
            <a:r>
              <a:rPr lang="en-US" sz="3600" dirty="0" smtClean="0"/>
              <a:t>And, could not control interest rates anymore – higher inflation meant higher interest rates</a:t>
            </a:r>
          </a:p>
          <a:p>
            <a:pPr lvl="1"/>
            <a:r>
              <a:rPr lang="en-US" sz="3200" dirty="0" smtClean="0"/>
              <a:t>Had to eliminate inflation to regain control of economy</a:t>
            </a:r>
          </a:p>
          <a:p>
            <a:r>
              <a:rPr lang="en-US" sz="3600" dirty="0" smtClean="0"/>
              <a:t>Deep recession in 1982</a:t>
            </a:r>
          </a:p>
          <a:p>
            <a:pPr lvl="1"/>
            <a:r>
              <a:rPr lang="en-US" sz="3200" dirty="0" smtClean="0"/>
              <a:t>Broad successful high-growth recovery in 1983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67928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Recession</a:t>
            </a:r>
            <a:endParaRPr lang="en-US" dirty="0"/>
          </a:p>
        </p:txBody>
      </p:sp>
      <p:pic>
        <p:nvPicPr>
          <p:cNvPr id="1026" name="Picture 2" descr="https://upload.wikimedia.org/wikipedia/commons/thumb/e/ef/Early-80s_recession.jpg/300px-Early-80s_recess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62984"/>
            <a:ext cx="9216571" cy="525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49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Federal Reserve criticized for actions</a:t>
            </a:r>
          </a:p>
          <a:p>
            <a:pPr lvl="1"/>
            <a:r>
              <a:rPr lang="en-US" sz="3600" dirty="0" smtClean="0"/>
              <a:t>Deep recession damaged some industries badly (consumer electronics)</a:t>
            </a:r>
          </a:p>
          <a:p>
            <a:r>
              <a:rPr lang="en-US" sz="4000" dirty="0" smtClean="0"/>
              <a:t>Last time Federal Reserve aggressively intervened until 2008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601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Money Must Fulfill 3 Roles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Must be a Medium of Exchange</a:t>
            </a:r>
          </a:p>
          <a:p>
            <a:pPr lvl="1"/>
            <a:r>
              <a:rPr lang="en-US" sz="2800" dirty="0" smtClean="0"/>
              <a:t>Replaces Barter</a:t>
            </a:r>
          </a:p>
          <a:p>
            <a:r>
              <a:rPr lang="en-US" sz="3600" dirty="0" smtClean="0"/>
              <a:t>Must serve as a Store of Value</a:t>
            </a:r>
          </a:p>
          <a:p>
            <a:pPr lvl="1"/>
            <a:r>
              <a:rPr lang="en-US" sz="2800" dirty="0" smtClean="0"/>
              <a:t>Hard to retire (or save for college) if you must use physical assets</a:t>
            </a:r>
          </a:p>
          <a:p>
            <a:r>
              <a:rPr lang="en-US" sz="3200" dirty="0" smtClean="0"/>
              <a:t> </a:t>
            </a:r>
            <a:r>
              <a:rPr lang="en-US" sz="3600" dirty="0" smtClean="0"/>
              <a:t>Serves as a Measure of Relative Value</a:t>
            </a:r>
          </a:p>
          <a:p>
            <a:pPr lvl="1"/>
            <a:r>
              <a:rPr lang="en-US" sz="2800" dirty="0" smtClean="0"/>
              <a:t>How would we know a can of tuna is less valuable than a pound of steak?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4493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1991 Recession short and shallow</a:t>
            </a:r>
          </a:p>
          <a:p>
            <a:pPr lvl="1"/>
            <a:r>
              <a:rPr lang="en-US" sz="3200" dirty="0" smtClean="0"/>
              <a:t>Peak of 7.8% unemployment</a:t>
            </a:r>
          </a:p>
          <a:p>
            <a:pPr lvl="1"/>
            <a:r>
              <a:rPr lang="en-US" sz="3200" dirty="0" smtClean="0"/>
              <a:t>Recovery was robust</a:t>
            </a:r>
          </a:p>
          <a:p>
            <a:r>
              <a:rPr lang="en-US" sz="3600" dirty="0" smtClean="0"/>
              <a:t>2001 Recession was not a recession……..</a:t>
            </a:r>
          </a:p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quarter 2001-1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quarter 2002: 2.3% growth, -1.1% growth, 2.1% growth and -1.3% growth</a:t>
            </a:r>
          </a:p>
          <a:p>
            <a:pPr lvl="1"/>
            <a:r>
              <a:rPr lang="en-US" sz="3200" dirty="0" smtClean="0"/>
              <a:t>Does not fit definition of recession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29072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Week 4:	The International Arena – Gold, The Dollar 				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Standard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the International Monetary System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</a:t>
            </a:r>
            <a:b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Cover:</a:t>
            </a:r>
          </a:p>
          <a:p>
            <a:pPr lvl="1"/>
            <a:r>
              <a:rPr lang="en-US" sz="3200" dirty="0" smtClean="0"/>
              <a:t>The current monetary system and the role of the dollar</a:t>
            </a:r>
          </a:p>
          <a:p>
            <a:pPr lvl="1"/>
            <a:r>
              <a:rPr lang="en-US" sz="3200" dirty="0" smtClean="0"/>
              <a:t>Central banking around the world</a:t>
            </a:r>
          </a:p>
          <a:p>
            <a:pPr lvl="1"/>
            <a:r>
              <a:rPr lang="en-US" sz="3200" dirty="0" smtClean="0"/>
              <a:t>The role still played by gold</a:t>
            </a:r>
          </a:p>
          <a:p>
            <a:pPr lvl="1"/>
            <a:r>
              <a:rPr lang="en-US" sz="3200" dirty="0" smtClean="0"/>
              <a:t>The IMF and what is left of the Bretton-Woods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1522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Dollar’s Key Role has Returned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of the euro was supposed to less reliance on U.S. $</a:t>
            </a:r>
          </a:p>
          <a:p>
            <a:pPr lvl="1"/>
            <a:r>
              <a:rPr lang="en-US" sz="3200" dirty="0" smtClean="0"/>
              <a:t>Unending crises have led to diminished use of € as a reserve currency</a:t>
            </a:r>
          </a:p>
          <a:p>
            <a:pPr lvl="1"/>
            <a:r>
              <a:rPr lang="en-US" sz="3200" dirty="0" smtClean="0"/>
              <a:t>Despite our loose monetary and fiscal policy</a:t>
            </a:r>
          </a:p>
          <a:p>
            <a:pPr lvl="2"/>
            <a:r>
              <a:rPr lang="en-US" sz="2800" dirty="0" smtClean="0"/>
              <a:t>Run-up of debt initially damaged the dollar, but now there is no alternative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08711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Other Reserve Currencies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In addition to dollar and euro:</a:t>
            </a:r>
          </a:p>
          <a:p>
            <a:r>
              <a:rPr lang="en-US" sz="3600" dirty="0" smtClean="0"/>
              <a:t>British Pound, Swiss Franc, Canadian Dollar, Japanese Yen, Canadian Dollar</a:t>
            </a:r>
          </a:p>
          <a:p>
            <a:r>
              <a:rPr lang="en-US" sz="3600" dirty="0" smtClean="0"/>
              <a:t>Australian Dollar also sometimes used</a:t>
            </a:r>
          </a:p>
          <a:p>
            <a:pPr lvl="1"/>
            <a:r>
              <a:rPr lang="en-US" sz="3200" dirty="0" smtClean="0"/>
              <a:t>Diminished stature of dollar has caused some countries to use barter to avoid the use of any currency</a:t>
            </a:r>
          </a:p>
          <a:p>
            <a:pPr lvl="2"/>
            <a:r>
              <a:rPr lang="en-US" sz="2800" dirty="0" smtClean="0"/>
              <a:t>China and Australia</a:t>
            </a:r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9934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s-images.forbes.com/billconerly/files/2014/08/world-currency-reserves-300x229.jpg?width=9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617960"/>
            <a:ext cx="8577330" cy="65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676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a pseudo-currency…..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IMF “funny money”</a:t>
            </a:r>
          </a:p>
          <a:p>
            <a:pPr lvl="1"/>
            <a:r>
              <a:rPr lang="en-US" sz="3200" dirty="0" smtClean="0"/>
              <a:t>Called Special Drawing Rights (SDRs)</a:t>
            </a:r>
          </a:p>
          <a:p>
            <a:pPr lvl="1"/>
            <a:r>
              <a:rPr lang="en-US" sz="3200" dirty="0" smtClean="0"/>
              <a:t>Integral part of carrying out IMF policies</a:t>
            </a:r>
          </a:p>
          <a:p>
            <a:pPr lvl="1"/>
            <a:r>
              <a:rPr lang="en-US" sz="3200" dirty="0" smtClean="0"/>
              <a:t>Exchangeable into other currencies, but not a </a:t>
            </a:r>
            <a:r>
              <a:rPr lang="en-US" sz="3200" b="1" dirty="0" smtClean="0"/>
              <a:t>medium of exchange</a:t>
            </a:r>
            <a:endParaRPr lang="en-US" sz="3200" dirty="0" smtClean="0"/>
          </a:p>
          <a:p>
            <a:r>
              <a:rPr lang="en-US" sz="3600" dirty="0" smtClean="0"/>
              <a:t>Abandonment of dollar (if that ever happens) might lead to much greater use of SDRs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7551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Reserve Currency?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Provides a means of setting relative values between currencies</a:t>
            </a:r>
          </a:p>
          <a:p>
            <a:pPr lvl="1"/>
            <a:r>
              <a:rPr lang="en-US" sz="3200" dirty="0" smtClean="0"/>
              <a:t>“Value” of Thai Bhat or Malaysian Ringgit has no meaning if it isn’t stated against something else</a:t>
            </a:r>
          </a:p>
          <a:p>
            <a:pPr lvl="1"/>
            <a:r>
              <a:rPr lang="en-US" sz="3200" dirty="0" smtClean="0"/>
              <a:t>Trade cannot be conducted in non-reserve currencies</a:t>
            </a:r>
          </a:p>
          <a:p>
            <a:pPr lvl="2"/>
            <a:r>
              <a:rPr lang="en-US" sz="2800" dirty="0" smtClean="0"/>
              <a:t>Malaysia does not want Bhat. Contracts generally written in dollars in the Pacific Rim</a:t>
            </a:r>
          </a:p>
          <a:p>
            <a:pPr lvl="2"/>
            <a:r>
              <a:rPr lang="en-US" sz="2800" dirty="0" smtClean="0"/>
              <a:t>Euros in North Africa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59645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Banking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Most important counter-part to the Federal Reserve is the ECB</a:t>
            </a:r>
          </a:p>
          <a:p>
            <a:pPr lvl="1"/>
            <a:r>
              <a:rPr lang="en-US" sz="3600" dirty="0" smtClean="0"/>
              <a:t>Central bank for the 17 nations that use the euro</a:t>
            </a:r>
          </a:p>
          <a:p>
            <a:pPr lvl="1"/>
            <a:r>
              <a:rPr lang="en-US" sz="3600" dirty="0" smtClean="0"/>
              <a:t>Has many of the same functions of the Fed</a:t>
            </a:r>
          </a:p>
          <a:p>
            <a:r>
              <a:rPr lang="en-US" sz="3600" dirty="0" smtClean="0"/>
              <a:t>Bank of England is also a typical central bank</a:t>
            </a:r>
          </a:p>
          <a:p>
            <a:r>
              <a:rPr lang="en-US" sz="3600" smtClean="0"/>
              <a:t>China?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84791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People’s Bank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Central bank is similar to Fed</a:t>
            </a:r>
          </a:p>
          <a:p>
            <a:pPr lvl="1"/>
            <a:r>
              <a:rPr lang="en-US" sz="3200" dirty="0" smtClean="0"/>
              <a:t>Has 9 branches</a:t>
            </a:r>
          </a:p>
          <a:p>
            <a:pPr lvl="1"/>
            <a:r>
              <a:rPr lang="en-US" sz="3200" dirty="0" smtClean="0"/>
              <a:t>Responsible for bank supervision and monetary policy</a:t>
            </a:r>
          </a:p>
          <a:p>
            <a:pPr lvl="1"/>
            <a:r>
              <a:rPr lang="en-US" sz="3200" dirty="0" smtClean="0"/>
              <a:t>Problem:</a:t>
            </a:r>
          </a:p>
          <a:p>
            <a:pPr lvl="2"/>
            <a:r>
              <a:rPr lang="en-US" sz="2800" dirty="0" smtClean="0"/>
              <a:t>Pegged currency undermines monetary policy</a:t>
            </a:r>
          </a:p>
          <a:p>
            <a:pPr lvl="2"/>
            <a:r>
              <a:rPr lang="en-US" sz="2800" dirty="0" smtClean="0"/>
              <a:t>Central bank focuses on maintaining peg, and that overrides domestic policy</a:t>
            </a:r>
          </a:p>
          <a:p>
            <a:pPr lvl="2"/>
            <a:r>
              <a:rPr lang="en-US" sz="2800" dirty="0" smtClean="0"/>
              <a:t>Part of so-called “holy trinity” </a:t>
            </a:r>
            <a:r>
              <a:rPr lang="en-US" sz="2800" smtClean="0"/>
              <a:t>of policy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86518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Ideally, the Following 3 Circumstances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Currency values are stable</a:t>
            </a:r>
          </a:p>
          <a:p>
            <a:r>
              <a:rPr lang="en-US" sz="3600" dirty="0" smtClean="0"/>
              <a:t>Monetary policy is independent</a:t>
            </a:r>
          </a:p>
          <a:p>
            <a:r>
              <a:rPr lang="en-US" sz="3600" dirty="0" smtClean="0"/>
              <a:t>Capital is free to flow into a country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232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Types of Money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Money with intrinsic value</a:t>
            </a:r>
          </a:p>
          <a:p>
            <a:pPr lvl="1"/>
            <a:r>
              <a:rPr lang="en-US" sz="3200" dirty="0" smtClean="0"/>
              <a:t>Gold, Silver, Copper</a:t>
            </a:r>
          </a:p>
          <a:p>
            <a:pPr lvl="1"/>
            <a:r>
              <a:rPr lang="en-US" sz="3200" dirty="0" smtClean="0"/>
              <a:t>Gresham’s Law</a:t>
            </a:r>
          </a:p>
          <a:p>
            <a:r>
              <a:rPr lang="en-US" sz="3600" dirty="0" smtClean="0"/>
              <a:t>Fiat Money (funny money)</a:t>
            </a:r>
          </a:p>
          <a:p>
            <a:pPr lvl="1"/>
            <a:r>
              <a:rPr lang="en-US" sz="3200" dirty="0" smtClean="0"/>
              <a:t>What we have now (as does the rest of the world)</a:t>
            </a:r>
          </a:p>
          <a:p>
            <a:r>
              <a:rPr lang="en-US" sz="3600" dirty="0" smtClean="0"/>
              <a:t>I accept it, since I assume the next person will also 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0562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But, Can only get 2 out of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By choosing to manipulate its currency, China loses a good deal of control over monetary policy</a:t>
            </a:r>
          </a:p>
          <a:p>
            <a:pPr lvl="1"/>
            <a:r>
              <a:rPr lang="en-US" sz="3200" dirty="0" smtClean="0"/>
              <a:t>Central bank is focused on maintaining a value of the Yuan, not domestic policy</a:t>
            </a:r>
          </a:p>
          <a:p>
            <a:r>
              <a:rPr lang="en-US" sz="3600" dirty="0" smtClean="0"/>
              <a:t>A problem for all nations that maintain pegs of some kind</a:t>
            </a:r>
          </a:p>
          <a:p>
            <a:pPr lvl="1"/>
            <a:r>
              <a:rPr lang="en-US" sz="3200" dirty="0" smtClean="0"/>
              <a:t>Whether pegged, crawling peg, pegged to a basket (China), or currency board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10972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Argentina 1992-2001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Inflation at 5,000% in 1991</a:t>
            </a:r>
          </a:p>
          <a:p>
            <a:pPr lvl="1"/>
            <a:r>
              <a:rPr lang="en-US" sz="3200" dirty="0" smtClean="0"/>
              <a:t>In desperation, set up currency board (peso pegged 1:1)</a:t>
            </a:r>
          </a:p>
          <a:p>
            <a:pPr lvl="1"/>
            <a:r>
              <a:rPr lang="en-US" sz="3200" dirty="0" smtClean="0"/>
              <a:t>Could not issue any new pesos unless a dollar was obtained:</a:t>
            </a:r>
          </a:p>
          <a:p>
            <a:pPr marL="457200" lvl="1" indent="0">
              <a:buNone/>
            </a:pPr>
            <a:r>
              <a:rPr lang="en-US" sz="3200" dirty="0" smtClean="0"/>
              <a:t>Export $100 worth of goods -&gt;Payment equals inflow of $100-&gt;Issue 100 pesos into domestic economy</a:t>
            </a:r>
          </a:p>
          <a:p>
            <a:pPr lvl="1"/>
            <a:r>
              <a:rPr lang="en-US" sz="3200" dirty="0"/>
              <a:t>	</a:t>
            </a:r>
            <a:r>
              <a:rPr lang="en-US" sz="3200" dirty="0" smtClean="0"/>
              <a:t>Money supply entirely determined by currency inflow – 	no control</a:t>
            </a:r>
          </a:p>
          <a:p>
            <a:pPr lvl="1"/>
            <a:r>
              <a:rPr lang="en-US" sz="3200" dirty="0" smtClean="0"/>
              <a:t>Inflation dropped to 15% in first year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27268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Once economic times got tough (2000), could not use monetary policy</a:t>
            </a:r>
          </a:p>
          <a:p>
            <a:pPr lvl="1"/>
            <a:r>
              <a:rPr lang="en-US" sz="3200" dirty="0" smtClean="0"/>
              <a:t>Exited currency board in 2001</a:t>
            </a:r>
          </a:p>
          <a:p>
            <a:r>
              <a:rPr lang="en-US" sz="3600" dirty="0" smtClean="0"/>
              <a:t>Ecuador took different route – simply adopted U.S. $ as legal tender (2000)</a:t>
            </a:r>
          </a:p>
          <a:p>
            <a:pPr lvl="1"/>
            <a:r>
              <a:rPr lang="en-US" sz="3200" dirty="0" smtClean="0"/>
              <a:t>Federal Reserve runs their monetary policy</a:t>
            </a:r>
          </a:p>
          <a:p>
            <a:pPr lvl="1"/>
            <a:r>
              <a:rPr lang="en-US" sz="3200" dirty="0" smtClean="0"/>
              <a:t>Eliminated inflation</a:t>
            </a:r>
          </a:p>
          <a:p>
            <a:r>
              <a:rPr lang="en-US" sz="3600" dirty="0" smtClean="0"/>
              <a:t>Ecuador is now talking about exiting system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97290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Leads into Discussion of “Currency Regimes”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After 1973 (abandonment of dollar standard), a number of regimes have been tried:</a:t>
            </a:r>
          </a:p>
          <a:p>
            <a:pPr lvl="1"/>
            <a:r>
              <a:rPr lang="en-US" dirty="0" smtClean="0"/>
              <a:t>Fixed (to dollar or other reserve currency)</a:t>
            </a:r>
          </a:p>
          <a:p>
            <a:pPr lvl="1"/>
            <a:r>
              <a:rPr lang="en-US" dirty="0" smtClean="0"/>
              <a:t>Pegged within a band</a:t>
            </a:r>
          </a:p>
          <a:p>
            <a:pPr lvl="1"/>
            <a:r>
              <a:rPr lang="en-US" dirty="0" smtClean="0"/>
              <a:t>Crawling Peg</a:t>
            </a:r>
          </a:p>
          <a:p>
            <a:pPr lvl="1"/>
            <a:r>
              <a:rPr lang="en-US" dirty="0" smtClean="0"/>
              <a:t>Soft (non-credible) peg</a:t>
            </a:r>
          </a:p>
          <a:p>
            <a:pPr lvl="1"/>
            <a:r>
              <a:rPr lang="en-US" dirty="0" smtClean="0"/>
              <a:t>Pegged to a basket – system currently used by China</a:t>
            </a:r>
          </a:p>
          <a:p>
            <a:pPr lvl="1"/>
            <a:r>
              <a:rPr lang="en-US" dirty="0" smtClean="0"/>
              <a:t>Freely floating</a:t>
            </a:r>
          </a:p>
          <a:p>
            <a:r>
              <a:rPr lang="en-US" dirty="0" smtClean="0"/>
              <a:t>All have potential problems – search continues for the ideal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630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Case Study: The </a:t>
            </a:r>
            <a:r>
              <a:rPr lang="en-US" dirty="0" err="1" smtClean="0">
                <a:solidFill>
                  <a:srgbClr val="FF0000"/>
                </a:solidFill>
              </a:rPr>
              <a:t>ecu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European Currency Unit</a:t>
            </a:r>
          </a:p>
          <a:p>
            <a:pPr lvl="1"/>
            <a:r>
              <a:rPr lang="en-US" sz="3200" dirty="0" smtClean="0"/>
              <a:t>Developed in late 1970s in response to high currency variability after the end of the dollar standard</a:t>
            </a:r>
          </a:p>
          <a:p>
            <a:pPr lvl="1"/>
            <a:r>
              <a:rPr lang="en-US" sz="3200" dirty="0" smtClean="0"/>
              <a:t>Created new “funny money” that was not a real currency</a:t>
            </a:r>
          </a:p>
          <a:p>
            <a:pPr lvl="2"/>
            <a:r>
              <a:rPr lang="en-US" sz="2800" dirty="0" smtClean="0"/>
              <a:t>Could be deposited, and bonds could be written in </a:t>
            </a:r>
            <a:r>
              <a:rPr lang="en-US" sz="2800" dirty="0" err="1" smtClean="0"/>
              <a:t>ecu</a:t>
            </a:r>
            <a:endParaRPr lang="en-US" sz="2800" dirty="0" smtClean="0"/>
          </a:p>
          <a:p>
            <a:pPr lvl="2"/>
            <a:r>
              <a:rPr lang="en-US" sz="2800" dirty="0" smtClean="0"/>
              <a:t>Partially gold-backed</a:t>
            </a:r>
          </a:p>
          <a:p>
            <a:pPr lvl="1"/>
            <a:r>
              <a:rPr lang="en-US" sz="3200" dirty="0" smtClean="0"/>
              <a:t>All European currencies were then pegged to the </a:t>
            </a:r>
            <a:r>
              <a:rPr lang="en-US" sz="3200" dirty="0" err="1" smtClean="0"/>
              <a:t>ecu</a:t>
            </a:r>
            <a:r>
              <a:rPr lang="en-US" sz="3200" dirty="0" smtClean="0"/>
              <a:t>, indirectly pegging them against each 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91729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FF				DM				BF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B₤				IL				DG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4262510" y="3369212"/>
            <a:ext cx="211015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ecu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92702" y="2293034"/>
            <a:ext cx="2616590" cy="1294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95557" y="2405575"/>
            <a:ext cx="56271" cy="844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71138" y="2405575"/>
            <a:ext cx="1730327" cy="1181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61514" y="4283612"/>
            <a:ext cx="2700996" cy="1343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95557" y="4515729"/>
            <a:ext cx="253218" cy="970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372664" y="4283612"/>
            <a:ext cx="1828801" cy="1343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8584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Narrow movement (+/- 2.5%) allowed, otherwise fixed</a:t>
            </a:r>
          </a:p>
          <a:p>
            <a:pPr lvl="1"/>
            <a:r>
              <a:rPr lang="en-US" sz="3200" dirty="0" err="1"/>
              <a:t>e</a:t>
            </a:r>
            <a:r>
              <a:rPr lang="en-US" sz="3200" dirty="0" err="1" smtClean="0"/>
              <a:t>cu</a:t>
            </a:r>
            <a:r>
              <a:rPr lang="en-US" sz="3200" dirty="0" smtClean="0"/>
              <a:t> became precursor to the euro</a:t>
            </a:r>
          </a:p>
          <a:p>
            <a:pPr lvl="1"/>
            <a:r>
              <a:rPr lang="en-US" sz="3200" dirty="0" smtClean="0"/>
              <a:t>Near invisibility of </a:t>
            </a:r>
            <a:r>
              <a:rPr lang="en-US" sz="3200" dirty="0" err="1" smtClean="0"/>
              <a:t>ecu</a:t>
            </a:r>
            <a:r>
              <a:rPr lang="en-US" sz="3200" dirty="0" smtClean="0"/>
              <a:t> made retaining name impractical</a:t>
            </a:r>
          </a:p>
          <a:p>
            <a:r>
              <a:rPr lang="en-US" sz="3600" dirty="0" smtClean="0"/>
              <a:t>Before its replacement, had become an important part of bond market</a:t>
            </a:r>
          </a:p>
          <a:p>
            <a:pPr lvl="1"/>
            <a:r>
              <a:rPr lang="en-US" sz="3200" dirty="0" smtClean="0"/>
              <a:t>Also helped form basis of </a:t>
            </a:r>
            <a:r>
              <a:rPr lang="en-US" sz="3200" dirty="0" err="1" smtClean="0"/>
              <a:t>euromoney</a:t>
            </a:r>
            <a:r>
              <a:rPr lang="en-US" sz="3200" dirty="0" smtClean="0"/>
              <a:t> market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53918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Euromoney</a:t>
            </a:r>
            <a:r>
              <a:rPr lang="en-US" dirty="0" smtClean="0"/>
              <a:t>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of how central bank control is weakened</a:t>
            </a:r>
          </a:p>
          <a:p>
            <a:pPr lvl="1"/>
            <a:r>
              <a:rPr lang="en-US" sz="3200" dirty="0" smtClean="0"/>
              <a:t>Can make deposits in any hard currency, including dollars</a:t>
            </a:r>
          </a:p>
          <a:p>
            <a:pPr lvl="1"/>
            <a:r>
              <a:rPr lang="en-US" sz="3200" dirty="0" smtClean="0"/>
              <a:t>Undercuts role of the Fed</a:t>
            </a:r>
          </a:p>
          <a:p>
            <a:pPr lvl="1"/>
            <a:r>
              <a:rPr lang="en-US" sz="3200" dirty="0" smtClean="0"/>
              <a:t>Reserve Ratio is 0% - technically, an infinite amount of money will be created from any small deposit</a:t>
            </a:r>
          </a:p>
          <a:p>
            <a:pPr lvl="2"/>
            <a:r>
              <a:rPr lang="en-US" sz="2800" dirty="0" smtClean="0"/>
              <a:t>Restrained by requirements of Basel Accords</a:t>
            </a:r>
          </a:p>
          <a:p>
            <a:pPr lvl="1"/>
            <a:r>
              <a:rPr lang="en-US" sz="3200" dirty="0" smtClean="0"/>
              <a:t>Still worrisome to Federal Reserve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5170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Gold Still Play any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Sometimes used to settle official accounts</a:t>
            </a:r>
          </a:p>
          <a:p>
            <a:pPr lvl="1"/>
            <a:r>
              <a:rPr lang="en-US" sz="3200" dirty="0" smtClean="0"/>
              <a:t>Country on country transactions</a:t>
            </a:r>
          </a:p>
          <a:p>
            <a:r>
              <a:rPr lang="en-US" sz="3600" dirty="0" smtClean="0"/>
              <a:t>Not used as a currency, although may be used as a means of shoring up a poor financial situation</a:t>
            </a:r>
          </a:p>
          <a:p>
            <a:pPr lvl="1"/>
            <a:r>
              <a:rPr lang="en-US" sz="3200" dirty="0" smtClean="0"/>
              <a:t>Nation using gold holdings as a means of working against a decline in its currency or an undesirable outflow of assets</a:t>
            </a:r>
          </a:p>
          <a:p>
            <a:pPr lvl="1"/>
            <a:r>
              <a:rPr lang="en-US" sz="3200" dirty="0" smtClean="0"/>
              <a:t>No real means of returning to a gold standard</a:t>
            </a:r>
          </a:p>
          <a:p>
            <a:pPr lvl="2"/>
            <a:r>
              <a:rPr lang="en-US" sz="2800" dirty="0" smtClean="0"/>
              <a:t>Not enough physical gold to support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71357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6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$1 Bill</a:t>
            </a:r>
            <a:endParaRPr lang="en-US" dirty="0"/>
          </a:p>
        </p:txBody>
      </p:sp>
      <p:pic>
        <p:nvPicPr>
          <p:cNvPr id="2050" name="Picture 2" descr="Image result for pictures of u.s. one dollar bil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0" y="1690688"/>
            <a:ext cx="10988414" cy="47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634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Money in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Free Banking Era</a:t>
            </a:r>
          </a:p>
          <a:p>
            <a:pPr lvl="1"/>
            <a:r>
              <a:rPr lang="en-US" sz="3200" dirty="0" smtClean="0"/>
              <a:t>10,000 different currencies</a:t>
            </a:r>
          </a:p>
          <a:p>
            <a:r>
              <a:rPr lang="en-US" sz="3600" dirty="0" smtClean="0"/>
              <a:t>No official U.S. currency until 1861 when Congress authorized issuance of money by U.S. Treasury</a:t>
            </a:r>
          </a:p>
          <a:p>
            <a:pPr lvl="1"/>
            <a:r>
              <a:rPr lang="en-US" sz="3200" dirty="0" smtClean="0"/>
              <a:t>All gold and silver</a:t>
            </a:r>
          </a:p>
          <a:p>
            <a:pPr lvl="1"/>
            <a:r>
              <a:rPr lang="en-US" sz="3200" dirty="0" smtClean="0"/>
              <a:t>Coins, and bills backed by gold and silver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03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3257</Words>
  <Application>Microsoft Office PowerPoint</Application>
  <PresentationFormat>Custom</PresentationFormat>
  <Paragraphs>394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Fairfield Senior Center</vt:lpstr>
      <vt:lpstr>The Fundamentals of Money</vt:lpstr>
      <vt:lpstr>To Obtain Copy of Slides</vt:lpstr>
      <vt:lpstr>Four Weeks of Class</vt:lpstr>
      <vt:lpstr>What is Money?</vt:lpstr>
      <vt:lpstr>Money Must Fulfill 3 Roles</vt:lpstr>
      <vt:lpstr>Types of Money</vt:lpstr>
      <vt:lpstr>U.S. $1 Bill</vt:lpstr>
      <vt:lpstr>History of Money in U.S.</vt:lpstr>
      <vt:lpstr>Post WW2</vt:lpstr>
      <vt:lpstr>Dollar Attacked Once Again in 1973</vt:lpstr>
      <vt:lpstr>Definitions of Money</vt:lpstr>
      <vt:lpstr>Creation of Money</vt:lpstr>
      <vt:lpstr>PowerPoint Presentation</vt:lpstr>
      <vt:lpstr>PowerPoint Presentation</vt:lpstr>
      <vt:lpstr>Recent Experience – Post 2008 Recession</vt:lpstr>
      <vt:lpstr>PowerPoint Presentation</vt:lpstr>
      <vt:lpstr>As Economy Recovers……….</vt:lpstr>
      <vt:lpstr>Questions?</vt:lpstr>
      <vt:lpstr>Week 2 – Money’s Role in the Economy</vt:lpstr>
      <vt:lpstr>PowerPoint Presentation</vt:lpstr>
      <vt:lpstr>Quantity Theory of Money</vt:lpstr>
      <vt:lpstr>Formulation……..</vt:lpstr>
      <vt:lpstr>Formulation used in Economics</vt:lpstr>
      <vt:lpstr>Equation of Exchange</vt:lpstr>
      <vt:lpstr>Returning to Discussion of the Gold Standard</vt:lpstr>
      <vt:lpstr>Modern Situation with Fiat Money</vt:lpstr>
      <vt:lpstr>The 2008  Crash – What Happened</vt:lpstr>
      <vt:lpstr>PowerPoint Presentation</vt:lpstr>
      <vt:lpstr>Example</vt:lpstr>
      <vt:lpstr>PowerPoint Presentation</vt:lpstr>
      <vt:lpstr>Getting Rid of Cash (?)</vt:lpstr>
      <vt:lpstr>Examples</vt:lpstr>
      <vt:lpstr>Raises Issues of Both Privacy and Security</vt:lpstr>
      <vt:lpstr>Is Bitcoin the Answer?</vt:lpstr>
      <vt:lpstr>Bitcoin Transactions per Month</vt:lpstr>
      <vt:lpstr>Value of Bitcoin</vt:lpstr>
      <vt:lpstr>What is it?</vt:lpstr>
      <vt:lpstr>Benefits</vt:lpstr>
      <vt:lpstr>Major Drawbacks</vt:lpstr>
      <vt:lpstr>Corollary at the National Level</vt:lpstr>
      <vt:lpstr>Questions</vt:lpstr>
      <vt:lpstr>Weeks #3 and #4 – The Federal Reserve</vt:lpstr>
      <vt:lpstr>Physical Structure of the Federal Reserve</vt:lpstr>
      <vt:lpstr>PowerPoint Presentation</vt:lpstr>
      <vt:lpstr>Return to Policy in a moment………</vt:lpstr>
      <vt:lpstr>Amount of Gold</vt:lpstr>
      <vt:lpstr>Foreign Currency Room</vt:lpstr>
      <vt:lpstr>Policy Tools of the Fed</vt:lpstr>
      <vt:lpstr>PowerPoint Presentation</vt:lpstr>
      <vt:lpstr>Result of a Purchase of Bonds is more Money in System</vt:lpstr>
      <vt:lpstr>Controversies</vt:lpstr>
      <vt:lpstr>Examples of Important Monetary Interventions (or Non-interventions) </vt:lpstr>
      <vt:lpstr>PowerPoint Presentation</vt:lpstr>
      <vt:lpstr>Actions During Great Depression</vt:lpstr>
      <vt:lpstr>The Great Recession of 1982</vt:lpstr>
      <vt:lpstr>Volker’s Intentions……</vt:lpstr>
      <vt:lpstr>Graph of Recession</vt:lpstr>
      <vt:lpstr>PowerPoint Presentation</vt:lpstr>
      <vt:lpstr>Reasons</vt:lpstr>
      <vt:lpstr>Week 4: The International Arena – Gold, The Dollar      Standard and the International Monetary System   </vt:lpstr>
      <vt:lpstr>Dollar’s Key Role has Returned</vt:lpstr>
      <vt:lpstr>Other Reserve Currencies</vt:lpstr>
      <vt:lpstr>PowerPoint Presentation</vt:lpstr>
      <vt:lpstr>And, a pseudo-currency…..</vt:lpstr>
      <vt:lpstr>Why do we Need a Reserve Currency?</vt:lpstr>
      <vt:lpstr>Central Banking Around the World</vt:lpstr>
      <vt:lpstr>People’s Bank of China</vt:lpstr>
      <vt:lpstr>Ideally, the Following 3 Circumstances Exist</vt:lpstr>
      <vt:lpstr>But, Can only get 2 out of 3</vt:lpstr>
      <vt:lpstr>Case Study: Argentina 1992-2001</vt:lpstr>
      <vt:lpstr>Problem……</vt:lpstr>
      <vt:lpstr>Leads into Discussion of “Currency Regimes”</vt:lpstr>
      <vt:lpstr>Case Study: The ecu</vt:lpstr>
      <vt:lpstr>PowerPoint Presentation</vt:lpstr>
      <vt:lpstr>PowerPoint Presentation</vt:lpstr>
      <vt:lpstr>Euromoney Market</vt:lpstr>
      <vt:lpstr>Does Gold Still Play any Role?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Fairfield Senior Center</dc:title>
  <dc:creator>Kathy Doornbosch</dc:creator>
  <cp:lastModifiedBy>Mleclair</cp:lastModifiedBy>
  <cp:revision>80</cp:revision>
  <dcterms:created xsi:type="dcterms:W3CDTF">2017-01-02T00:59:22Z</dcterms:created>
  <dcterms:modified xsi:type="dcterms:W3CDTF">2017-02-14T17:14:59Z</dcterms:modified>
</cp:coreProperties>
</file>