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0" r:id="rId3"/>
    <p:sldId id="333" r:id="rId4"/>
    <p:sldId id="336" r:id="rId5"/>
    <p:sldId id="337" r:id="rId6"/>
    <p:sldId id="338" r:id="rId7"/>
    <p:sldId id="334" r:id="rId8"/>
    <p:sldId id="335" r:id="rId9"/>
    <p:sldId id="339" r:id="rId10"/>
    <p:sldId id="265" r:id="rId11"/>
    <p:sldId id="270" r:id="rId12"/>
    <p:sldId id="271" r:id="rId13"/>
    <p:sldId id="342" r:id="rId14"/>
    <p:sldId id="272" r:id="rId15"/>
    <p:sldId id="34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345" r:id="rId24"/>
    <p:sldId id="280" r:id="rId25"/>
    <p:sldId id="281" r:id="rId26"/>
    <p:sldId id="282" r:id="rId27"/>
    <p:sldId id="283" r:id="rId28"/>
    <p:sldId id="286" r:id="rId29"/>
    <p:sldId id="290" r:id="rId30"/>
    <p:sldId id="346" r:id="rId31"/>
    <p:sldId id="343" r:id="rId32"/>
    <p:sldId id="344" r:id="rId33"/>
    <p:sldId id="289" r:id="rId34"/>
    <p:sldId id="299" r:id="rId35"/>
    <p:sldId id="292" r:id="rId36"/>
    <p:sldId id="293" r:id="rId37"/>
    <p:sldId id="295" r:id="rId38"/>
    <p:sldId id="297" r:id="rId39"/>
    <p:sldId id="298" r:id="rId40"/>
    <p:sldId id="300" r:id="rId41"/>
    <p:sldId id="301" r:id="rId42"/>
    <p:sldId id="313" r:id="rId43"/>
    <p:sldId id="314" r:id="rId44"/>
    <p:sldId id="317" r:id="rId45"/>
    <p:sldId id="315" r:id="rId46"/>
    <p:sldId id="316" r:id="rId47"/>
    <p:sldId id="356" r:id="rId48"/>
    <p:sldId id="357" r:id="rId49"/>
    <p:sldId id="302" r:id="rId50"/>
    <p:sldId id="318" r:id="rId51"/>
    <p:sldId id="303" r:id="rId52"/>
    <p:sldId id="330" r:id="rId53"/>
    <p:sldId id="304" r:id="rId54"/>
    <p:sldId id="320" r:id="rId55"/>
    <p:sldId id="321" r:id="rId56"/>
    <p:sldId id="322" r:id="rId57"/>
    <p:sldId id="323" r:id="rId58"/>
    <p:sldId id="324" r:id="rId59"/>
    <p:sldId id="328" r:id="rId60"/>
    <p:sldId id="325" r:id="rId61"/>
    <p:sldId id="326" r:id="rId62"/>
    <p:sldId id="349" r:id="rId63"/>
    <p:sldId id="350" r:id="rId64"/>
    <p:sldId id="352" r:id="rId65"/>
    <p:sldId id="354" r:id="rId66"/>
    <p:sldId id="351" r:id="rId67"/>
    <p:sldId id="327" r:id="rId68"/>
    <p:sldId id="329" r:id="rId69"/>
    <p:sldId id="305" r:id="rId70"/>
    <p:sldId id="306" r:id="rId71"/>
    <p:sldId id="307" r:id="rId72"/>
    <p:sldId id="308" r:id="rId73"/>
    <p:sldId id="310" r:id="rId74"/>
    <p:sldId id="311" r:id="rId75"/>
    <p:sldId id="309" r:id="rId76"/>
    <p:sldId id="331" r:id="rId77"/>
    <p:sldId id="332" r:id="rId7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6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9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2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4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0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1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1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0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1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7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140F4-7805-4A73-B385-751CA2AC7B94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A3F37-407B-476B-9CB8-5C8EF3A7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8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keynes+v.+hayek+second+round&amp;view=detail&amp;mid=0E3266689796E9D7ACDF0E3266689796E9D7ACDF&amp;FORM=V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 12 - Macroeconomics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Current Economic Conditions</a:t>
            </a:r>
          </a:p>
        </p:txBody>
      </p:sp>
    </p:spTree>
    <p:extLst>
      <p:ext uri="{BB962C8B-B14F-4D97-AF65-F5344CB8AC3E}">
        <p14:creationId xmlns:p14="http://schemas.microsoft.com/office/powerpoint/2010/main" val="2347589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Unemployment v.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Unemployment (currently 6.7%)</a:t>
            </a:r>
          </a:p>
          <a:p>
            <a:pPr lv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3 types</a:t>
            </a:r>
          </a:p>
          <a:p>
            <a:pPr lvl="2"/>
            <a:r>
              <a:rPr lang="en-US" sz="2800" dirty="0"/>
              <a:t>Frictional – Job Change unemployment</a:t>
            </a:r>
          </a:p>
          <a:p>
            <a:pPr lvl="2"/>
            <a:r>
              <a:rPr lang="en-US" sz="2800" dirty="0"/>
              <a:t>Structural – No skills or outdated skills</a:t>
            </a:r>
          </a:p>
          <a:p>
            <a:pPr lvl="2"/>
            <a:r>
              <a:rPr lang="en-US" sz="2800" dirty="0"/>
              <a:t>Cyclical – Business cycle unemployment</a:t>
            </a:r>
          </a:p>
          <a:p>
            <a:pPr lvl="1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Inflation</a:t>
            </a:r>
          </a:p>
          <a:p>
            <a:pPr lvl="2"/>
            <a:r>
              <a:rPr lang="en-US" sz="2800" dirty="0"/>
              <a:t>Types</a:t>
            </a:r>
          </a:p>
          <a:p>
            <a:pPr lvl="2"/>
            <a:r>
              <a:rPr lang="en-US" sz="2800" dirty="0"/>
              <a:t>Measurement</a:t>
            </a:r>
          </a:p>
          <a:p>
            <a:pPr lvl="3"/>
            <a:r>
              <a:rPr lang="en-US" sz="2800" dirty="0"/>
              <a:t>Fixed Market Basket</a:t>
            </a:r>
          </a:p>
          <a:p>
            <a:pPr lvl="2"/>
            <a:r>
              <a:rPr lang="en-US" sz="2800" dirty="0"/>
              <a:t>Price Index</a:t>
            </a:r>
          </a:p>
          <a:p>
            <a:pPr lvl="2"/>
            <a:r>
              <a:rPr lang="en-US" sz="2800" dirty="0"/>
              <a:t>GDP Deflator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7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Measurement</a:t>
            </a:r>
          </a:p>
          <a:p>
            <a:pPr lvl="1"/>
            <a:r>
              <a:rPr lang="en-US" sz="3200" dirty="0"/>
              <a:t>Fixed Market Basket</a:t>
            </a:r>
          </a:p>
          <a:p>
            <a:pPr lvl="1"/>
            <a:r>
              <a:rPr lang="en-US" sz="3200" dirty="0"/>
              <a:t>Example:</a:t>
            </a:r>
          </a:p>
          <a:p>
            <a:pPr marL="457200" lvl="1" indent="0">
              <a:buNone/>
            </a:pPr>
            <a:r>
              <a:rPr lang="en-US" sz="3200" dirty="0"/>
              <a:t>				Year 1    EXP	Year 2    EXP</a:t>
            </a:r>
          </a:p>
          <a:p>
            <a:pPr marL="914400" lvl="2" indent="0">
              <a:buNone/>
            </a:pPr>
            <a:r>
              <a:rPr lang="en-US" sz="2800" dirty="0"/>
              <a:t>2 gallons of milk	 $3.40	      6.80 	 $3.80	      7.60</a:t>
            </a:r>
          </a:p>
          <a:p>
            <a:pPr marL="914400" lvl="2" indent="0">
              <a:buNone/>
            </a:pPr>
            <a:r>
              <a:rPr lang="en-US" sz="2800" dirty="0"/>
              <a:t>2 lbs. of apples	 $1.80	      3.60	 $2.00	      4.00</a:t>
            </a:r>
          </a:p>
          <a:p>
            <a:pPr marL="914400" lvl="2" indent="0">
              <a:buNone/>
            </a:pPr>
            <a:r>
              <a:rPr lang="en-US" sz="2800" dirty="0"/>
              <a:t>1 loaf of bread	 $2.40	      2.40	 $2.20	      2.20</a:t>
            </a:r>
          </a:p>
          <a:p>
            <a:pPr marL="914400" lvl="2" indent="0">
              <a:buNone/>
            </a:pPr>
            <a:r>
              <a:rPr lang="en-US" sz="2800" dirty="0"/>
              <a:t>Total				    12.80		    13.80</a:t>
            </a:r>
          </a:p>
          <a:p>
            <a:pPr marL="914400" lvl="2" indent="0">
              <a:buNone/>
            </a:pPr>
            <a:r>
              <a:rPr lang="en-US" sz="2800" dirty="0"/>
              <a:t>Inflation Rate = (13.80-12.80)/12.8 = 7.8%</a:t>
            </a:r>
          </a:p>
        </p:txBody>
      </p:sp>
    </p:spTree>
    <p:extLst>
      <p:ext uri="{BB962C8B-B14F-4D97-AF65-F5344CB8AC3E}">
        <p14:creationId xmlns:p14="http://schemas.microsoft.com/office/powerpoint/2010/main" val="2740198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Other Measures of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Price Index</a:t>
            </a:r>
          </a:p>
          <a:p>
            <a:r>
              <a:rPr lang="en-US" sz="3600" dirty="0"/>
              <a:t>GDP Deflator</a:t>
            </a:r>
          </a:p>
          <a:p>
            <a:r>
              <a:rPr lang="en-US" sz="3600" dirty="0"/>
              <a:t>Types of Inflation</a:t>
            </a:r>
          </a:p>
          <a:p>
            <a:pPr lvl="1"/>
            <a:r>
              <a:rPr lang="en-US" sz="3200" dirty="0"/>
              <a:t>Cost-push</a:t>
            </a:r>
          </a:p>
          <a:p>
            <a:pPr lvl="1"/>
            <a:r>
              <a:rPr lang="en-US" sz="3200" dirty="0"/>
              <a:t>Demand-pull</a:t>
            </a:r>
          </a:p>
          <a:p>
            <a:r>
              <a:rPr lang="en-US" sz="3600" dirty="0"/>
              <a:t>Who wins and loses</a:t>
            </a:r>
          </a:p>
        </p:txBody>
      </p:sp>
    </p:spTree>
    <p:extLst>
      <p:ext uri="{BB962C8B-B14F-4D97-AF65-F5344CB8AC3E}">
        <p14:creationId xmlns:p14="http://schemas.microsoft.com/office/powerpoint/2010/main" val="169124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7BEB-A3A3-4750-8EDA-9BC07DA8A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938D9-96B5-483D-9C77-DFBB813FB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Circular Flow</a:t>
            </a:r>
          </a:p>
          <a:p>
            <a:pPr lvl="1"/>
            <a:r>
              <a:rPr lang="en-US" sz="3200" dirty="0"/>
              <a:t>Representation of income and expenditures in an economy</a:t>
            </a:r>
          </a:p>
          <a:p>
            <a:pPr lvl="1"/>
            <a:r>
              <a:rPr lang="en-US" sz="3200" dirty="0"/>
              <a:t>Foundation for two methods of calculating GDP</a:t>
            </a:r>
          </a:p>
        </p:txBody>
      </p:sp>
    </p:spTree>
    <p:extLst>
      <p:ext uri="{BB962C8B-B14F-4D97-AF65-F5344CB8AC3E}">
        <p14:creationId xmlns:p14="http://schemas.microsoft.com/office/powerpoint/2010/main" val="1390830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GDP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Circular Flow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623A17-1096-41B0-B49F-3882517F6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31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4654-EF47-4E06-809D-A79E296DD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C14B-890F-471B-B7D9-5A6538309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Expenditure Approach</a:t>
            </a:r>
          </a:p>
          <a:p>
            <a:pPr lvl="1"/>
            <a:r>
              <a:rPr lang="en-US" sz="3200" dirty="0"/>
              <a:t>Consumption</a:t>
            </a:r>
          </a:p>
          <a:p>
            <a:pPr lvl="1"/>
            <a:r>
              <a:rPr lang="en-US" sz="3200" dirty="0"/>
              <a:t>Investment</a:t>
            </a:r>
          </a:p>
          <a:p>
            <a:pPr lvl="1"/>
            <a:r>
              <a:rPr lang="en-US" sz="3200" dirty="0"/>
              <a:t>Government Spending</a:t>
            </a:r>
          </a:p>
          <a:p>
            <a:pPr lvl="1"/>
            <a:r>
              <a:rPr lang="en-US" sz="3200" dirty="0"/>
              <a:t>Net Exports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26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Wages and Salaries</a:t>
            </a:r>
          </a:p>
          <a:p>
            <a:r>
              <a:rPr lang="en-US" sz="3200" dirty="0"/>
              <a:t>Proprietors’ Income</a:t>
            </a:r>
          </a:p>
          <a:p>
            <a:r>
              <a:rPr lang="en-US" sz="3200" dirty="0"/>
              <a:t>Interest Income</a:t>
            </a:r>
          </a:p>
          <a:p>
            <a:r>
              <a:rPr lang="en-US" sz="3200" dirty="0"/>
              <a:t>Rental Income</a:t>
            </a:r>
          </a:p>
          <a:p>
            <a:r>
              <a:rPr lang="en-US" sz="3200" dirty="0"/>
              <a:t>Corporate Profits</a:t>
            </a:r>
          </a:p>
          <a:p>
            <a:pPr marL="0" indent="0">
              <a:buNone/>
            </a:pPr>
            <a:r>
              <a:rPr lang="en-US" sz="3200" dirty="0"/>
              <a:t>	=National Income </a:t>
            </a:r>
          </a:p>
        </p:txBody>
      </p:sp>
    </p:spTree>
    <p:extLst>
      <p:ext uri="{BB962C8B-B14F-4D97-AF65-F5344CB8AC3E}">
        <p14:creationId xmlns:p14="http://schemas.microsoft.com/office/powerpoint/2010/main" val="152028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National Income</a:t>
            </a:r>
          </a:p>
          <a:p>
            <a:pPr marL="457200" lvl="1" indent="0">
              <a:buNone/>
            </a:pPr>
            <a:r>
              <a:rPr lang="en-US" sz="3200" dirty="0"/>
              <a:t>+Indirect Business Taxes</a:t>
            </a:r>
          </a:p>
          <a:p>
            <a:pPr marL="457200" lvl="1" indent="0">
              <a:buNone/>
            </a:pPr>
            <a:r>
              <a:rPr lang="en-US" sz="3200" dirty="0"/>
              <a:t>=Net National Product</a:t>
            </a:r>
          </a:p>
          <a:p>
            <a:r>
              <a:rPr lang="en-US" sz="3600" dirty="0"/>
              <a:t>NNP</a:t>
            </a:r>
          </a:p>
          <a:p>
            <a:pPr marL="457200" lvl="1" indent="0">
              <a:buNone/>
            </a:pPr>
            <a:r>
              <a:rPr lang="en-US" sz="3200" dirty="0"/>
              <a:t>+Depreciation</a:t>
            </a:r>
          </a:p>
          <a:p>
            <a:pPr marL="457200" lvl="1" indent="0">
              <a:buNone/>
            </a:pPr>
            <a:r>
              <a:rPr lang="en-US" sz="3200" dirty="0"/>
              <a:t>=GDP</a:t>
            </a:r>
          </a:p>
        </p:txBody>
      </p:sp>
    </p:spTree>
    <p:extLst>
      <p:ext uri="{BB962C8B-B14F-4D97-AF65-F5344CB8AC3E}">
        <p14:creationId xmlns:p14="http://schemas.microsoft.com/office/powerpoint/2010/main" val="4148366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Self-produced goods</a:t>
            </a:r>
          </a:p>
          <a:p>
            <a:r>
              <a:rPr lang="en-US" sz="3600" dirty="0"/>
              <a:t>Barter</a:t>
            </a:r>
          </a:p>
          <a:p>
            <a:r>
              <a:rPr lang="en-US" sz="3600" dirty="0"/>
              <a:t>Underground economy</a:t>
            </a:r>
          </a:p>
        </p:txBody>
      </p:sp>
    </p:spTree>
    <p:extLst>
      <p:ext uri="{BB962C8B-B14F-4D97-AF65-F5344CB8AC3E}">
        <p14:creationId xmlns:p14="http://schemas.microsoft.com/office/powerpoint/2010/main" val="3053664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Measure of Welfare?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exceptions</a:t>
            </a:r>
          </a:p>
          <a:p>
            <a:pPr lvl="1"/>
            <a:r>
              <a:rPr lang="en-US" sz="3200" dirty="0"/>
              <a:t>Leisure</a:t>
            </a:r>
          </a:p>
          <a:p>
            <a:pPr lvl="1"/>
            <a:r>
              <a:rPr lang="en-US" sz="3200" dirty="0"/>
              <a:t>Externalities</a:t>
            </a:r>
          </a:p>
        </p:txBody>
      </p:sp>
    </p:spTree>
    <p:extLst>
      <p:ext uri="{BB962C8B-B14F-4D97-AF65-F5344CB8AC3E}">
        <p14:creationId xmlns:p14="http://schemas.microsoft.com/office/powerpoint/2010/main" val="187543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217DC-ED07-4372-9F45-53333FA5E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Macroeconomics Versus Microeconomics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84C82-D62F-4BA9-B09C-160CA2CED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Macro is economy-wide</a:t>
            </a:r>
          </a:p>
          <a:p>
            <a:pPr lvl="1"/>
            <a:r>
              <a:rPr lang="en-US" sz="3200" dirty="0"/>
              <a:t>Gross Domestic Product, inflation, unemployment, interest rates, housing, etc.</a:t>
            </a:r>
          </a:p>
          <a:p>
            <a:pPr lvl="1"/>
            <a:r>
              <a:rPr lang="en-US" sz="3200" dirty="0"/>
              <a:t>Principle focus is on inflation and unemployment (the twin macroeconomic problems)</a:t>
            </a:r>
          </a:p>
          <a:p>
            <a:pPr lvl="2"/>
            <a:r>
              <a:rPr lang="en-US" sz="2800" dirty="0"/>
              <a:t>Related to business cycles</a:t>
            </a:r>
          </a:p>
          <a:p>
            <a:pPr lvl="1"/>
            <a:r>
              <a:rPr lang="en-US" sz="3200" dirty="0"/>
              <a:t>Also concerns about economic growth (a long-term issue)</a:t>
            </a:r>
          </a:p>
          <a:p>
            <a:pPr lvl="2"/>
            <a:r>
              <a:rPr lang="en-US" sz="2800" dirty="0"/>
              <a:t>What determines rate of growth in U.S. and other economies</a:t>
            </a:r>
          </a:p>
        </p:txBody>
      </p:sp>
    </p:spTree>
    <p:extLst>
      <p:ext uri="{BB962C8B-B14F-4D97-AF65-F5344CB8AC3E}">
        <p14:creationId xmlns:p14="http://schemas.microsoft.com/office/powerpoint/2010/main" val="2941812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Diagram</a:t>
            </a:r>
          </a:p>
          <a:p>
            <a:r>
              <a:rPr lang="en-US" sz="3600" dirty="0"/>
              <a:t>Theories:</a:t>
            </a:r>
          </a:p>
          <a:p>
            <a:pPr lvl="1"/>
            <a:r>
              <a:rPr lang="en-US" sz="3200" dirty="0"/>
              <a:t>Sunspots</a:t>
            </a:r>
          </a:p>
          <a:p>
            <a:pPr lvl="1"/>
            <a:r>
              <a:rPr lang="en-US" sz="3200" dirty="0"/>
              <a:t>Keynes – Durable Goods Cycle</a:t>
            </a:r>
          </a:p>
          <a:p>
            <a:pPr lvl="1"/>
            <a:r>
              <a:rPr lang="en-US" sz="3200" dirty="0"/>
              <a:t>Consumer Sentiment</a:t>
            </a:r>
          </a:p>
          <a:p>
            <a:pPr lvl="1"/>
            <a:r>
              <a:rPr lang="en-US" sz="3200" dirty="0"/>
              <a:t>Long-run:</a:t>
            </a:r>
          </a:p>
          <a:p>
            <a:pPr lvl="2"/>
            <a:r>
              <a:rPr lang="en-US" sz="2800" dirty="0"/>
              <a:t>Schumpeter – waves of innovation</a:t>
            </a:r>
          </a:p>
          <a:p>
            <a:pPr lvl="2"/>
            <a:r>
              <a:rPr lang="en-US" sz="2800" dirty="0"/>
              <a:t>Malthus – Resource constraints</a:t>
            </a:r>
          </a:p>
          <a:p>
            <a:pPr lvl="2"/>
            <a:r>
              <a:rPr lang="en-US" sz="2800" dirty="0"/>
              <a:t>Marx</a:t>
            </a:r>
          </a:p>
          <a:p>
            <a:pPr marL="457200" lvl="1" indent="0">
              <a:buNone/>
            </a:pPr>
            <a:endParaRPr lang="en-US" sz="3200" dirty="0"/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0905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Macroeconomics – Range of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US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Marxian        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Socialism</a:t>
            </a:r>
            <a:r>
              <a:rPr lang="en-US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Mixed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Economy	Free Market	    Libertarianism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89154" y="3582649"/>
            <a:ext cx="9548735" cy="749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292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Debate….</a:t>
            </a:r>
            <a:r>
              <a:rPr lang="en-US" dirty="0"/>
              <a:t>Keynes v. Hayek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https://www.bing.com/videos/search?q=keynes+v.+hayek+second+round&amp;view=detail&amp;mid=0E3266689796E9D7ACDF0E3266689796E9D7ACDF&amp;FORM=V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59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591D0-A1BF-45BE-99D7-1923FC870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Current Economic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1FA2B-CD3B-4384-A3E2-BD089AA70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Unemployment report – only 49,000 jobs created in January </a:t>
            </a:r>
          </a:p>
          <a:p>
            <a:pPr lvl="1"/>
            <a:r>
              <a:rPr lang="en-US" sz="3200" dirty="0"/>
              <a:t>200,000 is minimum to maintain unemployment #s</a:t>
            </a:r>
          </a:p>
          <a:p>
            <a:pPr lvl="1"/>
            <a:r>
              <a:rPr lang="en-US" sz="3200" dirty="0"/>
              <a:t>-10,000 in manufacturing sector</a:t>
            </a:r>
          </a:p>
          <a:p>
            <a:pPr lvl="2"/>
            <a:r>
              <a:rPr lang="en-US" sz="2800" dirty="0"/>
              <a:t>Unemployment rate DROPPED to 6.3%, which means a rise in discouraged workers</a:t>
            </a:r>
          </a:p>
          <a:p>
            <a:pPr lvl="1"/>
            <a:r>
              <a:rPr lang="en-US" sz="3200" dirty="0"/>
              <a:t>Service and travel sectors will only come back when lockdowns are over</a:t>
            </a:r>
          </a:p>
          <a:p>
            <a:pPr lvl="2"/>
            <a:r>
              <a:rPr lang="en-US" sz="2800" dirty="0"/>
              <a:t>Talking about return to “normal” about a year from now</a:t>
            </a:r>
          </a:p>
        </p:txBody>
      </p:sp>
    </p:spTree>
    <p:extLst>
      <p:ext uri="{BB962C8B-B14F-4D97-AF65-F5344CB8AC3E}">
        <p14:creationId xmlns:p14="http://schemas.microsoft.com/office/powerpoint/2010/main" val="2669386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Onset of the Great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Crash of 1929</a:t>
            </a:r>
          </a:p>
          <a:p>
            <a:r>
              <a:rPr lang="en-US" dirty="0"/>
              <a:t>Dustbowl</a:t>
            </a:r>
          </a:p>
          <a:p>
            <a:r>
              <a:rPr lang="en-US" dirty="0"/>
              <a:t>Banking Crisis of 1931</a:t>
            </a:r>
          </a:p>
          <a:p>
            <a:r>
              <a:rPr lang="en-US" dirty="0"/>
              <a:t>Smoot-Hawley (1932)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27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 Administration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WPA</a:t>
            </a:r>
          </a:p>
          <a:p>
            <a:r>
              <a:rPr lang="en-US" dirty="0"/>
              <a:t>Income stabilization schemes (Social Security 1935)</a:t>
            </a:r>
          </a:p>
          <a:p>
            <a:r>
              <a:rPr lang="en-US" dirty="0"/>
              <a:t>GDP recovered, but slowly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152" y="3415366"/>
            <a:ext cx="3701109" cy="276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308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 Depression Ended with Lend-Lease in 1939/1940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 Theoretical Basis to Understand Failed Economy</a:t>
            </a:r>
          </a:p>
          <a:p>
            <a:r>
              <a:rPr lang="en-US" sz="3600" dirty="0"/>
              <a:t>John Maynard Keynes (British Economist) proposes use of government spending to offset recessions</a:t>
            </a:r>
          </a:p>
          <a:p>
            <a:pPr lvl="1"/>
            <a:r>
              <a:rPr lang="en-US" sz="3200" dirty="0"/>
              <a:t>Argues that, at low levels of income, demand determines output (versus Jean-Baptiste Say)</a:t>
            </a:r>
          </a:p>
          <a:p>
            <a:pPr lvl="1"/>
            <a:r>
              <a:rPr lang="en-US" sz="3200" dirty="0"/>
              <a:t>As an aside, “invented” macroeconomics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0403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Framework of </a:t>
            </a:r>
            <a:r>
              <a:rPr lang="en-US" dirty="0" err="1"/>
              <a:t>Keynsian</a:t>
            </a:r>
            <a:r>
              <a:rPr lang="en-US" dirty="0"/>
              <a:t>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Used C+I+G+(X-M)</a:t>
            </a:r>
          </a:p>
          <a:p>
            <a:pPr lvl="1"/>
            <a:r>
              <a:rPr lang="en-US" sz="3200" dirty="0"/>
              <a:t>Primary focus is on consumption</a:t>
            </a:r>
          </a:p>
          <a:p>
            <a:pPr lvl="1"/>
            <a:r>
              <a:rPr lang="en-US" sz="3200" dirty="0"/>
              <a:t>Keynes divided consumption into autonomous and induced</a:t>
            </a:r>
          </a:p>
          <a:p>
            <a:pPr lvl="2"/>
            <a:r>
              <a:rPr lang="en-US" sz="2800" dirty="0"/>
              <a:t>Graphically</a:t>
            </a:r>
          </a:p>
        </p:txBody>
      </p:sp>
    </p:spTree>
    <p:extLst>
      <p:ext uri="{BB962C8B-B14F-4D97-AF65-F5344CB8AC3E}">
        <p14:creationId xmlns:p14="http://schemas.microsoft.com/office/powerpoint/2010/main" val="31843257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Uses C+I+G</a:t>
            </a:r>
          </a:p>
          <a:p>
            <a:r>
              <a:rPr lang="en-US" sz="3600" dirty="0"/>
              <a:t>Ignore export sector until later</a:t>
            </a:r>
          </a:p>
          <a:p>
            <a:r>
              <a:rPr lang="en-US" sz="3600" dirty="0"/>
              <a:t>Consumption graph</a:t>
            </a:r>
          </a:p>
        </p:txBody>
      </p:sp>
    </p:spTree>
    <p:extLst>
      <p:ext uri="{BB962C8B-B14F-4D97-AF65-F5344CB8AC3E}">
        <p14:creationId xmlns:p14="http://schemas.microsoft.com/office/powerpoint/2010/main" val="60791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19" y="722376"/>
            <a:ext cx="9696533" cy="545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Pre-Pandemic and Post-Lockdown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Best U.S. economy since the 1960s</a:t>
            </a:r>
          </a:p>
          <a:p>
            <a:pPr lvl="1"/>
            <a:r>
              <a:rPr lang="en-US" sz="3200" dirty="0"/>
              <a:t>Unemployment at 3.6%, inflation at 2%</a:t>
            </a:r>
          </a:p>
          <a:p>
            <a:pPr lvl="1"/>
            <a:r>
              <a:rPr lang="en-US" sz="3200" dirty="0"/>
              <a:t>GDP growth -&gt; 3%</a:t>
            </a:r>
          </a:p>
          <a:p>
            <a:pPr lvl="1"/>
            <a:r>
              <a:rPr lang="en-US" sz="3200" dirty="0"/>
              <a:t>Federal Funds Rate = 2%</a:t>
            </a:r>
          </a:p>
          <a:p>
            <a:r>
              <a:rPr lang="en-US" sz="3600" dirty="0"/>
              <a:t>Post-Lockdown</a:t>
            </a:r>
          </a:p>
          <a:p>
            <a:pPr lvl="1"/>
            <a:r>
              <a:rPr lang="en-US" sz="3200" dirty="0"/>
              <a:t>Unemployment rose to 14% (now at about 7%, but starting to rise again)</a:t>
            </a:r>
          </a:p>
          <a:p>
            <a:pPr lvl="1"/>
            <a:r>
              <a:rPr lang="en-US" sz="3200" dirty="0"/>
              <a:t>Inflation at or near zero</a:t>
            </a:r>
          </a:p>
          <a:p>
            <a:pPr lvl="1"/>
            <a:r>
              <a:rPr lang="en-US" sz="3200" dirty="0"/>
              <a:t>Federal Funds rate at 0.25%</a:t>
            </a:r>
          </a:p>
        </p:txBody>
      </p:sp>
    </p:spTree>
    <p:extLst>
      <p:ext uri="{BB962C8B-B14F-4D97-AF65-F5344CB8AC3E}">
        <p14:creationId xmlns:p14="http://schemas.microsoft.com/office/powerpoint/2010/main" val="1873306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7AE18-B835-4E83-8278-8C2E084E8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Marginals and Averages of Consumption and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84411-73F2-4867-A57D-1F0BF1C25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Ave. Propensity to Consume = C/Y</a:t>
            </a:r>
          </a:p>
          <a:p>
            <a:r>
              <a:rPr lang="en-US" sz="3600" dirty="0"/>
              <a:t>Ave. Propensity to Save = S/Y</a:t>
            </a:r>
          </a:p>
          <a:p>
            <a:r>
              <a:rPr lang="en-US" sz="3600" dirty="0"/>
              <a:t>Marginal Propensity to Consume = ∆C/∆Y </a:t>
            </a:r>
            <a:r>
              <a:rPr lang="en-US" sz="3600" dirty="0" err="1"/>
              <a:t>Y</a:t>
            </a:r>
            <a:r>
              <a:rPr lang="en-US" sz="3600" dirty="0"/>
              <a:t> = income</a:t>
            </a:r>
          </a:p>
          <a:p>
            <a:r>
              <a:rPr lang="en-US" sz="3600" dirty="0"/>
              <a:t>Marginal Propensity to Save = ∆S/∆Y</a:t>
            </a:r>
          </a:p>
        </p:txBody>
      </p:sp>
    </p:spTree>
    <p:extLst>
      <p:ext uri="{BB962C8B-B14F-4D97-AF65-F5344CB8AC3E}">
        <p14:creationId xmlns:p14="http://schemas.microsoft.com/office/powerpoint/2010/main" val="457435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78B50-2424-498F-BEEC-1D0BEC3E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Numerically………………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997D1-A763-4ED3-8AEE-B7C97352D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	Disp. Y	   C		S	 APC     APS    MPC    MPS</a:t>
            </a:r>
          </a:p>
          <a:p>
            <a:pPr marL="0" indent="0">
              <a:buNone/>
            </a:pPr>
            <a:r>
              <a:rPr lang="en-US" sz="3600" dirty="0"/>
              <a:t>		0	200	    -200	 -----	    -----     -----     ------</a:t>
            </a:r>
          </a:p>
          <a:p>
            <a:pPr marL="0" indent="0">
              <a:buNone/>
            </a:pPr>
            <a:r>
              <a:rPr lang="en-US" sz="3600" dirty="0"/>
              <a:t>	    500	650	    -150	1.3	   -0.3	0.9	   0.1</a:t>
            </a:r>
          </a:p>
          <a:p>
            <a:pPr marL="0" indent="0">
              <a:buNone/>
            </a:pPr>
            <a:r>
              <a:rPr lang="en-US" sz="3600" dirty="0"/>
              <a:t>	  1000     1100	    -100	1.1	   -0.1	  ↓	   ↓</a:t>
            </a:r>
          </a:p>
          <a:p>
            <a:pPr marL="0" indent="0">
              <a:buNone/>
            </a:pPr>
            <a:r>
              <a:rPr lang="en-US" sz="3600" dirty="0"/>
              <a:t>	  1500     1550	    -  50	1.03    -0.03</a:t>
            </a:r>
          </a:p>
          <a:p>
            <a:pPr marL="0" indent="0">
              <a:buNone/>
            </a:pPr>
            <a:r>
              <a:rPr lang="en-US" sz="3600" dirty="0"/>
              <a:t>	  2000     2000           0	1.00     0</a:t>
            </a:r>
          </a:p>
          <a:p>
            <a:pPr marL="0" indent="0">
              <a:buNone/>
            </a:pPr>
            <a:r>
              <a:rPr lang="en-US" sz="3600" dirty="0"/>
              <a:t>	  2500     2450         50	0.98	    0.02</a:t>
            </a:r>
          </a:p>
        </p:txBody>
      </p:sp>
    </p:spTree>
    <p:extLst>
      <p:ext uri="{BB962C8B-B14F-4D97-AF65-F5344CB8AC3E}">
        <p14:creationId xmlns:p14="http://schemas.microsoft.com/office/powerpoint/2010/main" val="3957917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8B39-1E65-4D93-AE61-8BF7DD94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374F-495F-40AF-97C1-B97526F8E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Employment   GDP   C         I    Agg. Exp. Inventories    S</a:t>
            </a:r>
          </a:p>
          <a:p>
            <a:pPr marL="0" indent="0">
              <a:buNone/>
            </a:pPr>
            <a:r>
              <a:rPr lang="en-US" sz="3600" dirty="0"/>
              <a:t>500,000		100   115    5	   120		-20	    -15</a:t>
            </a:r>
          </a:p>
          <a:p>
            <a:pPr marL="0" indent="0">
              <a:buNone/>
            </a:pPr>
            <a:r>
              <a:rPr lang="en-US" sz="3600" dirty="0"/>
              <a:t>600,000		150	 155    5	   160		-10	      -5</a:t>
            </a:r>
          </a:p>
          <a:p>
            <a:pPr marL="0" indent="0">
              <a:buNone/>
            </a:pPr>
            <a:r>
              <a:rPr lang="en-US" sz="3600" dirty="0"/>
              <a:t>700,000		200   195    5	   200		   0	       5</a:t>
            </a:r>
          </a:p>
          <a:p>
            <a:pPr marL="0" indent="0">
              <a:buNone/>
            </a:pPr>
            <a:r>
              <a:rPr lang="en-US" sz="3600" dirty="0"/>
              <a:t>800,000		250	 235    5	   240		  10	     10</a:t>
            </a:r>
          </a:p>
          <a:p>
            <a:pPr marL="0" indent="0">
              <a:buNone/>
            </a:pPr>
            <a:r>
              <a:rPr lang="en-US" sz="3600" dirty="0"/>
              <a:t>900,000		300   275    5	   280  		  20	     20</a:t>
            </a:r>
          </a:p>
        </p:txBody>
      </p:sp>
    </p:spTree>
    <p:extLst>
      <p:ext uri="{BB962C8B-B14F-4D97-AF65-F5344CB8AC3E}">
        <p14:creationId xmlns:p14="http://schemas.microsoft.com/office/powerpoint/2010/main" val="4090981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Equilibrium in Private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Y = C + I</a:t>
            </a:r>
          </a:p>
          <a:p>
            <a:r>
              <a:rPr lang="en-US" sz="3600" dirty="0"/>
              <a:t> Y-C = I –or-- S = I</a:t>
            </a:r>
          </a:p>
          <a:p>
            <a:r>
              <a:rPr lang="en-US" sz="3600" dirty="0"/>
              <a:t>Graphs</a:t>
            </a:r>
          </a:p>
          <a:p>
            <a:pPr lvl="1"/>
            <a:r>
              <a:rPr lang="en-US" sz="3600" dirty="0"/>
              <a:t>S= I</a:t>
            </a:r>
          </a:p>
          <a:p>
            <a:pPr lvl="1"/>
            <a:r>
              <a:rPr lang="en-US" sz="3600" dirty="0"/>
              <a:t>Y = AE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867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5724" y="969264"/>
            <a:ext cx="9508124" cy="53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405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Completed </a:t>
            </a:r>
            <a:r>
              <a:rPr lang="en-US" altLang="en-US" dirty="0" err="1"/>
              <a:t>Keysian</a:t>
            </a:r>
            <a:r>
              <a:rPr lang="en-US" altLang="en-US" dirty="0"/>
              <a:t> Model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4305749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904055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2065639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746431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909418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02029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Investment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Govt</a:t>
                      </a:r>
                      <a:r>
                        <a:rPr lang="en-US" dirty="0"/>
                        <a:t> Spending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Aggregate Expend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772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     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766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909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41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33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0353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</a:rPr>
              <a:t>Basic Keynsian Policy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GDP gap = Potential GDP – Actual GDP</a:t>
            </a:r>
          </a:p>
          <a:p>
            <a:pPr eaLnBrk="1" hangingPunct="1"/>
            <a:r>
              <a:rPr lang="en-US" altLang="en-US" dirty="0"/>
              <a:t>Required ∆GDP = multiplier *∆G (or ∆T)</a:t>
            </a:r>
          </a:p>
          <a:p>
            <a:pPr lvl="1"/>
            <a:r>
              <a:rPr lang="en-US" altLang="en-US" dirty="0"/>
              <a:t>In above, if full employment was $1200</a:t>
            </a:r>
          </a:p>
          <a:p>
            <a:pPr lvl="1"/>
            <a:r>
              <a:rPr lang="en-US" altLang="en-US" dirty="0"/>
              <a:t>Gap = 1200-800 = 400</a:t>
            </a:r>
          </a:p>
          <a:p>
            <a:pPr lvl="1"/>
            <a:r>
              <a:rPr lang="en-US" altLang="en-US" dirty="0"/>
              <a:t>400 = 1/(1-mpc) * ∆G</a:t>
            </a:r>
          </a:p>
          <a:p>
            <a:pPr lvl="2"/>
            <a:r>
              <a:rPr lang="en-US" altLang="en-US" dirty="0"/>
              <a:t>400 = 1/.25 * ∆G -&gt; ∆G = 100</a:t>
            </a:r>
          </a:p>
        </p:txBody>
      </p:sp>
    </p:spTree>
    <p:extLst>
      <p:ext uri="{BB962C8B-B14F-4D97-AF65-F5344CB8AC3E}">
        <p14:creationId xmlns:p14="http://schemas.microsoft.com/office/powerpoint/2010/main" val="1603211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Other Related Issues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Automatic Stabilizers – Unemployment Compensation, Corporate Taxes, Social Security</a:t>
            </a:r>
            <a:endParaRPr lang="en-US" altLang="en-US" dirty="0"/>
          </a:p>
          <a:p>
            <a:pPr eaLnBrk="1" hangingPunct="1"/>
            <a:r>
              <a:rPr lang="en-US" altLang="en-US" b="1" dirty="0"/>
              <a:t>Criticisms of </a:t>
            </a:r>
            <a:r>
              <a:rPr lang="en-US" altLang="en-US" b="1" dirty="0" err="1"/>
              <a:t>Keynsian</a:t>
            </a:r>
            <a:r>
              <a:rPr lang="en-US" altLang="en-US" b="1" dirty="0"/>
              <a:t> Policy</a:t>
            </a:r>
          </a:p>
          <a:p>
            <a:pPr lvl="1" eaLnBrk="1" hangingPunct="1"/>
            <a:r>
              <a:rPr lang="en-US" altLang="en-US" b="1" dirty="0"/>
              <a:t>Crowding out</a:t>
            </a:r>
          </a:p>
          <a:p>
            <a:pPr lvl="1" eaLnBrk="1" hangingPunct="1"/>
            <a:r>
              <a:rPr lang="en-US" altLang="en-US" b="1" dirty="0"/>
              <a:t>Lags</a:t>
            </a:r>
          </a:p>
          <a:p>
            <a:pPr lvl="2"/>
            <a:r>
              <a:rPr lang="en-US" altLang="en-US" b="1" dirty="0"/>
              <a:t>Recognition (must know economy is in recession)</a:t>
            </a:r>
          </a:p>
          <a:p>
            <a:pPr lvl="2"/>
            <a:r>
              <a:rPr lang="en-US" altLang="en-US" b="1" dirty="0"/>
              <a:t>Policy (have to design a policy to address recession)</a:t>
            </a:r>
          </a:p>
          <a:p>
            <a:pPr lvl="2"/>
            <a:r>
              <a:rPr lang="en-US" altLang="en-US" b="1" dirty="0"/>
              <a:t>Implementation (putting policy in place can take months)</a:t>
            </a:r>
          </a:p>
          <a:p>
            <a:pPr lvl="1"/>
            <a:r>
              <a:rPr lang="en-US" altLang="en-US" b="1" dirty="0"/>
              <a:t>A new issue has arisen – </a:t>
            </a:r>
            <a:r>
              <a:rPr lang="en-US" altLang="en-US" b="1" dirty="0" err="1"/>
              <a:t>Govt</a:t>
            </a:r>
            <a:r>
              <a:rPr lang="en-US" altLang="en-US" b="1" dirty="0"/>
              <a:t> spending generally targeted at infrastructure</a:t>
            </a:r>
          </a:p>
          <a:p>
            <a:pPr lvl="2"/>
            <a:r>
              <a:rPr lang="en-US" altLang="en-US" b="1" dirty="0"/>
              <a:t>In post-</a:t>
            </a:r>
            <a:r>
              <a:rPr lang="en-US" altLang="en-US" b="1" dirty="0" err="1"/>
              <a:t>Covid</a:t>
            </a:r>
            <a:r>
              <a:rPr lang="en-US" altLang="en-US" b="1" dirty="0"/>
              <a:t> world, need for roads, trains, bridges way down.</a:t>
            </a:r>
          </a:p>
        </p:txBody>
      </p:sp>
    </p:spTree>
    <p:extLst>
      <p:ext uri="{BB962C8B-B14F-4D97-AF65-F5344CB8AC3E}">
        <p14:creationId xmlns:p14="http://schemas.microsoft.com/office/powerpoint/2010/main" val="17939971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00B050"/>
                </a:solidFill>
              </a:rPr>
              <a:t>Introduction to Money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Reasons for Holding Money</a:t>
            </a:r>
          </a:p>
          <a:p>
            <a:pPr lvl="1"/>
            <a:r>
              <a:rPr lang="en-US" altLang="en-US" dirty="0"/>
              <a:t>Medium of Exchange, Store of Value, Measure of Relative Value </a:t>
            </a:r>
          </a:p>
          <a:p>
            <a:pPr eaLnBrk="1" hangingPunct="1"/>
            <a:r>
              <a:rPr lang="en-US" altLang="en-US" dirty="0"/>
              <a:t>History of Money</a:t>
            </a:r>
          </a:p>
          <a:p>
            <a:pPr lvl="1"/>
            <a:r>
              <a:rPr lang="en-US" altLang="en-US" dirty="0"/>
              <a:t>Gold standard -&gt; Fiat Money</a:t>
            </a:r>
          </a:p>
          <a:p>
            <a:pPr eaLnBrk="1" hangingPunct="1"/>
            <a:r>
              <a:rPr lang="en-US" altLang="en-US" dirty="0"/>
              <a:t>Current Definitions of Money (M1 v. M2)</a:t>
            </a:r>
          </a:p>
          <a:p>
            <a:pPr lvl="1"/>
            <a:r>
              <a:rPr lang="en-US" altLang="en-US" dirty="0"/>
              <a:t>M1 = currency + demand deposits</a:t>
            </a:r>
          </a:p>
          <a:p>
            <a:pPr lvl="1"/>
            <a:r>
              <a:rPr lang="en-US" altLang="en-US" dirty="0"/>
              <a:t>M2 = M1 + savings accounts + small CDs + MMMFs + MMDA + </a:t>
            </a:r>
            <a:r>
              <a:rPr lang="en-US" altLang="en-US" dirty="0" err="1"/>
              <a:t>euromoney</a:t>
            </a:r>
            <a:r>
              <a:rPr lang="en-US" altLang="en-US" dirty="0"/>
              <a:t> +…..</a:t>
            </a:r>
          </a:p>
        </p:txBody>
      </p:sp>
    </p:spTree>
    <p:extLst>
      <p:ext uri="{BB962C8B-B14F-4D97-AF65-F5344CB8AC3E}">
        <p14:creationId xmlns:p14="http://schemas.microsoft.com/office/powerpoint/2010/main" val="40108442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Money Creation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Role of Banks and Federal Reserve</a:t>
            </a:r>
          </a:p>
          <a:p>
            <a:pPr eaLnBrk="1" hangingPunct="1"/>
            <a:r>
              <a:rPr lang="en-US" altLang="en-US" sz="3600" dirty="0"/>
              <a:t>Asset-Liability Sheets</a:t>
            </a:r>
          </a:p>
          <a:p>
            <a:pPr eaLnBrk="1" hangingPunct="1"/>
            <a:r>
              <a:rPr lang="en-US" altLang="en-US" sz="3600" dirty="0"/>
              <a:t>Example with $1000 deposit and an RRR of 10%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Assets	      Liabilities		Assets       Liabilities		Assets    Liabilities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R100	       DD 1000		R  90	       DD 900		R  81	    DD 810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L900				L810				L729</a:t>
            </a:r>
          </a:p>
        </p:txBody>
      </p:sp>
    </p:spTree>
    <p:extLst>
      <p:ext uri="{BB962C8B-B14F-4D97-AF65-F5344CB8AC3E}">
        <p14:creationId xmlns:p14="http://schemas.microsoft.com/office/powerpoint/2010/main" val="2654099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Graphically from Bureau of Economic Analysis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2D10739-2091-4119-8F5A-69E287C29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56" y="1825625"/>
            <a:ext cx="1022788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8667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Total change in Money Supply = </a:t>
            </a:r>
          </a:p>
          <a:p>
            <a:pPr lvl="1"/>
            <a:r>
              <a:rPr lang="en-US" sz="3200" dirty="0"/>
              <a:t>1/(reserve ratio) * Initial change = 10*1000 = 10,000</a:t>
            </a:r>
          </a:p>
          <a:p>
            <a:r>
              <a:rPr lang="en-US" sz="3600" dirty="0"/>
              <a:t>As reserve ratio ↑, multiplier smaller</a:t>
            </a:r>
          </a:p>
          <a:p>
            <a:pPr lvl="1"/>
            <a:r>
              <a:rPr lang="en-US" sz="3200" dirty="0"/>
              <a:t>Federal Reserve intervention must be greater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48997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Quantity Theory of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Very old relationship-&gt; Money supply multiplied by the # of times each dollar spent = total spending</a:t>
            </a:r>
          </a:p>
          <a:p>
            <a:pPr lvl="1"/>
            <a:r>
              <a:rPr lang="en-US" sz="3200" dirty="0"/>
              <a:t>MV = PY</a:t>
            </a:r>
          </a:p>
          <a:p>
            <a:pPr lvl="2"/>
            <a:r>
              <a:rPr lang="en-US" sz="2800" dirty="0"/>
              <a:t>Tautology (must be true)</a:t>
            </a:r>
          </a:p>
          <a:p>
            <a:pPr lvl="1"/>
            <a:r>
              <a:rPr lang="en-US" sz="3200" dirty="0"/>
              <a:t>Debate about quantity theory has been around since early 1700s</a:t>
            </a:r>
          </a:p>
          <a:p>
            <a:pPr lvl="1"/>
            <a:r>
              <a:rPr lang="en-US" sz="3200" dirty="0"/>
              <a:t>Since relationship must hold, argument is about velocity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06144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Initial Basis of Monetary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Money Supply * Velocity = the Price level * Real GDP</a:t>
            </a:r>
          </a:p>
          <a:p>
            <a:pPr lvl="1"/>
            <a:r>
              <a:rPr lang="en-US" sz="3200" dirty="0"/>
              <a:t>MV=PY</a:t>
            </a:r>
          </a:p>
          <a:p>
            <a:pPr lvl="1"/>
            <a:r>
              <a:rPr lang="en-US" sz="3200" dirty="0"/>
              <a:t>As noted, velocity is the number of times each $ spent</a:t>
            </a:r>
          </a:p>
          <a:p>
            <a:r>
              <a:rPr lang="en-US" sz="3600" dirty="0"/>
              <a:t>Classical version: V fixed and GDP fixed</a:t>
            </a:r>
          </a:p>
          <a:p>
            <a:pPr lvl="1"/>
            <a:r>
              <a:rPr lang="en-US" sz="3200" dirty="0"/>
              <a:t>Increases in money supply = rising prices only</a:t>
            </a:r>
          </a:p>
          <a:p>
            <a:pPr lvl="1"/>
            <a:r>
              <a:rPr lang="en-US" sz="3200" dirty="0"/>
              <a:t>No means of managing business cycle</a:t>
            </a:r>
          </a:p>
          <a:p>
            <a:r>
              <a:rPr lang="en-US" sz="3600" dirty="0"/>
              <a:t>Modern Monetarist:</a:t>
            </a:r>
          </a:p>
          <a:p>
            <a:pPr lvl="1"/>
            <a:r>
              <a:rPr lang="en-US" sz="3200" dirty="0"/>
              <a:t>Velocity </a:t>
            </a:r>
            <a:r>
              <a:rPr lang="en-US" sz="3200" b="1" dirty="0"/>
              <a:t>predictable</a:t>
            </a:r>
            <a:r>
              <a:rPr lang="en-US" sz="3200" dirty="0"/>
              <a:t> – Known impact on P*Y</a:t>
            </a:r>
          </a:p>
        </p:txBody>
      </p:sp>
    </p:spTree>
    <p:extLst>
      <p:ext uri="{BB962C8B-B14F-4D97-AF65-F5344CB8AC3E}">
        <p14:creationId xmlns:p14="http://schemas.microsoft.com/office/powerpoint/2010/main" val="5067643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M1 Velocity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Fed abandoned M1 as a target due to instability</a:t>
            </a:r>
          </a:p>
          <a:p>
            <a:pPr lvl="1"/>
            <a:r>
              <a:rPr lang="en-US" sz="3200" dirty="0"/>
              <a:t>Particularly during “financial innovation” in the 1980s</a:t>
            </a:r>
          </a:p>
          <a:p>
            <a:r>
              <a:rPr lang="en-US" sz="3600" dirty="0"/>
              <a:t>Now uses M2 – was stable for a very long time</a:t>
            </a:r>
          </a:p>
          <a:p>
            <a:pPr lvl="1"/>
            <a:r>
              <a:rPr lang="en-US" sz="3200" dirty="0"/>
              <a:t>Collapsed in Great Recession and still has not recovered\</a:t>
            </a:r>
          </a:p>
          <a:p>
            <a:pPr lvl="1"/>
            <a:r>
              <a:rPr lang="en-US" sz="3200" dirty="0"/>
              <a:t>Explains the response to the Great Recession and QE1, QE2 and QE3.</a:t>
            </a:r>
          </a:p>
          <a:p>
            <a:pPr lvl="2"/>
            <a:r>
              <a:rPr lang="en-US" sz="2800" dirty="0"/>
              <a:t>History of intervention (QE1 was November 2008), QE2 was November 2010, QE3 was September 2012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55584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Keynes argued velocity unstable</a:t>
            </a:r>
          </a:p>
          <a:p>
            <a:pPr lvl="1"/>
            <a:r>
              <a:rPr lang="en-US" sz="3200" dirty="0"/>
              <a:t>Moves in opposite direction of money supply</a:t>
            </a:r>
          </a:p>
          <a:p>
            <a:pPr lvl="1"/>
            <a:r>
              <a:rPr lang="en-US" sz="3200" dirty="0"/>
              <a:t>Negates Federal Reserve intervention</a:t>
            </a:r>
          </a:p>
          <a:p>
            <a:r>
              <a:rPr lang="en-US" sz="3600" dirty="0"/>
              <a:t>Hence, rejection of monetary policy as a tool</a:t>
            </a:r>
          </a:p>
        </p:txBody>
      </p:sp>
    </p:spTree>
    <p:extLst>
      <p:ext uri="{BB962C8B-B14F-4D97-AF65-F5344CB8AC3E}">
        <p14:creationId xmlns:p14="http://schemas.microsoft.com/office/powerpoint/2010/main" val="19483236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M2 Velocity – Note Collapse After Great Recession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030" y="1825625"/>
            <a:ext cx="6245939" cy="4351338"/>
          </a:xfrm>
        </p:spPr>
      </p:pic>
    </p:spTree>
    <p:extLst>
      <p:ext uri="{BB962C8B-B14F-4D97-AF65-F5344CB8AC3E}">
        <p14:creationId xmlns:p14="http://schemas.microsoft.com/office/powerpoint/2010/main" val="16328978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End Result…..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Massive rise in T-bond holdings by Federal Reserve</a:t>
            </a:r>
          </a:p>
          <a:p>
            <a:pPr lvl="1"/>
            <a:r>
              <a:rPr lang="en-US" sz="3200" dirty="0"/>
              <a:t>Still exceeds $5 trillion </a:t>
            </a:r>
          </a:p>
          <a:p>
            <a:pPr lvl="1"/>
            <a:r>
              <a:rPr lang="en-US" sz="3200" dirty="0"/>
              <a:t>Attempts to push onto open market will raise interest rates</a:t>
            </a:r>
          </a:p>
          <a:p>
            <a:pPr lvl="2"/>
            <a:r>
              <a:rPr lang="en-US" sz="2800" dirty="0"/>
              <a:t>Global recovery still viewed as too weak</a:t>
            </a:r>
          </a:p>
          <a:p>
            <a:r>
              <a:rPr lang="en-US" sz="3600" dirty="0"/>
              <a:t>Does this mean monetary policy does not work?</a:t>
            </a:r>
          </a:p>
          <a:p>
            <a:pPr lvl="1"/>
            <a:r>
              <a:rPr lang="en-US" sz="3200" dirty="0"/>
              <a:t>During economic crises, the intervention must be much larger as V↓</a:t>
            </a:r>
          </a:p>
        </p:txBody>
      </p:sp>
    </p:spTree>
    <p:extLst>
      <p:ext uri="{BB962C8B-B14F-4D97-AF65-F5344CB8AC3E}">
        <p14:creationId xmlns:p14="http://schemas.microsoft.com/office/powerpoint/2010/main" val="13670987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Federal Reserve Policy and the Money Supply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 reserve can move money supply in 3 ways:</a:t>
            </a:r>
          </a:p>
          <a:p>
            <a:pPr lvl="1"/>
            <a:r>
              <a:rPr lang="en-US" dirty="0" smtClean="0"/>
              <a:t>Open-market operations -&gt; Buying &amp; selling of bonds</a:t>
            </a:r>
          </a:p>
          <a:p>
            <a:pPr lvl="2"/>
            <a:r>
              <a:rPr lang="en-US" sz="2400" dirty="0" smtClean="0"/>
              <a:t>Purchase bonds -&gt; money supply up</a:t>
            </a:r>
          </a:p>
          <a:p>
            <a:pPr lvl="2"/>
            <a:r>
              <a:rPr lang="en-US" sz="2400" dirty="0" smtClean="0"/>
              <a:t>Sell bonds -&gt; money supply down</a:t>
            </a:r>
          </a:p>
          <a:p>
            <a:pPr lvl="1"/>
            <a:r>
              <a:rPr lang="en-US" dirty="0" smtClean="0"/>
              <a:t>Reserve Policy</a:t>
            </a:r>
          </a:p>
          <a:p>
            <a:pPr lvl="2"/>
            <a:r>
              <a:rPr lang="en-US" sz="2400" dirty="0" smtClean="0"/>
              <a:t>Federal Reserve sets amount that banks MUST keep as reserves (vault cash and on deposit at the Fed)</a:t>
            </a:r>
          </a:p>
          <a:p>
            <a:pPr lvl="2"/>
            <a:r>
              <a:rPr lang="en-US" sz="2400" dirty="0" smtClean="0"/>
              <a:t>Raise RR -&gt; Less lending occurs and money supply drops</a:t>
            </a:r>
          </a:p>
          <a:p>
            <a:pPr lvl="2"/>
            <a:r>
              <a:rPr lang="en-US" sz="2400" dirty="0" smtClean="0"/>
              <a:t>Drop RR -&gt; More money available and </a:t>
            </a:r>
            <a:r>
              <a:rPr lang="en-US" sz="2400" dirty="0" err="1" smtClean="0"/>
              <a:t>Ms</a:t>
            </a:r>
            <a:r>
              <a:rPr lang="en-US" sz="2400" dirty="0" smtClean="0"/>
              <a:t> rises</a:t>
            </a:r>
          </a:p>
          <a:p>
            <a:pPr lvl="2"/>
            <a:r>
              <a:rPr lang="en-US" sz="2400" dirty="0" smtClean="0"/>
              <a:t>Reserve policy almost never used….too powerful</a:t>
            </a:r>
          </a:p>
          <a:p>
            <a:pPr lvl="2"/>
            <a:endParaRPr lang="en-US" sz="2400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441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Third Policy -&gt;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Discount Policy</a:t>
            </a:r>
          </a:p>
          <a:p>
            <a:pPr lvl="1"/>
            <a:r>
              <a:rPr lang="en-US" dirty="0" smtClean="0"/>
              <a:t>Member banks can borrow from the Fed at the discount rate</a:t>
            </a:r>
          </a:p>
          <a:p>
            <a:pPr lvl="1"/>
            <a:r>
              <a:rPr lang="en-US" dirty="0" smtClean="0"/>
              <a:t>If low, encourages borrowing and lending</a:t>
            </a:r>
          </a:p>
          <a:p>
            <a:pPr lvl="1"/>
            <a:r>
              <a:rPr lang="en-US" dirty="0" smtClean="0"/>
              <a:t>If high, banks restrain lending to avoid borrowing</a:t>
            </a:r>
          </a:p>
          <a:p>
            <a:pPr lvl="1"/>
            <a:r>
              <a:rPr lang="en-US" dirty="0" smtClean="0"/>
              <a:t>Problem -&gt; tied up with issue of bank solvency – rarely used as a money supply tool</a:t>
            </a:r>
          </a:p>
          <a:p>
            <a:pPr lvl="2"/>
            <a:r>
              <a:rPr lang="en-US" sz="2400" dirty="0" smtClean="0"/>
              <a:t>Example -&gt;  Bank of New York near collapse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72882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 of Money Demand (as opposed to supply)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Money held for transactions purposes</a:t>
            </a:r>
          </a:p>
          <a:p>
            <a:pPr lvl="1"/>
            <a:r>
              <a:rPr lang="en-US" sz="3200" dirty="0"/>
              <a:t>Related to income (car payment higher with more expensive car, etc.)</a:t>
            </a:r>
          </a:p>
          <a:p>
            <a:r>
              <a:rPr lang="en-US" sz="3600" dirty="0"/>
              <a:t>Speculative demand – Money and bonds are substitutes</a:t>
            </a:r>
          </a:p>
          <a:p>
            <a:pPr lvl="1"/>
            <a:r>
              <a:rPr lang="en-US" sz="3200" dirty="0"/>
              <a:t>At low interest rates (r), hold money</a:t>
            </a:r>
          </a:p>
          <a:p>
            <a:pPr lvl="1"/>
            <a:r>
              <a:rPr lang="en-US" sz="3200" dirty="0"/>
              <a:t>At high interest rates hold bonds</a:t>
            </a:r>
          </a:p>
          <a:p>
            <a:pPr lvl="1"/>
            <a:r>
              <a:rPr lang="en-US" sz="3200" dirty="0"/>
              <a:t>Note that changing interest rates change bond prices and increase exposure</a:t>
            </a:r>
          </a:p>
        </p:txBody>
      </p:sp>
    </p:spTree>
    <p:extLst>
      <p:ext uri="{BB962C8B-B14F-4D97-AF65-F5344CB8AC3E}">
        <p14:creationId xmlns:p14="http://schemas.microsoft.com/office/powerpoint/2010/main" val="105966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C66B2-A7F8-414F-AF94-CAB899015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Unemployment</a:t>
            </a:r>
          </a:p>
        </p:txBody>
      </p:sp>
      <p:pic>
        <p:nvPicPr>
          <p:cNvPr id="15" name="Content Placeholder 14" descr="Chart, bar chart&#10;&#10;Description automatically generated">
            <a:extLst>
              <a:ext uri="{FF2B5EF4-FFF2-40B4-BE49-F238E27FC236}">
                <a16:creationId xmlns:a16="http://schemas.microsoft.com/office/drawing/2014/main" id="{FE2CE0D9-D21E-448F-955C-C8056D49B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711" y="1825625"/>
            <a:ext cx="9342578" cy="4351338"/>
          </a:xfrm>
        </p:spPr>
      </p:pic>
    </p:spTree>
    <p:extLst>
      <p:ext uri="{BB962C8B-B14F-4D97-AF65-F5344CB8AC3E}">
        <p14:creationId xmlns:p14="http://schemas.microsoft.com/office/powerpoint/2010/main" val="2920206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Leads to debate about slope of money demand curve (versus r).</a:t>
            </a:r>
          </a:p>
          <a:p>
            <a:pPr lvl="1"/>
            <a:r>
              <a:rPr lang="en-US" sz="3600" dirty="0"/>
              <a:t>If not responsive to interest rates – vertical </a:t>
            </a:r>
            <a:r>
              <a:rPr lang="en-US" sz="3600" dirty="0" err="1"/>
              <a:t>Md</a:t>
            </a:r>
            <a:endParaRPr lang="en-US" sz="3600" dirty="0"/>
          </a:p>
          <a:p>
            <a:pPr lvl="1"/>
            <a:r>
              <a:rPr lang="en-US" sz="3600" dirty="0"/>
              <a:t>If responsive, horizontal</a:t>
            </a:r>
          </a:p>
          <a:p>
            <a:pPr lvl="2"/>
            <a:r>
              <a:rPr lang="en-US" sz="3200" dirty="0"/>
              <a:t>Determines whether policy works</a:t>
            </a:r>
          </a:p>
          <a:p>
            <a:pPr marL="457200" lvl="1" indent="0">
              <a:buNone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23825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Graphically - Monetary Transmission Mechanism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347" y="1825625"/>
            <a:ext cx="77353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4096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(When Monetary Policy Works)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2510" y="1417320"/>
            <a:ext cx="9058809" cy="509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323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If, </a:t>
            </a:r>
            <a:r>
              <a:rPr lang="en-US" sz="3600" dirty="0" err="1"/>
              <a:t>Md</a:t>
            </a:r>
            <a:r>
              <a:rPr lang="en-US" sz="3600" dirty="0"/>
              <a:t> vertical and investment demand relatively flat, a change in the money supply has big impacts</a:t>
            </a:r>
          </a:p>
          <a:p>
            <a:r>
              <a:rPr lang="en-US" sz="3600" dirty="0"/>
              <a:t>If </a:t>
            </a:r>
            <a:r>
              <a:rPr lang="en-US" sz="3600" dirty="0" err="1"/>
              <a:t>Md</a:t>
            </a:r>
            <a:r>
              <a:rPr lang="en-US" sz="3600" dirty="0"/>
              <a:t> flat, and investment demand more vertical, little change from raising or lowering Ms.</a:t>
            </a:r>
          </a:p>
        </p:txBody>
      </p:sp>
    </p:spTree>
    <p:extLst>
      <p:ext uri="{BB962C8B-B14F-4D97-AF65-F5344CB8AC3E}">
        <p14:creationId xmlns:p14="http://schemas.microsoft.com/office/powerpoint/2010/main" val="8141091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Aggregate Supply/Aggregate Demand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EC 12 Macroeconomics</a:t>
            </a:r>
          </a:p>
        </p:txBody>
      </p:sp>
    </p:spTree>
    <p:extLst>
      <p:ext uri="{BB962C8B-B14F-4D97-AF65-F5344CB8AC3E}">
        <p14:creationId xmlns:p14="http://schemas.microsoft.com/office/powerpoint/2010/main" val="17386250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/>
              <a:t>Different from supply and demand</a:t>
            </a:r>
          </a:p>
          <a:p>
            <a:pPr lvl="1">
              <a:defRPr/>
            </a:pPr>
            <a:r>
              <a:rPr lang="en-US" dirty="0"/>
              <a:t>In price versus real </a:t>
            </a:r>
            <a:r>
              <a:rPr lang="en-US" dirty="0" err="1"/>
              <a:t>gdp</a:t>
            </a:r>
            <a:r>
              <a:rPr lang="en-US" dirty="0"/>
              <a:t> space</a:t>
            </a:r>
          </a:p>
          <a:p>
            <a:pPr>
              <a:defRPr/>
            </a:pPr>
            <a:r>
              <a:rPr lang="en-US" sz="3600" dirty="0"/>
              <a:t>AD: P↑ -&gt; Money supply (real)↓-&gt;Lower Real GDP</a:t>
            </a:r>
          </a:p>
          <a:p>
            <a:pPr>
              <a:defRPr/>
            </a:pPr>
            <a:r>
              <a:rPr lang="en-US" sz="3600" dirty="0"/>
              <a:t>AD: P↑ -&gt; Real wage ↓ -&gt; </a:t>
            </a:r>
          </a:p>
          <a:p>
            <a:pPr marL="0" indent="0">
              <a:buNone/>
              <a:defRPr/>
            </a:pPr>
            <a:r>
              <a:rPr lang="en-US" sz="3600" dirty="0"/>
              <a:t>	Employment ↑ -&gt; GDP (real)↑</a:t>
            </a:r>
          </a:p>
        </p:txBody>
      </p:sp>
    </p:spTree>
    <p:extLst>
      <p:ext uri="{BB962C8B-B14F-4D97-AF65-F5344CB8AC3E}">
        <p14:creationId xmlns:p14="http://schemas.microsoft.com/office/powerpoint/2010/main" val="10562060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Graphically</a:t>
            </a:r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13432" y="1378366"/>
            <a:ext cx="7708392" cy="50637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2337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Movements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Government spending ↑</a:t>
            </a:r>
          </a:p>
          <a:p>
            <a:r>
              <a:rPr lang="en-US" altLang="en-US"/>
              <a:t>Money Supply ↑</a:t>
            </a:r>
          </a:p>
          <a:p>
            <a:r>
              <a:rPr lang="en-US" altLang="en-US"/>
              <a:t>Price of Oil ↑</a:t>
            </a:r>
          </a:p>
          <a:p>
            <a:pPr lvl="1"/>
            <a:r>
              <a:rPr lang="en-US" altLang="en-US"/>
              <a:t>Description of 1970s</a:t>
            </a:r>
          </a:p>
          <a:p>
            <a:r>
              <a:rPr lang="en-US" altLang="en-US"/>
              <a:t>Wage-Price Freeze</a:t>
            </a:r>
          </a:p>
          <a:p>
            <a:r>
              <a:rPr lang="en-US" altLang="en-US"/>
              <a:t>Supply-Side Policies</a:t>
            </a:r>
          </a:p>
        </p:txBody>
      </p:sp>
    </p:spTree>
    <p:extLst>
      <p:ext uri="{BB962C8B-B14F-4D97-AF65-F5344CB8AC3E}">
        <p14:creationId xmlns:p14="http://schemas.microsoft.com/office/powerpoint/2010/main" val="21831643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Natural Rate Theory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Friedman</a:t>
            </a:r>
          </a:p>
          <a:p>
            <a:r>
              <a:rPr lang="en-US" altLang="en-US" dirty="0"/>
              <a:t>Long-run real GDP fixed</a:t>
            </a:r>
          </a:p>
          <a:p>
            <a:pPr lvl="1"/>
            <a:r>
              <a:rPr lang="en-US" altLang="en-US" dirty="0"/>
              <a:t>Policy impacts temporary</a:t>
            </a:r>
          </a:p>
          <a:p>
            <a:pPr lvl="1"/>
            <a:r>
              <a:rPr lang="en-US" altLang="en-US" dirty="0"/>
              <a:t>Graphically -&gt; in long-run, price level higher, but back to same real GDP</a:t>
            </a:r>
          </a:p>
          <a:p>
            <a:pPr lvl="1"/>
            <a:r>
              <a:rPr lang="en-US" altLang="en-US" dirty="0"/>
              <a:t>Strong critique of policy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81937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GRAPH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4440" y="1266666"/>
            <a:ext cx="9546336" cy="536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8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5BF7-CFD3-459B-807B-6957246A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Inflation Rate – Bureau of Labor Statistics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F958D1ED-CDDE-4825-BCF9-29B182C0A0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711" y="1825625"/>
            <a:ext cx="9342578" cy="4351338"/>
          </a:xfrm>
        </p:spPr>
      </p:pic>
    </p:spTree>
    <p:extLst>
      <p:ext uri="{BB962C8B-B14F-4D97-AF65-F5344CB8AC3E}">
        <p14:creationId xmlns:p14="http://schemas.microsoft.com/office/powerpoint/2010/main" val="23460979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Criticisms of Monetarism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Poor application</a:t>
            </a:r>
          </a:p>
          <a:p>
            <a:r>
              <a:rPr lang="en-US" altLang="en-US" dirty="0"/>
              <a:t>Lags</a:t>
            </a:r>
          </a:p>
          <a:p>
            <a:pPr lvl="1"/>
            <a:r>
              <a:rPr lang="en-US" altLang="en-US" dirty="0"/>
              <a:t>Recognition</a:t>
            </a:r>
          </a:p>
          <a:p>
            <a:pPr lvl="1"/>
            <a:r>
              <a:rPr lang="en-US" altLang="en-US" dirty="0"/>
              <a:t>Policy – Near zero</a:t>
            </a:r>
          </a:p>
          <a:p>
            <a:pPr lvl="1"/>
            <a:r>
              <a:rPr lang="en-US" altLang="en-US" dirty="0"/>
              <a:t>Implementation – Near zero</a:t>
            </a:r>
          </a:p>
          <a:p>
            <a:pPr lvl="1"/>
            <a:r>
              <a:rPr lang="en-US" altLang="en-US" dirty="0"/>
              <a:t>Effectiveness – Key issue – takes time for people and businesses to respond to new environment</a:t>
            </a:r>
          </a:p>
        </p:txBody>
      </p:sp>
    </p:spTree>
    <p:extLst>
      <p:ext uri="{BB962C8B-B14F-4D97-AF65-F5344CB8AC3E}">
        <p14:creationId xmlns:p14="http://schemas.microsoft.com/office/powerpoint/2010/main" val="12869695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7030A0"/>
                </a:solidFill>
              </a:rPr>
              <a:t>Rational Expectations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dirty="0" err="1"/>
              <a:t>Keynsian</a:t>
            </a:r>
            <a:r>
              <a:rPr lang="en-US" altLang="en-US" sz="3600" dirty="0"/>
              <a:t> assumptions about labor</a:t>
            </a:r>
          </a:p>
          <a:p>
            <a:pPr lvl="1"/>
            <a:r>
              <a:rPr lang="en-US" altLang="en-US" dirty="0"/>
              <a:t>“ignorant” – labor focused on securing countervailing power</a:t>
            </a:r>
          </a:p>
          <a:p>
            <a:r>
              <a:rPr lang="en-US" altLang="en-US" dirty="0"/>
              <a:t>Shift in modern economy</a:t>
            </a:r>
          </a:p>
          <a:p>
            <a:pPr lvl="1"/>
            <a:r>
              <a:rPr lang="en-US" altLang="en-US" dirty="0"/>
              <a:t>Labor becomes “rational” -&gt; as informed as management</a:t>
            </a:r>
          </a:p>
          <a:p>
            <a:r>
              <a:rPr lang="en-US" altLang="en-US" dirty="0"/>
              <a:t>Lucas (1977) argues </a:t>
            </a:r>
            <a:r>
              <a:rPr lang="en-US" altLang="en-US" dirty="0" err="1"/>
              <a:t>Keynsian</a:t>
            </a:r>
            <a:r>
              <a:rPr lang="en-US" altLang="en-US" dirty="0"/>
              <a:t> argument is false</a:t>
            </a:r>
          </a:p>
          <a:p>
            <a:pPr lvl="1"/>
            <a:r>
              <a:rPr lang="en-US" altLang="en-US" dirty="0"/>
              <a:t>At least during periods of high inflation</a:t>
            </a:r>
          </a:p>
        </p:txBody>
      </p:sp>
    </p:spTree>
    <p:extLst>
      <p:ext uri="{BB962C8B-B14F-4D97-AF65-F5344CB8AC3E}">
        <p14:creationId xmlns:p14="http://schemas.microsoft.com/office/powerpoint/2010/main" val="37321263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9CC4-893C-4719-B233-E210F4FD6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 Markets – Reaction of Workers and Employers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8B383-4032-4B91-8BFB-8AF9628E3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Keynes assumed workers were “ignorant</a:t>
            </a:r>
            <a:r>
              <a:rPr lang="en-US" dirty="0"/>
              <a:t>”</a:t>
            </a:r>
          </a:p>
          <a:p>
            <a:pPr lvl="1"/>
            <a:r>
              <a:rPr lang="en-US" sz="2800" dirty="0"/>
              <a:t>Ill-informed (not stupid)</a:t>
            </a:r>
          </a:p>
          <a:p>
            <a:pPr lvl="1"/>
            <a:r>
              <a:rPr lang="en-US" sz="2800" dirty="0"/>
              <a:t>In early industrialization, mass of assembly line workers – lunchtime talk was not about federal reserve policy</a:t>
            </a:r>
          </a:p>
          <a:p>
            <a:pPr lvl="1"/>
            <a:r>
              <a:rPr lang="en-US" sz="2800" dirty="0"/>
              <a:t>If workers NOT fooled, policy will not work</a:t>
            </a:r>
          </a:p>
          <a:p>
            <a:pPr lvl="2"/>
            <a:r>
              <a:rPr lang="en-US" dirty="0"/>
              <a:t>Push for higher wages will offset expansionary effect</a:t>
            </a:r>
          </a:p>
          <a:p>
            <a:pPr lvl="2"/>
            <a:r>
              <a:rPr lang="en-US" dirty="0"/>
              <a:t>Result will be inflation only, no impact on output</a:t>
            </a:r>
          </a:p>
          <a:p>
            <a:pPr lvl="1"/>
            <a:r>
              <a:rPr lang="en-US" dirty="0"/>
              <a:t> Graphically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983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24EA-EC50-4DDF-A306-A71C107E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38474FD-1C16-4ED1-B011-47658EA537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0035" y="451704"/>
            <a:ext cx="6023113" cy="5725259"/>
          </a:xfrm>
        </p:spPr>
      </p:pic>
    </p:spTree>
    <p:extLst>
      <p:ext uri="{BB962C8B-B14F-4D97-AF65-F5344CB8AC3E}">
        <p14:creationId xmlns:p14="http://schemas.microsoft.com/office/powerpoint/2010/main" val="48623162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854D-438E-480D-BE01-A3A1CA3A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1FE5C-C80B-43CA-8A76-641246201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Fed raises the supply of money -&gt; Produces a rise in the price level and a fall in the real wage (W/P)</a:t>
            </a:r>
          </a:p>
          <a:p>
            <a:pPr lvl="1"/>
            <a:r>
              <a:rPr lang="en-US" sz="3200" dirty="0"/>
              <a:t>Workers (not aware of what is happening) do not respond</a:t>
            </a:r>
          </a:p>
          <a:p>
            <a:r>
              <a:rPr lang="en-US" sz="3600" dirty="0"/>
              <a:t>Real wage falls -&gt; employment rises and policy works</a:t>
            </a:r>
          </a:p>
          <a:p>
            <a:pPr lvl="1"/>
            <a:r>
              <a:rPr lang="en-US" sz="3200" dirty="0"/>
              <a:t>Workers may eventually realize that the nominal wage increase they received doesn’t seem to buy very much</a:t>
            </a:r>
          </a:p>
          <a:p>
            <a:pPr lvl="1"/>
            <a:r>
              <a:rPr lang="en-US" sz="3200" dirty="0"/>
              <a:t>By then policy has had impact</a:t>
            </a:r>
          </a:p>
        </p:txBody>
      </p:sp>
    </p:spTree>
    <p:extLst>
      <p:ext uri="{BB962C8B-B14F-4D97-AF65-F5344CB8AC3E}">
        <p14:creationId xmlns:p14="http://schemas.microsoft.com/office/powerpoint/2010/main" val="19759532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12FE-A1A6-49B8-8BC5-2C44C789A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Modern Labor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7CEF8-5128-48F8-BD8A-57EDB1BE8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Workers generally as knowledgeable as management</a:t>
            </a:r>
          </a:p>
          <a:p>
            <a:pPr lvl="1"/>
            <a:r>
              <a:rPr lang="en-US" sz="3200" dirty="0"/>
              <a:t>No one would ever go into a meeting on wages without knowing the CPI</a:t>
            </a:r>
          </a:p>
          <a:p>
            <a:pPr lvl="1"/>
            <a:r>
              <a:rPr lang="en-US" sz="3200" dirty="0"/>
              <a:t>Labor also ended up putting inflation directly into contracts (COLAs)</a:t>
            </a:r>
          </a:p>
          <a:p>
            <a:pPr lvl="1"/>
            <a:r>
              <a:rPr lang="en-US" sz="3200" dirty="0"/>
              <a:t>The </a:t>
            </a:r>
            <a:r>
              <a:rPr lang="en-US" sz="3200" dirty="0" err="1"/>
              <a:t>Keynsian</a:t>
            </a:r>
            <a:r>
              <a:rPr lang="en-US" sz="3200" dirty="0"/>
              <a:t> idea that workers fooled in a HIGH-INFLATION environment seems silly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6211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012E2-F581-4BED-820C-D915CF38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graph looks like this…….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169465-37D7-4BF9-8C22-BCDBA24F78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4617" y="1558877"/>
            <a:ext cx="5068957" cy="6344480"/>
          </a:xfrm>
        </p:spPr>
      </p:pic>
    </p:spTree>
    <p:extLst>
      <p:ext uri="{BB962C8B-B14F-4D97-AF65-F5344CB8AC3E}">
        <p14:creationId xmlns:p14="http://schemas.microsoft.com/office/powerpoint/2010/main" val="30426635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C00000"/>
                </a:solidFill>
              </a:rPr>
              <a:t>Lucas Supply Function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Y = Y(LR) + Ƴ (P – </a:t>
            </a:r>
            <a:r>
              <a:rPr lang="en-US" altLang="en-US" dirty="0" err="1"/>
              <a:t>Pexp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Output = long-run output + a multiple of the difference between prices and expected prices</a:t>
            </a:r>
          </a:p>
          <a:p>
            <a:pPr lvl="1"/>
            <a:r>
              <a:rPr lang="en-US" altLang="en-US" dirty="0"/>
              <a:t>If workers fully rational, P = </a:t>
            </a:r>
            <a:r>
              <a:rPr lang="en-US" altLang="en-US" dirty="0" err="1"/>
              <a:t>Pexp</a:t>
            </a:r>
            <a:endParaRPr lang="en-US" altLang="en-US" dirty="0"/>
          </a:p>
          <a:p>
            <a:r>
              <a:rPr lang="en-US" altLang="en-US" dirty="0"/>
              <a:t>Policy will have no impact, even in the short-run</a:t>
            </a:r>
          </a:p>
          <a:p>
            <a:r>
              <a:rPr lang="en-US" altLang="en-US" dirty="0"/>
              <a:t>RE tested well empirically in 1970s</a:t>
            </a:r>
          </a:p>
          <a:p>
            <a:pPr lvl="1"/>
            <a:r>
              <a:rPr lang="en-US" altLang="en-US" dirty="0"/>
              <a:t>Not applicable to long inflation environment, so would not expect to work well right now</a:t>
            </a:r>
          </a:p>
          <a:p>
            <a:r>
              <a:rPr lang="en-US" altLang="en-US" dirty="0"/>
              <a:t>Exceptions</a:t>
            </a:r>
          </a:p>
          <a:p>
            <a:pPr lvl="1"/>
            <a:r>
              <a:rPr lang="en-US" altLang="en-US" dirty="0"/>
              <a:t>Long-term contracts</a:t>
            </a:r>
          </a:p>
          <a:p>
            <a:pPr lvl="1"/>
            <a:r>
              <a:rPr lang="en-US" altLang="en-US" dirty="0"/>
              <a:t>Monetary “surprises”</a:t>
            </a:r>
          </a:p>
        </p:txBody>
      </p:sp>
    </p:spTree>
    <p:extLst>
      <p:ext uri="{BB962C8B-B14F-4D97-AF65-F5344CB8AC3E}">
        <p14:creationId xmlns:p14="http://schemas.microsoft.com/office/powerpoint/2010/main" val="13969741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Graphically – Move straight up LRAS curve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8156" y="1690688"/>
            <a:ext cx="8863980" cy="498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9803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EC 12 – Phillips Curves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/>
              <a:t>Expression of </a:t>
            </a:r>
            <a:r>
              <a:rPr lang="en-US" sz="2800"/>
              <a:t>Unemployment/Inflation Tradeoff</a:t>
            </a:r>
          </a:p>
        </p:txBody>
      </p:sp>
    </p:spTree>
    <p:extLst>
      <p:ext uri="{BB962C8B-B14F-4D97-AF65-F5344CB8AC3E}">
        <p14:creationId xmlns:p14="http://schemas.microsoft.com/office/powerpoint/2010/main" val="2867561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Trade and Financial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Trade deficit was declining, now on the rise again</a:t>
            </a:r>
          </a:p>
          <a:p>
            <a:pPr lvl="1"/>
            <a:r>
              <a:rPr lang="en-US" sz="2800" dirty="0"/>
              <a:t>$600 billion per year, mostly due to China</a:t>
            </a:r>
          </a:p>
          <a:p>
            <a:r>
              <a:rPr lang="en-US" sz="3200" dirty="0"/>
              <a:t>Federal deficit out of control -&gt; Trillions per year into the foreseeable future</a:t>
            </a:r>
          </a:p>
          <a:p>
            <a:pPr lvl="1"/>
            <a:r>
              <a:rPr lang="en-US" sz="2800" dirty="0"/>
              <a:t>May cripple use of fiscal policy later on -&gt; debt too high to run deficits</a:t>
            </a:r>
          </a:p>
          <a:p>
            <a:r>
              <a:rPr lang="en-US" sz="3200" dirty="0"/>
              <a:t>Stock market continues on its inexplicable upward path-&gt;</a:t>
            </a:r>
          </a:p>
          <a:p>
            <a:pPr lvl="1"/>
            <a:r>
              <a:rPr lang="en-US" sz="2800" dirty="0"/>
              <a:t>Mostly due to an absence of any other way to make money (interest rates near zero)</a:t>
            </a:r>
          </a:p>
        </p:txBody>
      </p:sp>
    </p:spTree>
    <p:extLst>
      <p:ext uri="{BB962C8B-B14F-4D97-AF65-F5344CB8AC3E}">
        <p14:creationId xmlns:p14="http://schemas.microsoft.com/office/powerpoint/2010/main" val="2642378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Graphing of Unemployment v. Inflation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Presumed downward shape</a:t>
            </a:r>
          </a:p>
          <a:p>
            <a:endParaRPr lang="en-US" altLang="en-US" dirty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1"/>
            <a:ext cx="5761038" cy="378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42747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2060"/>
                </a:solidFill>
              </a:rPr>
              <a:t>Menu of Points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dirty="0"/>
              <a:t>Policy used to attain point that is wanted</a:t>
            </a:r>
          </a:p>
          <a:p>
            <a:pPr lvl="1"/>
            <a:r>
              <a:rPr lang="en-US" altLang="en-US" sz="2800" dirty="0"/>
              <a:t>Kennedy Administration and Kennedy Tax Cut</a:t>
            </a:r>
          </a:p>
          <a:p>
            <a:r>
              <a:rPr lang="en-US" altLang="en-US" sz="3600" dirty="0"/>
              <a:t>Curve became scatter plot post-1968</a:t>
            </a:r>
          </a:p>
          <a:p>
            <a:pPr lvl="1"/>
            <a:r>
              <a:rPr lang="en-US" altLang="en-US" sz="3200" dirty="0"/>
              <a:t>Use of policy ineffective</a:t>
            </a:r>
          </a:p>
          <a:p>
            <a:pPr lvl="1"/>
            <a:r>
              <a:rPr lang="en-US" altLang="en-US" sz="3200" dirty="0"/>
              <a:t>Increase in government spending missed target, producing less of a reduction in unemployment and a greater increase in inflation</a:t>
            </a:r>
          </a:p>
        </p:txBody>
      </p:sp>
    </p:spTree>
    <p:extLst>
      <p:ext uri="{BB962C8B-B14F-4D97-AF65-F5344CB8AC3E}">
        <p14:creationId xmlns:p14="http://schemas.microsoft.com/office/powerpoint/2010/main" val="17392723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Explanations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600" dirty="0"/>
              <a:t>Monetarist</a:t>
            </a:r>
          </a:p>
          <a:p>
            <a:pPr lvl="1"/>
            <a:r>
              <a:rPr lang="en-US" altLang="en-US" sz="3200" dirty="0"/>
              <a:t>Natural Rate Theory -&gt; Impact temporary</a:t>
            </a:r>
          </a:p>
          <a:p>
            <a:pPr lvl="1"/>
            <a:r>
              <a:rPr lang="en-US" altLang="en-US" sz="3200" dirty="0"/>
              <a:t>In long-run, end up on new curve, with same unemployment</a:t>
            </a:r>
          </a:p>
          <a:p>
            <a:r>
              <a:rPr lang="en-US" altLang="en-US" sz="3600" dirty="0"/>
              <a:t>Rational Expectations</a:t>
            </a:r>
          </a:p>
          <a:p>
            <a:pPr lvl="1"/>
            <a:r>
              <a:rPr lang="en-US" altLang="en-US" sz="3200" dirty="0"/>
              <a:t>Policy producers no impacts – no longer a down-sloping relationship</a:t>
            </a:r>
          </a:p>
          <a:p>
            <a:r>
              <a:rPr lang="en-US" altLang="en-US" sz="3600" dirty="0"/>
              <a:t>Supply-Side Shock (e.g. Price of oil↑)</a:t>
            </a:r>
          </a:p>
          <a:p>
            <a:pPr lvl="1"/>
            <a:r>
              <a:rPr lang="en-US" altLang="en-US" sz="3200" dirty="0"/>
              <a:t>Rise in cost of inputs lead to back shift of AS</a:t>
            </a:r>
          </a:p>
          <a:p>
            <a:pPr lvl="1"/>
            <a:r>
              <a:rPr lang="en-US" altLang="en-US" sz="3200" dirty="0"/>
              <a:t>Real GDP ↓, but inflation ↑</a:t>
            </a:r>
          </a:p>
        </p:txBody>
      </p:sp>
    </p:spTree>
    <p:extLst>
      <p:ext uri="{BB962C8B-B14F-4D97-AF65-F5344CB8AC3E}">
        <p14:creationId xmlns:p14="http://schemas.microsoft.com/office/powerpoint/2010/main" val="24026243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Graphically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620" y="1572768"/>
            <a:ext cx="8371840" cy="47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881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9516" y="1033272"/>
            <a:ext cx="9604644" cy="540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4904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Role of Expectations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Curve may be shifting as policy is implemented </a:t>
            </a:r>
          </a:p>
          <a:p>
            <a:pPr lvl="1"/>
            <a:r>
              <a:rPr lang="en-US" altLang="en-US" dirty="0"/>
              <a:t>If people expect higher inflation, it may be self-fulfilling</a:t>
            </a:r>
          </a:p>
          <a:p>
            <a:pPr lvl="1"/>
            <a:r>
              <a:rPr lang="en-US" altLang="en-US" dirty="0"/>
              <a:t>Curve may shift outwards as a result</a:t>
            </a:r>
          </a:p>
        </p:txBody>
      </p:sp>
    </p:spTree>
    <p:extLst>
      <p:ext uri="{BB962C8B-B14F-4D97-AF65-F5344CB8AC3E}">
        <p14:creationId xmlns:p14="http://schemas.microsoft.com/office/powerpoint/2010/main" val="1460511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Final Topic – Growth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Economic Growth -&gt; Long-term path of real GDP</a:t>
            </a:r>
          </a:p>
          <a:p>
            <a:pPr lvl="1"/>
            <a:r>
              <a:rPr lang="en-US" sz="3200" dirty="0"/>
              <a:t>For U.S., used to average 3-3.5%</a:t>
            </a:r>
          </a:p>
          <a:p>
            <a:pPr lvl="1"/>
            <a:r>
              <a:rPr lang="en-US" sz="3200" dirty="0"/>
              <a:t>Rule of 72 -&gt; 72 divided by growth rate = number of years to doubling</a:t>
            </a:r>
          </a:p>
          <a:p>
            <a:pPr lvl="2"/>
            <a:r>
              <a:rPr lang="en-US" sz="2800" dirty="0"/>
              <a:t>At 3% growth, economy doubles in size every 24 years</a:t>
            </a:r>
          </a:p>
          <a:p>
            <a:pPr lvl="1"/>
            <a:r>
              <a:rPr lang="en-US" sz="3200" dirty="0"/>
              <a:t>Growth rate has fallen to 2-2.5%, standard of living not rising as fast</a:t>
            </a:r>
          </a:p>
          <a:p>
            <a:pPr marL="457200" lvl="1" indent="0">
              <a:buNone/>
            </a:pPr>
            <a:endParaRPr lang="en-US" sz="3200" dirty="0"/>
          </a:p>
          <a:p>
            <a:pPr lvl="2"/>
            <a:endParaRPr lang="en-US" sz="2800" dirty="0"/>
          </a:p>
          <a:p>
            <a:pPr marL="914400" lvl="2" indent="0">
              <a:buNone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6978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that Influence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Inputs -&gt; capital, labor, raw materials</a:t>
            </a:r>
          </a:p>
          <a:p>
            <a:pPr lvl="1"/>
            <a:r>
              <a:rPr lang="en-US" sz="3200" dirty="0"/>
              <a:t>Add technology, human capital, etc.</a:t>
            </a:r>
          </a:p>
          <a:p>
            <a:r>
              <a:rPr lang="en-US" sz="3600" dirty="0"/>
              <a:t>Y = F(K, L, Raw Materials, Technology, Hum. Capital)</a:t>
            </a:r>
          </a:p>
          <a:p>
            <a:pPr lvl="1"/>
            <a:r>
              <a:rPr lang="en-US" sz="3200" dirty="0"/>
              <a:t>All have a positive impact </a:t>
            </a:r>
            <a:r>
              <a:rPr lang="en-US" sz="3200"/>
              <a:t>on output</a:t>
            </a:r>
          </a:p>
        </p:txBody>
      </p:sp>
    </p:spTree>
    <p:extLst>
      <p:ext uri="{BB962C8B-B14F-4D97-AF65-F5344CB8AC3E}">
        <p14:creationId xmlns:p14="http://schemas.microsoft.com/office/powerpoint/2010/main" val="398827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Strange and Permanent Changes in the U.S. Economy from Pandemic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De-urbanization – Massive failures in the commercial real estate business</a:t>
            </a:r>
          </a:p>
          <a:p>
            <a:r>
              <a:rPr lang="en-US" sz="3200" dirty="0"/>
              <a:t>Abandonment of public transport</a:t>
            </a:r>
          </a:p>
          <a:p>
            <a:r>
              <a:rPr lang="en-US" sz="3200" dirty="0"/>
              <a:t>Destruction of large segment of restaurant business</a:t>
            </a:r>
          </a:p>
          <a:p>
            <a:pPr lvl="1"/>
            <a:r>
              <a:rPr lang="en-US" sz="2800" dirty="0"/>
              <a:t>Particularly in states with hard lockdowns</a:t>
            </a:r>
          </a:p>
          <a:p>
            <a:r>
              <a:rPr lang="en-US" sz="3200" dirty="0"/>
              <a:t>Massive failures in higher education (don’t worry, Fairfield isn’t in trouble)</a:t>
            </a:r>
          </a:p>
          <a:p>
            <a:pPr lvl="1"/>
            <a:r>
              <a:rPr lang="en-US" sz="2800" dirty="0"/>
              <a:t>Forbes article – “Dawn of the Dead”</a:t>
            </a:r>
          </a:p>
          <a:p>
            <a:r>
              <a:rPr lang="en-US" sz="3200" dirty="0"/>
              <a:t>Some business models nonviable -&gt; building maintenance, clothing stores </a:t>
            </a:r>
          </a:p>
          <a:p>
            <a:r>
              <a:rPr lang="en-US" sz="3200" dirty="0"/>
              <a:t>Remote work and isolation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5183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7C65-37F8-4F7C-A154-BE29E6A30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DCF6-342B-44A9-94B3-E4EB1C3E0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Economist Joseph Schumpeter called capitalism “creative destruction”</a:t>
            </a:r>
          </a:p>
          <a:p>
            <a:pPr lvl="1"/>
            <a:r>
              <a:rPr lang="en-US" sz="3200" dirty="0"/>
              <a:t>Pandemic has brought about changes that would have taken years or decades</a:t>
            </a:r>
          </a:p>
          <a:p>
            <a:pPr lvl="1"/>
            <a:r>
              <a:rPr lang="en-US" sz="3200" dirty="0"/>
              <a:t>Impact on economic growth unknown</a:t>
            </a:r>
          </a:p>
          <a:p>
            <a:pPr lvl="1"/>
            <a:r>
              <a:rPr lang="en-US" sz="3200" dirty="0"/>
              <a:t>Short-time impact likely to be negative, unless lockdowns are eased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3218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2665</Words>
  <Application>Microsoft Office PowerPoint</Application>
  <PresentationFormat>Widescreen</PresentationFormat>
  <Paragraphs>418</Paragraphs>
  <Slides>77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1" baseType="lpstr">
      <vt:lpstr>Arial</vt:lpstr>
      <vt:lpstr>Calibri</vt:lpstr>
      <vt:lpstr>Calibri Light</vt:lpstr>
      <vt:lpstr>Office Theme</vt:lpstr>
      <vt:lpstr>EC 12 - Macroeconomics</vt:lpstr>
      <vt:lpstr>Macroeconomics Versus Microeconomics</vt:lpstr>
      <vt:lpstr>Pre-Pandemic and Post-Lockdown</vt:lpstr>
      <vt:lpstr>Graphically from Bureau of Economic Analysis</vt:lpstr>
      <vt:lpstr>Unemployment</vt:lpstr>
      <vt:lpstr>Inflation Rate – Bureau of Labor Statistics</vt:lpstr>
      <vt:lpstr>Trade and Financial Markets</vt:lpstr>
      <vt:lpstr>Strange and Permanent Changes in the U.S. Economy from Pandemic </vt:lpstr>
      <vt:lpstr> </vt:lpstr>
      <vt:lpstr>Unemployment v. Inflation</vt:lpstr>
      <vt:lpstr>Inflation</vt:lpstr>
      <vt:lpstr>Other Measures of Inflation</vt:lpstr>
      <vt:lpstr> </vt:lpstr>
      <vt:lpstr>GDP Accounting</vt:lpstr>
      <vt:lpstr> </vt:lpstr>
      <vt:lpstr>Income Approach</vt:lpstr>
      <vt:lpstr>PowerPoint Presentation</vt:lpstr>
      <vt:lpstr>Errors</vt:lpstr>
      <vt:lpstr>Measure of Welfare?</vt:lpstr>
      <vt:lpstr>Business Cycles</vt:lpstr>
      <vt:lpstr>Macroeconomics – Range of Viewpoints</vt:lpstr>
      <vt:lpstr>Debate….Keynes v. Hayek</vt:lpstr>
      <vt:lpstr>Current Economic Conditions</vt:lpstr>
      <vt:lpstr>Onset of the Great Depression</vt:lpstr>
      <vt:lpstr>FDR Administration Response</vt:lpstr>
      <vt:lpstr>Great Depression Ended with Lend-Lease in 1939/1940</vt:lpstr>
      <vt:lpstr>Basic Framework of Keynsian Economics</vt:lpstr>
      <vt:lpstr>PowerPoint Presentation</vt:lpstr>
      <vt:lpstr> </vt:lpstr>
      <vt:lpstr>Define Marginals and Averages of Consumption and Savings</vt:lpstr>
      <vt:lpstr>Numerically………………</vt:lpstr>
      <vt:lpstr>PowerPoint Presentation</vt:lpstr>
      <vt:lpstr>Equilibrium in Private Economy</vt:lpstr>
      <vt:lpstr> </vt:lpstr>
      <vt:lpstr>Completed Keysian Model</vt:lpstr>
      <vt:lpstr>Basic Keynsian Policy</vt:lpstr>
      <vt:lpstr>Other Related Issues</vt:lpstr>
      <vt:lpstr>Introduction to Money</vt:lpstr>
      <vt:lpstr>Money Creation</vt:lpstr>
      <vt:lpstr> </vt:lpstr>
      <vt:lpstr>Quantity Theory of Money</vt:lpstr>
      <vt:lpstr>Initial Basis of Monetary Policy</vt:lpstr>
      <vt:lpstr>M1 Velocity</vt:lpstr>
      <vt:lpstr>PowerPoint Presentation</vt:lpstr>
      <vt:lpstr>M2 Velocity – Note Collapse After Great Recession</vt:lpstr>
      <vt:lpstr>End Result…..</vt:lpstr>
      <vt:lpstr>Federal Reserve Policy and the Money Supply</vt:lpstr>
      <vt:lpstr>Third Policy -&gt;</vt:lpstr>
      <vt:lpstr>Type of Money Demand (as opposed to supply)</vt:lpstr>
      <vt:lpstr>PowerPoint Presentation</vt:lpstr>
      <vt:lpstr>Graphically - Monetary Transmission Mechanism</vt:lpstr>
      <vt:lpstr>Example (When Monetary Policy Works)</vt:lpstr>
      <vt:lpstr> </vt:lpstr>
      <vt:lpstr>Aggregate Supply/Aggregate Demand</vt:lpstr>
      <vt:lpstr>PowerPoint Presentation</vt:lpstr>
      <vt:lpstr>Graphically</vt:lpstr>
      <vt:lpstr>Examples of Movements</vt:lpstr>
      <vt:lpstr>Natural Rate Theory</vt:lpstr>
      <vt:lpstr>GRAPH</vt:lpstr>
      <vt:lpstr>Criticisms of Monetarism</vt:lpstr>
      <vt:lpstr>Rational Expectations</vt:lpstr>
      <vt:lpstr>Labor Markets – Reaction of Workers and Employers</vt:lpstr>
      <vt:lpstr> </vt:lpstr>
      <vt:lpstr>Explanation</vt:lpstr>
      <vt:lpstr>Modern Labor Market</vt:lpstr>
      <vt:lpstr>Now graph looks like this…….</vt:lpstr>
      <vt:lpstr>Lucas Supply Function</vt:lpstr>
      <vt:lpstr>Graphically – Move straight up LRAS curve</vt:lpstr>
      <vt:lpstr>EC 12 – Phillips Curves</vt:lpstr>
      <vt:lpstr>Graphing of Unemployment v. Inflation</vt:lpstr>
      <vt:lpstr>Menu of Points</vt:lpstr>
      <vt:lpstr>Explanations</vt:lpstr>
      <vt:lpstr>Graphically</vt:lpstr>
      <vt:lpstr> </vt:lpstr>
      <vt:lpstr>Role of Expectations</vt:lpstr>
      <vt:lpstr>Final Topic – Growth Theory</vt:lpstr>
      <vt:lpstr>Factors that Influence Growth</vt:lpstr>
    </vt:vector>
  </TitlesOfParts>
  <Company>Fairfield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12 - Macroeconomics</dc:title>
  <dc:creator>Mleclair</dc:creator>
  <cp:lastModifiedBy>Leclair, Mark S.</cp:lastModifiedBy>
  <cp:revision>56</cp:revision>
  <dcterms:created xsi:type="dcterms:W3CDTF">2018-01-17T16:52:11Z</dcterms:created>
  <dcterms:modified xsi:type="dcterms:W3CDTF">2022-02-17T13:57:49Z</dcterms:modified>
</cp:coreProperties>
</file>