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00" r:id="rId3"/>
    <p:sldId id="257" r:id="rId4"/>
    <p:sldId id="258" r:id="rId5"/>
    <p:sldId id="262" r:id="rId6"/>
    <p:sldId id="259" r:id="rId7"/>
    <p:sldId id="261" r:id="rId8"/>
    <p:sldId id="260" r:id="rId9"/>
    <p:sldId id="263" r:id="rId10"/>
    <p:sldId id="264" r:id="rId11"/>
    <p:sldId id="265" r:id="rId12"/>
    <p:sldId id="266" r:id="rId13"/>
    <p:sldId id="296" r:id="rId14"/>
    <p:sldId id="268" r:id="rId15"/>
    <p:sldId id="267" r:id="rId16"/>
    <p:sldId id="292" r:id="rId17"/>
    <p:sldId id="293" r:id="rId18"/>
    <p:sldId id="299" r:id="rId19"/>
    <p:sldId id="294" r:id="rId20"/>
    <p:sldId id="302" r:id="rId21"/>
    <p:sldId id="304" r:id="rId22"/>
    <p:sldId id="306" r:id="rId23"/>
    <p:sldId id="308" r:id="rId24"/>
    <p:sldId id="310" r:id="rId25"/>
    <p:sldId id="312" r:id="rId26"/>
    <p:sldId id="314" r:id="rId27"/>
    <p:sldId id="316" r:id="rId28"/>
    <p:sldId id="318" r:id="rId29"/>
    <p:sldId id="320" r:id="rId30"/>
    <p:sldId id="322" r:id="rId31"/>
    <p:sldId id="324" r:id="rId32"/>
    <p:sldId id="326" r:id="rId33"/>
    <p:sldId id="328" r:id="rId34"/>
    <p:sldId id="330" r:id="rId35"/>
    <p:sldId id="332" r:id="rId36"/>
    <p:sldId id="334" r:id="rId37"/>
    <p:sldId id="335" r:id="rId38"/>
    <p:sldId id="336" r:id="rId39"/>
    <p:sldId id="337" r:id="rId40"/>
    <p:sldId id="338" r:id="rId41"/>
    <p:sldId id="339" r:id="rId42"/>
    <p:sldId id="341" r:id="rId43"/>
    <p:sldId id="342" r:id="rId44"/>
    <p:sldId id="343" r:id="rId45"/>
    <p:sldId id="344" r:id="rId46"/>
    <p:sldId id="345" r:id="rId47"/>
    <p:sldId id="346" r:id="rId48"/>
    <p:sldId id="348" r:id="rId49"/>
    <p:sldId id="349" r:id="rId50"/>
    <p:sldId id="350" r:id="rId51"/>
    <p:sldId id="351" r:id="rId52"/>
    <p:sldId id="352" r:id="rId53"/>
    <p:sldId id="353" r:id="rId54"/>
    <p:sldId id="355" r:id="rId55"/>
    <p:sldId id="356" r:id="rId56"/>
    <p:sldId id="357" r:id="rId57"/>
    <p:sldId id="358" r:id="rId58"/>
    <p:sldId id="359" r:id="rId59"/>
    <p:sldId id="360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1" r:id="rId69"/>
    <p:sldId id="372" r:id="rId70"/>
    <p:sldId id="373" r:id="rId71"/>
    <p:sldId id="374" r:id="rId72"/>
    <p:sldId id="375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6" r:id="rId82"/>
    <p:sldId id="387" r:id="rId83"/>
    <p:sldId id="388" r:id="rId84"/>
    <p:sldId id="389" r:id="rId85"/>
    <p:sldId id="390" r:id="rId86"/>
    <p:sldId id="392" r:id="rId87"/>
    <p:sldId id="393" r:id="rId88"/>
    <p:sldId id="394" r:id="rId89"/>
    <p:sldId id="395" r:id="rId90"/>
    <p:sldId id="269" r:id="rId91"/>
    <p:sldId id="275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271" r:id="rId100"/>
    <p:sldId id="272" r:id="rId101"/>
    <p:sldId id="273" r:id="rId102"/>
    <p:sldId id="274" r:id="rId10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5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9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13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47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8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4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259F-2CA2-4C25-83F7-6A1703FD9FA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4FB894-6D6A-42BB-9662-547FADFB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jperry.blogspot.com/2010/03/markets-in-everything-market-base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ulty.fairfield.edu/mleclai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youtube+beautiful+mind+bar+scene&amp;view=detail&amp;mid=F3E04B2319DE14334FE1F3E04B2319DE14334FE1&amp;FORM=VIRE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abs/pii/S0196890496003111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 11 - Microeconomics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42583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Supply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Law of Supply </a:t>
            </a:r>
            <a:r>
              <a:rPr lang="en-US" sz="3200" dirty="0"/>
              <a:t>- P↑→Q↑</a:t>
            </a:r>
          </a:p>
          <a:p>
            <a:pPr lvl="1"/>
            <a:r>
              <a:rPr lang="en-US" sz="2800" dirty="0"/>
              <a:t>Limits of slope</a:t>
            </a:r>
          </a:p>
          <a:p>
            <a:r>
              <a:rPr lang="en-US" sz="3200" dirty="0"/>
              <a:t>Shifts in Supply</a:t>
            </a:r>
          </a:p>
          <a:p>
            <a:pPr lvl="1"/>
            <a:r>
              <a:rPr lang="en-US" sz="2800" dirty="0"/>
              <a:t>Change in Resource Costs</a:t>
            </a:r>
          </a:p>
          <a:p>
            <a:pPr lvl="1"/>
            <a:r>
              <a:rPr lang="en-US" sz="2800" dirty="0"/>
              <a:t>Change in Technology</a:t>
            </a:r>
          </a:p>
          <a:p>
            <a:pPr lvl="1"/>
            <a:r>
              <a:rPr lang="en-US" sz="2800" dirty="0"/>
              <a:t>Taxes/Subsidies</a:t>
            </a:r>
          </a:p>
          <a:p>
            <a:pPr lvl="1"/>
            <a:r>
              <a:rPr lang="en-US" sz="2800" dirty="0"/>
              <a:t>Number of Sellers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55041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42B9-31F7-400B-A928-648A063F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Examples (Pure Cases)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76C0-6626-443E-9F8F-EEB06AE4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/>
              <a:t>National Defense, street lighting, fresh air, fireworks</a:t>
            </a:r>
          </a:p>
          <a:p>
            <a:pPr lvl="1"/>
            <a:r>
              <a:rPr lang="en-US" sz="3200" dirty="0"/>
              <a:t>Attempt to set up a market will fail</a:t>
            </a:r>
          </a:p>
          <a:p>
            <a:pPr lvl="1"/>
            <a:r>
              <a:rPr lang="en-US" sz="3200" dirty="0"/>
              <a:t>Individuals will “free ride” on providers</a:t>
            </a:r>
          </a:p>
          <a:p>
            <a:pPr lvl="1"/>
            <a:r>
              <a:rPr lang="en-US" sz="3200" dirty="0"/>
              <a:t>And, if you try to get individuals to reveal how much they want, they will lie if a fee is attached</a:t>
            </a:r>
          </a:p>
          <a:p>
            <a:r>
              <a:rPr lang="en-US" sz="3600" dirty="0"/>
              <a:t>Anecdotes about street lighting and lighthouses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24293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7B5B-E8E8-4399-B5A5-29443C05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Imperfect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BB2D-BCD2-476B-95F3-79E61B45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Police, fire departments, roads</a:t>
            </a:r>
          </a:p>
          <a:p>
            <a:pPr lvl="1"/>
            <a:r>
              <a:rPr lang="en-US" sz="3200" dirty="0"/>
              <a:t>Can usually identify these because there are “private” examples of the public good:</a:t>
            </a:r>
          </a:p>
          <a:p>
            <a:pPr lvl="2"/>
            <a:r>
              <a:rPr lang="en-US" sz="2800" dirty="0"/>
              <a:t>Police -&gt; private security</a:t>
            </a:r>
          </a:p>
          <a:p>
            <a:pPr lvl="2"/>
            <a:r>
              <a:rPr lang="en-US" sz="2800" dirty="0"/>
              <a:t>Roads - &gt; Toll roads (sort of) and private roads</a:t>
            </a:r>
          </a:p>
          <a:p>
            <a:pPr lvl="1"/>
            <a:r>
              <a:rPr lang="en-US" sz="3200" dirty="0"/>
              <a:t>And, my consumption DOES impede your consumption</a:t>
            </a:r>
          </a:p>
          <a:p>
            <a:pPr lvl="2"/>
            <a:r>
              <a:rPr lang="en-US" sz="2800" dirty="0"/>
              <a:t>If I call the police multiple times per week, they are busy with my problems and may not be able to respond to yours</a:t>
            </a:r>
          </a:p>
        </p:txBody>
      </p:sp>
    </p:spTree>
    <p:extLst>
      <p:ext uri="{BB962C8B-B14F-4D97-AF65-F5344CB8AC3E}">
        <p14:creationId xmlns:p14="http://schemas.microsoft.com/office/powerpoint/2010/main" val="26365094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89F-DF9E-4F09-A1CB-E063FCB5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C53AB-AD53-4BC3-90FD-E2A7074F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Since pure public goods must be provided by the government, the incremental cost should = the incremental benefit to society</a:t>
            </a:r>
          </a:p>
          <a:p>
            <a:pPr lvl="1"/>
            <a:r>
              <a:rPr lang="en-US" sz="3200" dirty="0"/>
              <a:t>A difficult criteria to achieve (think national defense)</a:t>
            </a:r>
          </a:p>
          <a:p>
            <a:r>
              <a:rPr lang="en-US" sz="3600" dirty="0"/>
              <a:t>Large, heavily funded, projects with poor mandates might fail this test</a:t>
            </a:r>
          </a:p>
          <a:p>
            <a:pPr lvl="1"/>
            <a:r>
              <a:rPr lang="en-US" sz="3200" dirty="0"/>
              <a:t>Dept of Energy -&gt; set up to respond to the oil crisis of the 1970s (formed in 1977)</a:t>
            </a:r>
          </a:p>
          <a:p>
            <a:pPr lvl="1"/>
            <a:r>
              <a:rPr lang="en-US" sz="3200" dirty="0"/>
              <a:t>What is role now? If to promote alternative energy, that is being done by multiple agencies (consolidate?)</a:t>
            </a:r>
          </a:p>
        </p:txBody>
      </p:sp>
    </p:spTree>
    <p:extLst>
      <p:ext uri="{BB962C8B-B14F-4D97-AF65-F5344CB8AC3E}">
        <p14:creationId xmlns:p14="http://schemas.microsoft.com/office/powerpoint/2010/main" val="183475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700" y="1169233"/>
            <a:ext cx="9559335" cy="53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0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780" y="1619478"/>
            <a:ext cx="8452578" cy="47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3771-0CD7-4F23-AFB5-C4C2F526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Interference in Markets (Direct)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A039-9483-440D-825B-3D60FA1F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Price Controls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Ceilings</a:t>
            </a:r>
            <a:r>
              <a:rPr lang="en-US" sz="2800" dirty="0"/>
              <a:t> – Price is held below equilibrium by government mandate</a:t>
            </a:r>
          </a:p>
          <a:p>
            <a:pPr lvl="2"/>
            <a:r>
              <a:rPr lang="en-US" sz="2400" dirty="0"/>
              <a:t>Example – rent control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Floors</a:t>
            </a:r>
            <a:r>
              <a:rPr lang="en-US" sz="2800" dirty="0"/>
              <a:t> – Price is held above equilibrium by mandate</a:t>
            </a:r>
          </a:p>
          <a:p>
            <a:pPr lvl="2"/>
            <a:r>
              <a:rPr lang="en-US" sz="2400" dirty="0"/>
              <a:t>Example – Agricultural price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3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99" y="528918"/>
            <a:ext cx="10350539" cy="64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Demand and Supply of Owned Housing</a:t>
            </a:r>
          </a:p>
          <a:p>
            <a:pPr lvl="1"/>
            <a:r>
              <a:rPr lang="en-US" sz="2800" dirty="0"/>
              <a:t>Rise in the cost of construction (S back)</a:t>
            </a:r>
          </a:p>
          <a:p>
            <a:pPr lvl="1"/>
            <a:r>
              <a:rPr lang="en-US" sz="2800" dirty="0"/>
              <a:t>Increase in income (D↑)</a:t>
            </a:r>
          </a:p>
          <a:p>
            <a:pPr lvl="1"/>
            <a:r>
              <a:rPr lang="en-US" sz="2800" dirty="0"/>
              <a:t>A price ceiling on housing to increase affordability</a:t>
            </a:r>
          </a:p>
          <a:p>
            <a:pPr lvl="1"/>
            <a:r>
              <a:rPr lang="en-US" sz="2800" dirty="0"/>
              <a:t>A rise in the cost of renting (D↑)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Demand and Supply of Pizza</a:t>
            </a:r>
          </a:p>
          <a:p>
            <a:pPr lvl="1"/>
            <a:r>
              <a:rPr lang="en-US" sz="2800" dirty="0"/>
              <a:t>Cost of alternative fast food rises (Subway) (D↑)</a:t>
            </a:r>
          </a:p>
          <a:p>
            <a:pPr lvl="1"/>
            <a:r>
              <a:rPr lang="en-US" sz="2800" dirty="0"/>
              <a:t>Cost of cheese goes up (S back)</a:t>
            </a:r>
          </a:p>
          <a:p>
            <a:pPr lvl="1"/>
            <a:r>
              <a:rPr lang="en-US" sz="2800" dirty="0"/>
              <a:t>A price floor is placed on pizza</a:t>
            </a:r>
          </a:p>
          <a:p>
            <a:pPr lvl="1"/>
            <a:r>
              <a:rPr lang="en-US" sz="2800" dirty="0"/>
              <a:t>A decrease in the population (D↓)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6F669-0AF3-44B9-9A78-8F843D4D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0" y="2214563"/>
            <a:ext cx="1987352" cy="1325564"/>
          </a:xfrm>
          <a:prstGeom prst="rect">
            <a:avLst/>
          </a:prstGeom>
        </p:spPr>
      </p:pic>
      <p:pic>
        <p:nvPicPr>
          <p:cNvPr id="6" name="Picture 5" descr="A pizza sitting on top of a wooden table&#10;&#10;Description automatically generated">
            <a:extLst>
              <a:ext uri="{FF2B5EF4-FFF2-40B4-BE49-F238E27FC236}">
                <a16:creationId xmlns:a16="http://schemas.microsoft.com/office/drawing/2014/main" id="{6970F191-6264-4F30-8986-26A77D0CD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37" y="4257675"/>
            <a:ext cx="2534765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1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Extended Example - Single-Payer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/>
              <a:t>Perceived problems with U.S. system</a:t>
            </a:r>
          </a:p>
          <a:p>
            <a:pPr lvl="1"/>
            <a:r>
              <a:rPr lang="en-US" sz="2800" dirty="0"/>
              <a:t>Hodgepodge of services (Medicare, Medicaid, private insurance, free care at nonprofit hospitals</a:t>
            </a:r>
          </a:p>
          <a:p>
            <a:pPr lvl="2"/>
            <a:r>
              <a:rPr lang="en-US" sz="2800" dirty="0"/>
              <a:t>Cumbersome</a:t>
            </a:r>
          </a:p>
          <a:p>
            <a:pPr lvl="1"/>
            <a:r>
              <a:rPr lang="en-US" sz="2800" dirty="0"/>
              <a:t>Expensive – 18% of GDP</a:t>
            </a:r>
          </a:p>
          <a:p>
            <a:pPr lvl="1"/>
            <a:r>
              <a:rPr lang="en-US" sz="2800" dirty="0"/>
              <a:t>47 million without insurance – Not true, but this was number thrown around in 2010 (see Mankiw, Beyond those Healthcare Numbers, New York Times (https://www.nytimes.com/2007/11/04/business/04view.html)</a:t>
            </a:r>
          </a:p>
          <a:p>
            <a:r>
              <a:rPr lang="en-US" sz="3200" dirty="0"/>
              <a:t>ACA provisions</a:t>
            </a:r>
          </a:p>
          <a:p>
            <a:pPr lvl="1"/>
            <a:r>
              <a:rPr lang="en-US" sz="3000" dirty="0"/>
              <a:t>Mandatory health insurance</a:t>
            </a:r>
          </a:p>
          <a:p>
            <a:pPr lvl="1"/>
            <a:r>
              <a:rPr lang="en-US" sz="3000" dirty="0"/>
              <a:t>Standardization of plans</a:t>
            </a:r>
          </a:p>
          <a:p>
            <a:pPr lvl="1"/>
            <a:r>
              <a:rPr lang="en-US" sz="3000" dirty="0"/>
              <a:t>Taxation of Cadillac plans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Alternative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UK, Canada</a:t>
            </a:r>
          </a:p>
          <a:p>
            <a:r>
              <a:rPr lang="en-US" sz="3600" dirty="0"/>
              <a:t>Rationing done through wait times rather than expense</a:t>
            </a:r>
          </a:p>
          <a:p>
            <a:pPr lvl="1"/>
            <a:r>
              <a:rPr lang="en-US" sz="3200" dirty="0"/>
              <a:t>Humans wait 5 months for an MRI in Canada</a:t>
            </a:r>
          </a:p>
          <a:p>
            <a:pPr lvl="1"/>
            <a:r>
              <a:rPr lang="en-US" sz="3200" dirty="0"/>
              <a:t>Dogs can get them in 24 hours</a:t>
            </a:r>
          </a:p>
          <a:p>
            <a:r>
              <a:rPr lang="en-US" sz="3600" dirty="0"/>
              <a:t>Markets in Everything – Canadian Healthcare</a:t>
            </a:r>
          </a:p>
          <a:p>
            <a:pPr lvl="1"/>
            <a:r>
              <a:rPr lang="en-US" sz="3200" dirty="0"/>
              <a:t>Explains how Canadians flee system to U.S. to avoid delays</a:t>
            </a:r>
          </a:p>
          <a:p>
            <a:r>
              <a:rPr lang="en-US" sz="3600" dirty="0">
                <a:hlinkClick r:id="rId2"/>
              </a:rPr>
              <a:t>https://mjperry.blogspot.com/2010/03/markets-in-everything-market-based.html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102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FBF5-6FF1-4C75-864F-E839FCE6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1C49F0-8EA1-4235-9003-725A88EBA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43" y="1261640"/>
            <a:ext cx="6907831" cy="49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7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 progress under ACA was expansion of Medicaid</a:t>
            </a:r>
          </a:p>
          <a:p>
            <a:pPr lvl="1"/>
            <a:r>
              <a:rPr lang="en-US" dirty="0"/>
              <a:t>Poorly serves patients – wait times are long</a:t>
            </a:r>
          </a:p>
          <a:p>
            <a:r>
              <a:rPr lang="en-US" dirty="0"/>
              <a:t>Broad dissatisfaction with ACA – was being dismantled piece by piece by Trump Administration</a:t>
            </a:r>
          </a:p>
          <a:p>
            <a:r>
              <a:rPr lang="en-US" dirty="0"/>
              <a:t>Nearly all Democrats who ran for the presidency endorsed single payer (Medicare for All)</a:t>
            </a:r>
          </a:p>
          <a:p>
            <a:pPr lvl="1"/>
            <a:r>
              <a:rPr lang="en-US" dirty="0"/>
              <a:t>Unlikely to be any different than programs in the UK or Canada:</a:t>
            </a:r>
          </a:p>
          <a:p>
            <a:pPr lvl="2"/>
            <a:r>
              <a:rPr lang="en-US" dirty="0"/>
              <a:t>Lower cost, no fee at service point</a:t>
            </a:r>
          </a:p>
          <a:p>
            <a:pPr lvl="2"/>
            <a:r>
              <a:rPr lang="en-US" dirty="0"/>
              <a:t>Very long wait for care (referrals are, on average 5 months), which impacts outcomes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Philosophical question: If Canadians come to the U.S. to avoid lines, where do we go if we nationalize healthcare?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1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CF14-5EE0-4098-9BFC-94033E5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First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6DF84-20FB-4711-8E48-01E6C36F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Production Possibilities</a:t>
            </a:r>
          </a:p>
          <a:p>
            <a:r>
              <a:rPr lang="en-US" sz="3600" dirty="0"/>
              <a:t>Supply and Demand</a:t>
            </a:r>
          </a:p>
          <a:p>
            <a:r>
              <a:rPr lang="en-US" sz="3600" dirty="0"/>
              <a:t>Watch videos on web page:</a:t>
            </a:r>
          </a:p>
          <a:p>
            <a:pPr lvl="1"/>
            <a:r>
              <a:rPr lang="en-US" sz="3200" dirty="0">
                <a:hlinkClick r:id="rId2"/>
              </a:rPr>
              <a:t>www.faculty.Fairfield.edu/mleclair</a:t>
            </a:r>
            <a:endParaRPr lang="en-US" sz="3200" dirty="0"/>
          </a:p>
          <a:p>
            <a:r>
              <a:rPr lang="en-US" sz="3600" dirty="0" err="1"/>
              <a:t>Powerpoint</a:t>
            </a:r>
            <a:r>
              <a:rPr lang="en-US" sz="3600" dirty="0"/>
              <a:t> slides also on Webpage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9336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Measures responsiveness of one variable to another</a:t>
            </a:r>
          </a:p>
          <a:p>
            <a:r>
              <a:rPr lang="en-US" sz="3600" dirty="0"/>
              <a:t>Demand → %change in </a:t>
            </a:r>
            <a:r>
              <a:rPr lang="en-US" sz="3600" dirty="0" err="1"/>
              <a:t>Qd</a:t>
            </a:r>
            <a:r>
              <a:rPr lang="en-US" sz="3600" dirty="0"/>
              <a:t>/% change in price</a:t>
            </a:r>
          </a:p>
          <a:p>
            <a:pPr lvl="1"/>
            <a:r>
              <a:rPr lang="en-US" sz="3200" dirty="0"/>
              <a:t>Data:</a:t>
            </a:r>
          </a:p>
          <a:p>
            <a:pPr marL="457200" lvl="1" indent="0">
              <a:buNone/>
            </a:pPr>
            <a:r>
              <a:rPr lang="en-US" sz="3200" dirty="0"/>
              <a:t>			Price		Quantity</a:t>
            </a:r>
          </a:p>
          <a:p>
            <a:pPr marL="457200" lvl="1" indent="0">
              <a:buNone/>
            </a:pPr>
            <a:r>
              <a:rPr lang="en-US" sz="3200" dirty="0"/>
              <a:t>			------		-----------</a:t>
            </a:r>
          </a:p>
          <a:p>
            <a:pPr marL="457200" lvl="1" indent="0">
              <a:buNone/>
            </a:pPr>
            <a:r>
              <a:rPr lang="en-US" sz="3200" dirty="0"/>
              <a:t>			5.00		    50</a:t>
            </a:r>
          </a:p>
          <a:p>
            <a:pPr marL="457200" lvl="1" indent="0">
              <a:buNone/>
            </a:pPr>
            <a:r>
              <a:rPr lang="en-US" sz="3200" dirty="0"/>
              <a:t>			6.00		    40</a:t>
            </a:r>
          </a:p>
          <a:p>
            <a:pPr marL="457200" lvl="1" indent="0">
              <a:buNone/>
            </a:pPr>
            <a:r>
              <a:rPr lang="en-US" sz="3200" dirty="0"/>
              <a:t>			7.00		    30</a:t>
            </a:r>
          </a:p>
        </p:txBody>
      </p:sp>
    </p:spTree>
    <p:extLst>
      <p:ext uri="{BB962C8B-B14F-4D97-AF65-F5344CB8AC3E}">
        <p14:creationId xmlns:p14="http://schemas.microsoft.com/office/powerpoint/2010/main" val="180677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Point elasticity:</a:t>
            </a:r>
          </a:p>
          <a:p>
            <a:pPr marL="457200" lvl="1" indent="0">
              <a:buNone/>
            </a:pPr>
            <a:r>
              <a:rPr lang="en-US" sz="2800" dirty="0"/>
              <a:t>(Q2 – Q1)/Q1</a:t>
            </a:r>
          </a:p>
          <a:p>
            <a:pPr marL="457200" lvl="1" indent="0">
              <a:buNone/>
            </a:pPr>
            <a:r>
              <a:rPr lang="en-US" sz="2800" dirty="0"/>
              <a:t>-----------------</a:t>
            </a:r>
          </a:p>
          <a:p>
            <a:pPr marL="457200" lvl="1" indent="0">
              <a:buNone/>
            </a:pPr>
            <a:r>
              <a:rPr lang="en-US" sz="2800" dirty="0"/>
              <a:t>(P2 – P1)/P1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Or………...	(40-50)/40</a:t>
            </a:r>
          </a:p>
          <a:p>
            <a:pPr marL="457200" lvl="1" indent="0">
              <a:buNone/>
            </a:pPr>
            <a:r>
              <a:rPr lang="en-US" sz="2800" dirty="0"/>
              <a:t>		-------------- = (-1/4)/(1/5) = -5/4</a:t>
            </a:r>
          </a:p>
          <a:p>
            <a:pPr marL="457200" lvl="1" indent="0">
              <a:buNone/>
            </a:pPr>
            <a:r>
              <a:rPr lang="en-US" sz="2800" dirty="0"/>
              <a:t>		(6-5)/5</a:t>
            </a:r>
          </a:p>
          <a:p>
            <a:pPr marL="457200" lvl="1" indent="0">
              <a:buNone/>
            </a:pPr>
            <a:r>
              <a:rPr lang="en-US" sz="2800" dirty="0"/>
              <a:t>Redo with points 1 and 2 reversed (</a:t>
            </a:r>
            <a:r>
              <a:rPr lang="el-GR" sz="2800" dirty="0"/>
              <a:t>ϵ</a:t>
            </a:r>
            <a:r>
              <a:rPr lang="en-US" sz="2800" dirty="0"/>
              <a:t> = (1/5)/(-1/6) = -6/5</a:t>
            </a:r>
          </a:p>
        </p:txBody>
      </p:sp>
    </p:spTree>
    <p:extLst>
      <p:ext uri="{BB962C8B-B14F-4D97-AF65-F5344CB8AC3E}">
        <p14:creationId xmlns:p14="http://schemas.microsoft.com/office/powerpoint/2010/main" val="379425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Point elasticities sensitive to which is point 1 and 2</a:t>
            </a:r>
          </a:p>
          <a:p>
            <a:pPr lvl="1"/>
            <a:r>
              <a:rPr lang="en-US" sz="2800" dirty="0"/>
              <a:t>Replace with ARC elasticity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ϵ = (Q2 – Q1)/(Q2 + Q1)/2</a:t>
            </a:r>
          </a:p>
          <a:p>
            <a:pPr marL="457200" lvl="1" indent="0">
              <a:buNone/>
            </a:pPr>
            <a:r>
              <a:rPr lang="en-US" sz="2800" dirty="0"/>
              <a:t>	------------------------------</a:t>
            </a:r>
          </a:p>
          <a:p>
            <a:pPr marL="457200" lvl="1" indent="0">
              <a:buNone/>
            </a:pPr>
            <a:r>
              <a:rPr lang="en-US" sz="2800" dirty="0"/>
              <a:t>	(P2 – P1)/(P2+P1)/2</a:t>
            </a:r>
          </a:p>
          <a:p>
            <a:pPr marL="457200" lvl="1" indent="0">
              <a:buNone/>
            </a:pPr>
            <a:r>
              <a:rPr lang="en-US" sz="2800" dirty="0"/>
              <a:t>= (-10/45)/1/5.5 = -55/45 = -11/9</a:t>
            </a:r>
          </a:p>
          <a:p>
            <a:r>
              <a:rPr lang="en-US" sz="3200" dirty="0"/>
              <a:t>Note: All demand elasticities are negative due to the law of demand</a:t>
            </a:r>
          </a:p>
        </p:txBody>
      </p:sp>
    </p:spTree>
    <p:extLst>
      <p:ext uri="{BB962C8B-B14F-4D97-AF65-F5344CB8AC3E}">
        <p14:creationId xmlns:p14="http://schemas.microsoft.com/office/powerpoint/2010/main" val="114794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Elasticities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Demand</a:t>
            </a:r>
          </a:p>
          <a:p>
            <a:r>
              <a:rPr lang="en-US" sz="3600" dirty="0"/>
              <a:t>Income: %change in Q/% change in Income</a:t>
            </a:r>
          </a:p>
          <a:p>
            <a:r>
              <a:rPr lang="en-US" sz="3600" dirty="0"/>
              <a:t>Cross-Price: %change in </a:t>
            </a:r>
            <a:r>
              <a:rPr lang="en-US" sz="3600" dirty="0" err="1"/>
              <a:t>Qx</a:t>
            </a:r>
            <a:r>
              <a:rPr lang="en-US" sz="3600" dirty="0"/>
              <a:t>/% change in </a:t>
            </a:r>
            <a:r>
              <a:rPr lang="en-US" sz="3600" dirty="0" err="1"/>
              <a:t>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556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Examples…………………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Price (drop negative sign – know all are negative)</a:t>
            </a:r>
          </a:p>
          <a:p>
            <a:pPr lvl="1"/>
            <a:r>
              <a:rPr lang="en-US" sz="2800" dirty="0"/>
              <a:t>If </a:t>
            </a:r>
            <a:r>
              <a:rPr lang="el-GR" sz="2800" dirty="0"/>
              <a:t>ϵ</a:t>
            </a:r>
            <a:r>
              <a:rPr lang="en-US" sz="2800" dirty="0"/>
              <a:t> = 0 perfectly inelastic, some forms of medical care</a:t>
            </a:r>
          </a:p>
          <a:p>
            <a:pPr lvl="1"/>
            <a:r>
              <a:rPr lang="en-US" sz="2800" dirty="0"/>
              <a:t>0&lt;</a:t>
            </a:r>
            <a:r>
              <a:rPr lang="el-GR" sz="2800" dirty="0">
                <a:solidFill>
                  <a:prstClr val="black"/>
                </a:solidFill>
              </a:rPr>
              <a:t> ϵ</a:t>
            </a:r>
            <a:r>
              <a:rPr lang="en-US" sz="2800" dirty="0">
                <a:solidFill>
                  <a:prstClr val="black"/>
                </a:solidFill>
              </a:rPr>
              <a:t> &lt; 1 inelastic</a:t>
            </a:r>
          </a:p>
          <a:p>
            <a:pPr lvl="1"/>
            <a:r>
              <a:rPr lang="el-GR" sz="2800" dirty="0"/>
              <a:t>ϵ</a:t>
            </a:r>
            <a:r>
              <a:rPr lang="en-US" sz="2800" dirty="0"/>
              <a:t> = 1 unitary elastic</a:t>
            </a:r>
          </a:p>
          <a:p>
            <a:pPr lvl="1"/>
            <a:r>
              <a:rPr lang="el-GR" sz="2800" dirty="0"/>
              <a:t>ϵ</a:t>
            </a:r>
            <a:r>
              <a:rPr lang="en-US" sz="2800" dirty="0"/>
              <a:t> &gt; 1 elastic (responsive), goods with many substitutes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981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Income (don’t drop sign)</a:t>
            </a:r>
          </a:p>
          <a:p>
            <a:pPr lvl="1"/>
            <a:r>
              <a:rPr lang="el-GR" sz="2800" dirty="0"/>
              <a:t>ϵ</a:t>
            </a:r>
            <a:r>
              <a:rPr lang="en-US" sz="2800" dirty="0"/>
              <a:t> &lt; 0 income inferior good</a:t>
            </a:r>
          </a:p>
          <a:p>
            <a:pPr lvl="1"/>
            <a:r>
              <a:rPr lang="en-US" sz="2800" dirty="0"/>
              <a:t>0 &lt; </a:t>
            </a:r>
            <a:r>
              <a:rPr lang="el-GR" sz="2800" dirty="0"/>
              <a:t>ϵ</a:t>
            </a:r>
            <a:r>
              <a:rPr lang="en-US" sz="2800" dirty="0"/>
              <a:t> &lt; 1, normal good</a:t>
            </a:r>
          </a:p>
          <a:p>
            <a:pPr lvl="1"/>
            <a:r>
              <a:rPr lang="en-US" sz="2800" dirty="0"/>
              <a:t> </a:t>
            </a:r>
            <a:r>
              <a:rPr lang="el-GR" sz="2800" dirty="0"/>
              <a:t>ϵ</a:t>
            </a:r>
            <a:r>
              <a:rPr lang="en-US" sz="2800" dirty="0"/>
              <a:t> &gt; 1, income superior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Cross-Price</a:t>
            </a:r>
          </a:p>
          <a:p>
            <a:pPr lvl="1"/>
            <a:r>
              <a:rPr lang="el-GR" sz="2800" dirty="0"/>
              <a:t>ϵ</a:t>
            </a:r>
            <a:r>
              <a:rPr lang="en-US" sz="2800" dirty="0"/>
              <a:t> &lt; 0, complementary</a:t>
            </a:r>
          </a:p>
          <a:p>
            <a:pPr lvl="1"/>
            <a:r>
              <a:rPr lang="el-GR" sz="2800" dirty="0"/>
              <a:t>ϵ</a:t>
            </a:r>
            <a:r>
              <a:rPr lang="en-US" sz="2800" dirty="0"/>
              <a:t> &gt; 0, substitute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8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Sample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Calculate the following income elasticity. What type of good is this?</a:t>
            </a:r>
          </a:p>
          <a:p>
            <a:pPr marL="457200" lvl="1" indent="0">
              <a:buNone/>
            </a:pPr>
            <a:r>
              <a:rPr lang="en-US" sz="2800" dirty="0"/>
              <a:t>Income	Quantity</a:t>
            </a:r>
          </a:p>
          <a:p>
            <a:pPr marL="457200" lvl="1" indent="0">
              <a:buNone/>
            </a:pPr>
            <a:r>
              <a:rPr lang="en-US" sz="2800" dirty="0"/>
              <a:t>----------	----------- </a:t>
            </a:r>
          </a:p>
          <a:p>
            <a:pPr marL="457200" lvl="1" indent="0">
              <a:buNone/>
            </a:pPr>
            <a:r>
              <a:rPr lang="en-US" sz="2800" dirty="0"/>
              <a:t>$2000	   40</a:t>
            </a:r>
          </a:p>
          <a:p>
            <a:pPr marL="457200" lvl="1" indent="0">
              <a:buNone/>
            </a:pPr>
            <a:r>
              <a:rPr lang="en-US" sz="2800" dirty="0"/>
              <a:t>$2500	   60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538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Calculate the following cross-price elasticity:</a:t>
            </a:r>
          </a:p>
          <a:p>
            <a:pPr marL="0" indent="0">
              <a:buNone/>
            </a:pPr>
            <a:r>
              <a:rPr lang="en-US" sz="3200" dirty="0"/>
              <a:t>	Price of Y	Quantity of X</a:t>
            </a:r>
          </a:p>
          <a:p>
            <a:pPr marL="0" indent="0">
              <a:buNone/>
            </a:pPr>
            <a:r>
              <a:rPr lang="en-US" sz="3200" dirty="0"/>
              <a:t>	------------	-----------------</a:t>
            </a:r>
          </a:p>
          <a:p>
            <a:pPr marL="0" indent="0">
              <a:buNone/>
            </a:pPr>
            <a:r>
              <a:rPr lang="en-US" sz="3200" dirty="0"/>
              <a:t>	    $6.00		30</a:t>
            </a:r>
          </a:p>
          <a:p>
            <a:pPr marL="0" indent="0">
              <a:buNone/>
            </a:pPr>
            <a:r>
              <a:rPr lang="en-US" sz="3200" dirty="0"/>
              <a:t>	    $7.00		25</a:t>
            </a:r>
          </a:p>
          <a:p>
            <a:pPr marL="0" indent="0">
              <a:buNone/>
            </a:pPr>
            <a:r>
              <a:rPr lang="en-US" sz="3200" dirty="0"/>
              <a:t>What is the relationship between these two goods?</a:t>
            </a:r>
          </a:p>
        </p:txBody>
      </p:sp>
    </p:spTree>
    <p:extLst>
      <p:ext uri="{BB962C8B-B14F-4D97-AF65-F5344CB8AC3E}">
        <p14:creationId xmlns:p14="http://schemas.microsoft.com/office/powerpoint/2010/main" val="2005482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Actual Numbers…..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Price:		Gasoline = 0.1 (short-term)</a:t>
            </a:r>
          </a:p>
          <a:p>
            <a:pPr marL="0" indent="0">
              <a:buNone/>
            </a:pPr>
            <a:r>
              <a:rPr lang="en-US" dirty="0"/>
              <a:t>			Beef = 0.92</a:t>
            </a:r>
          </a:p>
          <a:p>
            <a:pPr marL="0" indent="0">
              <a:buNone/>
            </a:pPr>
            <a:r>
              <a:rPr lang="en-US" dirty="0"/>
              <a:t>			Wheat = 0.08</a:t>
            </a:r>
          </a:p>
          <a:p>
            <a:pPr marL="0" indent="0">
              <a:buNone/>
            </a:pPr>
            <a:r>
              <a:rPr lang="en-US" dirty="0"/>
              <a:t>			Haddock = 2.20</a:t>
            </a:r>
          </a:p>
          <a:p>
            <a:pPr marL="0" indent="0">
              <a:buNone/>
            </a:pPr>
            <a:r>
              <a:rPr lang="en-US" dirty="0"/>
              <a:t>			Women’s Hats = 3.00</a:t>
            </a:r>
          </a:p>
          <a:p>
            <a:r>
              <a:rPr lang="en-US" dirty="0"/>
              <a:t>Cross-Price	:	Beef v. Pork = 0.28</a:t>
            </a:r>
          </a:p>
          <a:p>
            <a:pPr marL="0" indent="0">
              <a:buNone/>
            </a:pPr>
            <a:r>
              <a:rPr lang="en-US" dirty="0"/>
              <a:t>			Butter v. Margarine = 0.67</a:t>
            </a:r>
          </a:p>
          <a:p>
            <a:pPr marL="0" indent="0">
              <a:buNone/>
            </a:pPr>
            <a:r>
              <a:rPr lang="en-US" dirty="0"/>
              <a:t>			Natural Gas v. Fuel Oil = 0.44</a:t>
            </a:r>
          </a:p>
          <a:p>
            <a:pPr marL="1371600" lvl="3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61852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Income		Butter = 0.42</a:t>
            </a:r>
          </a:p>
          <a:p>
            <a:pPr marL="457200" lvl="1" indent="0">
              <a:buNone/>
            </a:pPr>
            <a:r>
              <a:rPr lang="en-US" sz="2800" dirty="0"/>
              <a:t>			</a:t>
            </a:r>
            <a:r>
              <a:rPr lang="en-US" sz="3200" dirty="0"/>
              <a:t>Flour = -0.37</a:t>
            </a:r>
          </a:p>
          <a:p>
            <a:pPr marL="457200" lvl="1" indent="0">
              <a:buNone/>
            </a:pPr>
            <a:r>
              <a:rPr lang="en-US" sz="3200" dirty="0"/>
              <a:t>			Margarine = -0.20</a:t>
            </a:r>
          </a:p>
          <a:p>
            <a:pPr marL="457200" lvl="1" indent="0">
              <a:buNone/>
            </a:pPr>
            <a:r>
              <a:rPr lang="en-US" sz="3200" dirty="0"/>
              <a:t>			Restaurant Consumption = 1.48</a:t>
            </a:r>
          </a:p>
          <a:p>
            <a:pPr marL="457200" lvl="1" indent="0">
              <a:buNone/>
            </a:pPr>
            <a:r>
              <a:rPr lang="en-US" sz="3200" dirty="0"/>
              <a:t>			Dentists</a:t>
            </a:r>
            <a:r>
              <a:rPr lang="en-US" sz="3200"/>
              <a:t>’ Services = 1.41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7852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Production 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Conveys</a:t>
            </a:r>
          </a:p>
          <a:p>
            <a:pPr lvl="1"/>
            <a:r>
              <a:rPr lang="en-US" sz="3200" dirty="0"/>
              <a:t>Trade-offs between production of two goods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Opportunity cost </a:t>
            </a:r>
            <a:r>
              <a:rPr lang="en-US" sz="3200" dirty="0"/>
              <a:t>– Amount given up of one good to get more of other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Diminishing Returns</a:t>
            </a:r>
            <a:r>
              <a:rPr lang="en-US" sz="3200" dirty="0"/>
              <a:t>  - Closer to axes, the amount that is surrendered rises (misapplication of resources)</a:t>
            </a:r>
          </a:p>
          <a:p>
            <a:r>
              <a:rPr lang="en-US" sz="3600" dirty="0"/>
              <a:t>Points on graph are efficient</a:t>
            </a:r>
          </a:p>
          <a:p>
            <a:pPr lvl="1"/>
            <a:r>
              <a:rPr lang="en-US" sz="3200" dirty="0"/>
              <a:t>Points inside PPC are inefficient – not full use of resources</a:t>
            </a:r>
          </a:p>
        </p:txBody>
      </p:sp>
    </p:spTree>
    <p:extLst>
      <p:ext uri="{BB962C8B-B14F-4D97-AF65-F5344CB8AC3E}">
        <p14:creationId xmlns:p14="http://schemas.microsoft.com/office/powerpoint/2010/main" val="2709231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Tax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Back-shifting and forward-shifting</a:t>
            </a:r>
          </a:p>
          <a:p>
            <a:r>
              <a:rPr lang="en-US" dirty="0"/>
              <a:t>Graph at two extremes………………..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43802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89" y="609600"/>
            <a:ext cx="9729079" cy="60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25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– Inelastic Demand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7725"/>
            <a:ext cx="8361124" cy="48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3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 11 - Microeconomics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Fall 2020 – Consumer Utility</a:t>
            </a:r>
          </a:p>
        </p:txBody>
      </p:sp>
    </p:spTree>
    <p:extLst>
      <p:ext uri="{BB962C8B-B14F-4D97-AF65-F5344CB8AC3E}">
        <p14:creationId xmlns:p14="http://schemas.microsoft.com/office/powerpoint/2010/main" val="139114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#5 – Consumer Utility (Satisfaction)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Consumers are assumed to maximize utility</a:t>
            </a:r>
          </a:p>
          <a:p>
            <a:r>
              <a:rPr lang="en-US" sz="3200" dirty="0"/>
              <a:t>How to measure the unmeasurable</a:t>
            </a:r>
          </a:p>
          <a:p>
            <a:r>
              <a:rPr lang="en-US" sz="3200" dirty="0"/>
              <a:t>Why utility per dollar is the concern, not utility</a:t>
            </a:r>
          </a:p>
          <a:p>
            <a:pPr lvl="1"/>
            <a:r>
              <a:rPr lang="en-US" sz="2800" dirty="0"/>
              <a:t>Example:</a:t>
            </a:r>
          </a:p>
          <a:p>
            <a:pPr lvl="2"/>
            <a:r>
              <a:rPr lang="en-US" sz="2400" dirty="0"/>
              <a:t>Can of tuna = $1.00 -&gt; utility = 40</a:t>
            </a:r>
          </a:p>
          <a:p>
            <a:pPr lvl="2"/>
            <a:r>
              <a:rPr lang="en-US" sz="2400" dirty="0"/>
              <a:t>Pound of Steak = $15.00 -&gt; utility = 300</a:t>
            </a:r>
          </a:p>
          <a:p>
            <a:pPr lvl="2"/>
            <a:r>
              <a:rPr lang="en-US" sz="2400" dirty="0"/>
              <a:t>Utility/$ higher for tuna, so buy tuna instead of steak</a:t>
            </a:r>
          </a:p>
          <a:p>
            <a:r>
              <a:rPr lang="en-US" sz="3200" dirty="0"/>
              <a:t>Marginal utility diminishes are Q goes up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5916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Example – Coffee and Donuts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Quantity (C)	  Utility (C)		Quantity (D)	   Utility(D)</a:t>
            </a:r>
          </a:p>
          <a:p>
            <a:pPr marL="0" indent="0">
              <a:buNone/>
            </a:pPr>
            <a:r>
              <a:rPr lang="en-US" sz="3600" dirty="0"/>
              <a:t>	0			  0			0			    0</a:t>
            </a:r>
          </a:p>
          <a:p>
            <a:pPr marL="0" indent="0">
              <a:buNone/>
            </a:pPr>
            <a:r>
              <a:rPr lang="en-US" sz="3600" dirty="0"/>
              <a:t>	1			20			1			  80</a:t>
            </a:r>
          </a:p>
          <a:p>
            <a:pPr marL="0" indent="0">
              <a:buNone/>
            </a:pPr>
            <a:r>
              <a:rPr lang="en-US" sz="3600" dirty="0"/>
              <a:t>	2			35			2			140</a:t>
            </a:r>
          </a:p>
          <a:p>
            <a:pPr marL="0" indent="0">
              <a:buNone/>
            </a:pPr>
            <a:r>
              <a:rPr lang="en-US" sz="3600" dirty="0"/>
              <a:t>	3			45			3			180</a:t>
            </a:r>
          </a:p>
          <a:p>
            <a:pPr marL="0" indent="0">
              <a:buNone/>
            </a:pPr>
            <a:r>
              <a:rPr lang="en-US" sz="3600" dirty="0"/>
              <a:t>	4			50			4			200</a:t>
            </a:r>
          </a:p>
          <a:p>
            <a:pPr marL="0" indent="0">
              <a:buNone/>
            </a:pPr>
            <a:r>
              <a:rPr lang="en-US" sz="3600" dirty="0"/>
              <a:t>	5			50			5			200</a:t>
            </a:r>
          </a:p>
          <a:p>
            <a:pPr marL="0" indent="0">
              <a:buNone/>
            </a:pPr>
            <a:r>
              <a:rPr lang="en-US" sz="3600" dirty="0"/>
              <a:t>Price of coffee = $1.00, Price of donut = $2.00, Budget = $7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4" y="2912085"/>
            <a:ext cx="971550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160" y="3072493"/>
            <a:ext cx="1575655" cy="12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74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 11 – Product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Model of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2 inputs – Labor and Capital to Produce an output</a:t>
            </a:r>
          </a:p>
          <a:p>
            <a:pPr lvl="1"/>
            <a:r>
              <a:rPr lang="en-US" sz="3200" dirty="0"/>
              <a:t>Q = F(K, L)</a:t>
            </a:r>
          </a:p>
          <a:p>
            <a:pPr lvl="1"/>
            <a:r>
              <a:rPr lang="en-US" sz="3200" dirty="0"/>
              <a:t>Could add other inputs, but amount used varies with K,L</a:t>
            </a:r>
          </a:p>
          <a:p>
            <a:pPr lvl="1"/>
            <a:r>
              <a:rPr lang="en-US" sz="3200" dirty="0"/>
              <a:t>In short-turn, K fixed</a:t>
            </a:r>
          </a:p>
          <a:p>
            <a:pPr lvl="2"/>
            <a:r>
              <a:rPr lang="en-US" sz="2800" dirty="0"/>
              <a:t>Firm decides how much labor to use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841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Observe two regions for a typical firm </a:t>
            </a:r>
          </a:p>
          <a:p>
            <a:pPr lvl="1"/>
            <a:r>
              <a:rPr lang="en-US" sz="3200" dirty="0"/>
              <a:t>Change in Q/Change in L rising (specialization)</a:t>
            </a:r>
          </a:p>
          <a:p>
            <a:pPr lvl="2"/>
            <a:r>
              <a:rPr lang="en-US" sz="2800" dirty="0"/>
              <a:t>Example</a:t>
            </a:r>
          </a:p>
          <a:p>
            <a:pPr lvl="1"/>
            <a:r>
              <a:rPr lang="en-US" sz="3200" dirty="0"/>
              <a:t>Change in Q/Change in L falling (diminishing returns)</a:t>
            </a:r>
          </a:p>
          <a:p>
            <a:pPr lvl="1"/>
            <a:r>
              <a:rPr lang="en-US" sz="3200" dirty="0"/>
              <a:t>Third region - Q↓ as L↑ can be justified theoretically, but not practically</a:t>
            </a:r>
          </a:p>
        </p:txBody>
      </p:sp>
    </p:spTree>
    <p:extLst>
      <p:ext uri="{BB962C8B-B14F-4D97-AF65-F5344CB8AC3E}">
        <p14:creationId xmlns:p14="http://schemas.microsoft.com/office/powerpoint/2010/main" val="731861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Example…….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		    Labor	 	     Output</a:t>
            </a:r>
          </a:p>
          <a:p>
            <a:pPr marL="0" indent="0">
              <a:buNone/>
            </a:pPr>
            <a:r>
              <a:rPr lang="en-US" sz="3600" dirty="0"/>
              <a:t>		     -------		     ----------</a:t>
            </a:r>
          </a:p>
          <a:p>
            <a:pPr marL="0" indent="0">
              <a:buNone/>
            </a:pPr>
            <a:r>
              <a:rPr lang="en-US" sz="3600" dirty="0"/>
              <a:t>			0			  0</a:t>
            </a:r>
          </a:p>
          <a:p>
            <a:pPr marL="0" indent="0">
              <a:buNone/>
            </a:pPr>
            <a:r>
              <a:rPr lang="en-US" sz="3600" dirty="0"/>
              <a:t>			1			10</a:t>
            </a:r>
          </a:p>
          <a:p>
            <a:pPr marL="0" indent="0">
              <a:buNone/>
            </a:pPr>
            <a:r>
              <a:rPr lang="en-US" sz="3600" dirty="0"/>
              <a:t>			2			25</a:t>
            </a:r>
          </a:p>
          <a:p>
            <a:pPr marL="0" indent="0">
              <a:buNone/>
            </a:pPr>
            <a:r>
              <a:rPr lang="en-US" sz="3600" dirty="0"/>
              <a:t>			3			50</a:t>
            </a:r>
          </a:p>
          <a:p>
            <a:pPr marL="0" indent="0">
              <a:buNone/>
            </a:pPr>
            <a:r>
              <a:rPr lang="en-US" sz="3600" dirty="0"/>
              <a:t>			4			65</a:t>
            </a:r>
          </a:p>
          <a:p>
            <a:pPr marL="0" indent="0">
              <a:buNone/>
            </a:pPr>
            <a:r>
              <a:rPr lang="en-US" sz="3600" dirty="0"/>
              <a:t>			5			70</a:t>
            </a:r>
          </a:p>
          <a:p>
            <a:pPr marL="0" indent="0">
              <a:buNone/>
            </a:pPr>
            <a:r>
              <a:rPr lang="en-US" sz="3600" dirty="0"/>
              <a:t>			6			70</a:t>
            </a:r>
          </a:p>
        </p:txBody>
      </p:sp>
    </p:spTree>
    <p:extLst>
      <p:ext uri="{BB962C8B-B14F-4D97-AF65-F5344CB8AC3E}">
        <p14:creationId xmlns:p14="http://schemas.microsoft.com/office/powerpoint/2010/main" val="186866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Textiles Versus Food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ACD75-FAC6-4436-950A-AEA022BAA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013" y="2160588"/>
            <a:ext cx="543401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23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Average Product, Marginal Product for each Level of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     Labor  Output	     AP (Q/L)		MP (</a:t>
            </a:r>
            <a:r>
              <a:rPr lang="el-GR" sz="3300" dirty="0">
                <a:solidFill>
                  <a:prstClr val="black"/>
                </a:solidFill>
              </a:rPr>
              <a:t>Δ</a:t>
            </a:r>
            <a:r>
              <a:rPr lang="en-US" sz="3300" dirty="0">
                <a:solidFill>
                  <a:prstClr val="black"/>
                </a:solidFill>
              </a:rPr>
              <a:t>Q/</a:t>
            </a:r>
            <a:r>
              <a:rPr lang="el-GR" sz="3300" dirty="0">
                <a:solidFill>
                  <a:prstClr val="black"/>
                </a:solidFill>
              </a:rPr>
              <a:t>Δ</a:t>
            </a:r>
            <a:r>
              <a:rPr lang="en-US" sz="3300" dirty="0">
                <a:solidFill>
                  <a:prstClr val="black"/>
                </a:solidFill>
              </a:rPr>
              <a:t>L)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     -------  ----------      -----------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	0	  0	         -----			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	1	10		10			10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	2	25		12.5			15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	3	50		16.7			25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	4	65		16.2			15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	5	70		14			  5</a:t>
            </a:r>
          </a:p>
          <a:p>
            <a:pPr marL="0" lvl="0" indent="0">
              <a:buNone/>
            </a:pPr>
            <a:r>
              <a:rPr lang="en-US" sz="3300" dirty="0">
                <a:solidFill>
                  <a:prstClr val="black"/>
                </a:solidFill>
              </a:rPr>
              <a:t>			6	70		11.7			 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34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Graphically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744" y="2160588"/>
            <a:ext cx="689055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3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Where Firm Produces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Region 1 – Gains to specialization, must exhaust these</a:t>
            </a:r>
          </a:p>
          <a:p>
            <a:r>
              <a:rPr lang="en-US" sz="3600" dirty="0"/>
              <a:t>Region 3 – Marginal Product is &lt;0, Add labor, get </a:t>
            </a:r>
            <a:r>
              <a:rPr lang="en-US" sz="3600" u="sng" dirty="0"/>
              <a:t>reduced</a:t>
            </a:r>
            <a:r>
              <a:rPr lang="en-US" sz="3600" dirty="0"/>
              <a:t> output</a:t>
            </a:r>
          </a:p>
          <a:p>
            <a:r>
              <a:rPr lang="en-US" sz="3600" dirty="0"/>
              <a:t>Therefor, must operate in Region 2</a:t>
            </a:r>
          </a:p>
          <a:p>
            <a:pPr lvl="1"/>
            <a:r>
              <a:rPr lang="en-US" sz="3200" dirty="0"/>
              <a:t>If wages are high and prices are low, MP must be high, and firm operates at beginning of Region 2</a:t>
            </a:r>
          </a:p>
          <a:p>
            <a:pPr lvl="1"/>
            <a:r>
              <a:rPr lang="en-US" sz="3200" dirty="0"/>
              <a:t>If wages are low, and prices are high, can operate at end of Region 2</a:t>
            </a:r>
          </a:p>
        </p:txBody>
      </p:sp>
    </p:spTree>
    <p:extLst>
      <p:ext uri="{BB962C8B-B14F-4D97-AF65-F5344CB8AC3E}">
        <p14:creationId xmlns:p14="http://schemas.microsoft.com/office/powerpoint/2010/main" val="1879131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Brief Introduction to Behavior of the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/>
              <a:t>Assumptions</a:t>
            </a:r>
          </a:p>
          <a:p>
            <a:pPr lvl="1"/>
            <a:r>
              <a:rPr lang="en-US" sz="3200" dirty="0"/>
              <a:t>Firms profit-maximize</a:t>
            </a:r>
          </a:p>
          <a:p>
            <a:pPr lvl="2"/>
            <a:r>
              <a:rPr lang="en-US" sz="2800" dirty="0"/>
              <a:t>This is what empirical data supports</a:t>
            </a:r>
          </a:p>
          <a:p>
            <a:pPr lvl="1"/>
            <a:r>
              <a:rPr lang="en-US" sz="3200" dirty="0"/>
              <a:t>Firm faces two kinds of costs, fixed and variable</a:t>
            </a:r>
          </a:p>
          <a:p>
            <a:pPr lvl="1"/>
            <a:r>
              <a:rPr lang="en-US" sz="3200" dirty="0"/>
              <a:t>Fixed costs are sunk costs, and are irrelevant to the choice of where to produce</a:t>
            </a:r>
          </a:p>
          <a:p>
            <a:pPr lvl="1"/>
            <a:r>
              <a:rPr lang="en-US" sz="3200" dirty="0"/>
              <a:t>Firms face both gains to specialization and diminishing returns</a:t>
            </a:r>
          </a:p>
        </p:txBody>
      </p:sp>
    </p:spTree>
    <p:extLst>
      <p:ext uri="{BB962C8B-B14F-4D97-AF65-F5344CB8AC3E}">
        <p14:creationId xmlns:p14="http://schemas.microsoft.com/office/powerpoint/2010/main" val="3699803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Additionally…….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Economists address signaling problem of profits by dividing up costs into explicit and implicit costs</a:t>
            </a:r>
          </a:p>
          <a:p>
            <a:pPr lvl="1"/>
            <a:r>
              <a:rPr lang="en-US" sz="3200" dirty="0"/>
              <a:t>No way of knowing if a certain level of profitability if “good” unless you compare it to something else</a:t>
            </a:r>
          </a:p>
          <a:p>
            <a:pPr lvl="1"/>
            <a:r>
              <a:rPr lang="en-US" sz="3200" dirty="0"/>
              <a:t>Profits of firm in economics = Revenue – Explicit Costs – Implicit Costs</a:t>
            </a:r>
          </a:p>
          <a:p>
            <a:pPr lvl="2"/>
            <a:r>
              <a:rPr lang="en-US" sz="2800" dirty="0"/>
              <a:t>Implicit Costs are what would be made in the next best industry</a:t>
            </a:r>
          </a:p>
          <a:p>
            <a:pPr lvl="3"/>
            <a:r>
              <a:rPr lang="en-US" sz="2600" dirty="0"/>
              <a:t>If &gt; 0, firm should remain where it is</a:t>
            </a:r>
          </a:p>
          <a:p>
            <a:pPr lvl="3"/>
            <a:r>
              <a:rPr lang="en-US" sz="2600" dirty="0"/>
              <a:t>If &lt; 0, firm should change industries</a:t>
            </a:r>
          </a:p>
        </p:txBody>
      </p:sp>
    </p:spTree>
    <p:extLst>
      <p:ext uri="{BB962C8B-B14F-4D97-AF65-F5344CB8AC3E}">
        <p14:creationId xmlns:p14="http://schemas.microsoft.com/office/powerpoint/2010/main" val="2573193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Introduction to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Separate out fixed and variable costs</a:t>
            </a:r>
          </a:p>
          <a:p>
            <a:pPr lvl="1"/>
            <a:r>
              <a:rPr lang="en-US" sz="3200" dirty="0"/>
              <a:t>Those that don’t vary with output and those that rise with output</a:t>
            </a:r>
          </a:p>
          <a:p>
            <a:pPr lvl="1"/>
            <a:r>
              <a:rPr lang="en-US" sz="3200" dirty="0"/>
              <a:t>Once again, for simplicity, use labor as the sole variable input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2563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(Let the cost of labor = $100/unit)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Labor    Quantity                 Variable Costs   Fixed Costs   Total Costs</a:t>
            </a:r>
          </a:p>
          <a:p>
            <a:pPr marL="0" indent="0">
              <a:buNone/>
            </a:pPr>
            <a:r>
              <a:rPr lang="en-US" sz="3200" dirty="0"/>
              <a:t>    0	          0			    0		    200		200</a:t>
            </a:r>
          </a:p>
          <a:p>
            <a:pPr marL="0" indent="0">
              <a:buNone/>
            </a:pPr>
            <a:r>
              <a:rPr lang="en-US" sz="3200" dirty="0"/>
              <a:t>    1	          5			100		    200		300</a:t>
            </a:r>
          </a:p>
          <a:p>
            <a:pPr marL="0" indent="0">
              <a:buNone/>
            </a:pPr>
            <a:r>
              <a:rPr lang="en-US" sz="3200" dirty="0"/>
              <a:t>    2	        15			200		    200		400</a:t>
            </a:r>
          </a:p>
          <a:p>
            <a:pPr marL="0" indent="0">
              <a:buNone/>
            </a:pPr>
            <a:r>
              <a:rPr lang="en-US" sz="3200" dirty="0"/>
              <a:t>    3	        30			300		    200		500</a:t>
            </a:r>
          </a:p>
          <a:p>
            <a:pPr marL="0" indent="0">
              <a:buNone/>
            </a:pPr>
            <a:r>
              <a:rPr lang="en-US" sz="3200" dirty="0"/>
              <a:t>    4	        50			400		    200		600</a:t>
            </a:r>
          </a:p>
          <a:p>
            <a:pPr marL="0" indent="0">
              <a:buNone/>
            </a:pPr>
            <a:r>
              <a:rPr lang="en-US" sz="3200" dirty="0"/>
              <a:t>    5	        65			500		    200		700</a:t>
            </a:r>
          </a:p>
          <a:p>
            <a:pPr marL="0" indent="0">
              <a:buNone/>
            </a:pPr>
            <a:r>
              <a:rPr lang="en-US" sz="3200" dirty="0"/>
              <a:t>    6	        75			600		    200		800</a:t>
            </a:r>
          </a:p>
          <a:p>
            <a:pPr marL="0" indent="0">
              <a:buNone/>
            </a:pPr>
            <a:r>
              <a:rPr lang="en-US" sz="3200" dirty="0"/>
              <a:t>    7	        80			700		    200 		900</a:t>
            </a:r>
          </a:p>
          <a:p>
            <a:pPr marL="0" indent="0">
              <a:buNone/>
            </a:pPr>
            <a:r>
              <a:rPr lang="en-US" sz="3200" dirty="0"/>
              <a:t>    8	        80			800		    200	          1000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7945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Redefine Curves as Averages and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Marginals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AFC = FC/Q</a:t>
            </a:r>
          </a:p>
          <a:p>
            <a:pPr marL="0" indent="0">
              <a:buNone/>
            </a:pPr>
            <a:r>
              <a:rPr lang="en-US" sz="3200" dirty="0"/>
              <a:t>AVC = VC/Q</a:t>
            </a:r>
          </a:p>
          <a:p>
            <a:pPr marL="0" indent="0">
              <a:buNone/>
            </a:pPr>
            <a:r>
              <a:rPr lang="en-US" sz="3200" dirty="0"/>
              <a:t>ATC = TC/Q</a:t>
            </a:r>
          </a:p>
          <a:p>
            <a:pPr marL="0" indent="0">
              <a:buNone/>
            </a:pPr>
            <a:r>
              <a:rPr lang="en-US" sz="3200" dirty="0"/>
              <a:t>MC = </a:t>
            </a:r>
            <a:r>
              <a:rPr lang="el-GR" sz="3200" dirty="0"/>
              <a:t>Δ</a:t>
            </a:r>
            <a:r>
              <a:rPr lang="en-US" sz="3200" dirty="0"/>
              <a:t>TC/</a:t>
            </a:r>
            <a:r>
              <a:rPr lang="el-GR" sz="3200" dirty="0"/>
              <a:t>Δ</a:t>
            </a:r>
            <a:r>
              <a:rPr lang="en-US" sz="3200" dirty="0"/>
              <a:t>Q = </a:t>
            </a:r>
            <a:r>
              <a:rPr lang="el-GR" sz="3200" dirty="0"/>
              <a:t>Δ</a:t>
            </a:r>
            <a:r>
              <a:rPr lang="en-US" sz="3200" dirty="0"/>
              <a:t>VC/</a:t>
            </a:r>
            <a:r>
              <a:rPr lang="el-GR" sz="3200" dirty="0"/>
              <a:t>Δ</a:t>
            </a:r>
            <a:r>
              <a:rPr lang="en-US" sz="32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43895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(Let the cost of labor = $100/unit)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Quantity       VC 	    FC  	            TC	    AVC	          ATC	   MC</a:t>
            </a:r>
          </a:p>
          <a:p>
            <a:pPr marL="0" indent="0">
              <a:buNone/>
            </a:pPr>
            <a:r>
              <a:rPr lang="en-US" sz="3200" dirty="0"/>
              <a:t>         0		    0	    200		200	    -----	           -----	   -----	</a:t>
            </a:r>
          </a:p>
          <a:p>
            <a:pPr marL="0" indent="0">
              <a:buNone/>
            </a:pPr>
            <a:r>
              <a:rPr lang="en-US" sz="3200" dirty="0"/>
              <a:t>         5		100	    200		300	      20	       	60	     20</a:t>
            </a:r>
          </a:p>
          <a:p>
            <a:pPr marL="0" indent="0">
              <a:buNone/>
            </a:pPr>
            <a:r>
              <a:rPr lang="en-US" sz="3200" dirty="0"/>
              <a:t>       15		200	    200		400	      13.3	26.7	     10</a:t>
            </a:r>
          </a:p>
          <a:p>
            <a:pPr marL="0" indent="0">
              <a:buNone/>
            </a:pPr>
            <a:r>
              <a:rPr lang="en-US" sz="3200" dirty="0"/>
              <a:t>       30		300	    200		500	      10		16.7	       6.7</a:t>
            </a:r>
          </a:p>
          <a:p>
            <a:pPr marL="0" indent="0">
              <a:buNone/>
            </a:pPr>
            <a:r>
              <a:rPr lang="en-US" sz="3200" dirty="0"/>
              <a:t>       50		400	    200		600             8	            12	       5	</a:t>
            </a:r>
          </a:p>
          <a:p>
            <a:pPr marL="0" indent="0">
              <a:buNone/>
            </a:pPr>
            <a:r>
              <a:rPr lang="en-US" sz="3200" dirty="0"/>
              <a:t>       65		500	    200		700	        7.7	10.8	       6.7</a:t>
            </a:r>
          </a:p>
          <a:p>
            <a:pPr marL="0" indent="0">
              <a:buNone/>
            </a:pPr>
            <a:r>
              <a:rPr lang="en-US" sz="3200" dirty="0"/>
              <a:t>       75		600	    200		800	        8		10.7	     10</a:t>
            </a:r>
          </a:p>
          <a:p>
            <a:pPr marL="0" indent="0">
              <a:buNone/>
            </a:pPr>
            <a:r>
              <a:rPr lang="en-US" sz="3200" dirty="0"/>
              <a:t>       80		700	    200 		900	        8.8	11.3	     20</a:t>
            </a:r>
          </a:p>
          <a:p>
            <a:pPr marL="0" indent="0">
              <a:buNone/>
            </a:pPr>
            <a:r>
              <a:rPr lang="en-US" sz="3200" dirty="0"/>
              <a:t>       80		800	    200	          1000	      10		12.5	     -----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242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Graph…………..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44" y="3272631"/>
            <a:ext cx="2876550" cy="1657350"/>
          </a:xfrm>
        </p:spPr>
      </p:pic>
    </p:spTree>
    <p:extLst>
      <p:ext uri="{BB962C8B-B14F-4D97-AF65-F5344CB8AC3E}">
        <p14:creationId xmlns:p14="http://schemas.microsoft.com/office/powerpoint/2010/main" val="216274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Shifts in Graph/Points Inside or Outside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Shifts</a:t>
            </a:r>
          </a:p>
          <a:p>
            <a:pPr lvl="1"/>
            <a:r>
              <a:rPr lang="en-US" sz="3200" dirty="0"/>
              <a:t>Change in resources – Shifts graph symmetrically</a:t>
            </a:r>
          </a:p>
          <a:p>
            <a:pPr lvl="1"/>
            <a:r>
              <a:rPr lang="en-US" sz="3200" dirty="0"/>
              <a:t>Change in Technology – Shift is asymmetric</a:t>
            </a:r>
          </a:p>
          <a:p>
            <a:r>
              <a:rPr lang="en-US" sz="3600" dirty="0"/>
              <a:t>Points inside</a:t>
            </a:r>
          </a:p>
          <a:p>
            <a:pPr lvl="1"/>
            <a:r>
              <a:rPr lang="en-US" sz="3200" dirty="0"/>
              <a:t>Underutilization</a:t>
            </a:r>
          </a:p>
          <a:p>
            <a:r>
              <a:rPr lang="en-US" sz="3600" dirty="0"/>
              <a:t>Points outside</a:t>
            </a:r>
          </a:p>
          <a:p>
            <a:pPr lvl="1"/>
            <a:r>
              <a:rPr lang="en-US" sz="3200" dirty="0"/>
              <a:t>Unattainable, except through trade with other countries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6610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Profit-Maximization – Let P =$20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Quantity       VC 	    FC  	            TC	       Revenue  	    Profit (TR-TC)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  0		    0	    200		200	    	    0		-200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  5		100	    200		300	             100		-200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15		200	    200		400	      	300		-100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30		300	    200		500	      	600	            +100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50		400	    200		600                 1000	            +400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65		500	    200		700	           1300	            +600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75		600	    200		800	           1500	            +700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80		700	    200 		900	           1600	            +700</a:t>
            </a:r>
          </a:p>
          <a:p>
            <a:pPr marL="0" lvl="0" indent="0">
              <a:buNone/>
            </a:pPr>
            <a:r>
              <a:rPr lang="en-US" sz="2700" dirty="0">
                <a:solidFill>
                  <a:prstClr val="black"/>
                </a:solidFill>
              </a:rPr>
              <a:t>       80		800	    200	          1000	</a:t>
            </a:r>
            <a:r>
              <a:rPr lang="en-US" sz="2700">
                <a:solidFill>
                  <a:prstClr val="black"/>
                </a:solidFill>
              </a:rPr>
              <a:t>           1600	            +600</a:t>
            </a:r>
            <a:endParaRPr lang="en-US" sz="2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88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Perfect Competition</a:t>
            </a:r>
          </a:p>
          <a:p>
            <a:r>
              <a:rPr lang="en-US" sz="3600" dirty="0"/>
              <a:t>Monopoly</a:t>
            </a:r>
          </a:p>
          <a:p>
            <a:r>
              <a:rPr lang="en-US" sz="3600" dirty="0"/>
              <a:t>Monopolistic Competition</a:t>
            </a:r>
          </a:p>
          <a:p>
            <a:r>
              <a:rPr lang="en-US" sz="3600" dirty="0"/>
              <a:t>Oligopoly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5132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Assumptions Underlying Perfect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Homogeneous product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Free entry and exit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producers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one producers is a substantial part of the market</a:t>
            </a:r>
          </a:p>
        </p:txBody>
      </p:sp>
    </p:spTree>
    <p:extLst>
      <p:ext uri="{BB962C8B-B14F-4D97-AF65-F5344CB8AC3E}">
        <p14:creationId xmlns:p14="http://schemas.microsoft.com/office/powerpoint/2010/main" val="1642801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v.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Price determined at intersection of supply and demand</a:t>
            </a:r>
          </a:p>
          <a:p>
            <a:pPr lvl="1"/>
            <a:r>
              <a:rPr lang="en-US" sz="2800" dirty="0"/>
              <a:t>Individual firm then takes as given</a:t>
            </a:r>
          </a:p>
          <a:p>
            <a:pPr lvl="1"/>
            <a:r>
              <a:rPr lang="en-US" sz="2800" dirty="0"/>
              <a:t>Price set by interaction of thousands of demanders and thousands of producers – Firm cannot influence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99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6" y="869430"/>
            <a:ext cx="10283783" cy="5955925"/>
          </a:xfrm>
        </p:spPr>
      </p:pic>
    </p:spTree>
    <p:extLst>
      <p:ext uri="{BB962C8B-B14F-4D97-AF65-F5344CB8AC3E}">
        <p14:creationId xmlns:p14="http://schemas.microsoft.com/office/powerpoint/2010/main" val="1523074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Price and Marginal Revenue (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Δ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TR/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Δ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	    Quantity	        Revenue	Marginal Revenue</a:t>
            </a:r>
          </a:p>
          <a:p>
            <a:pPr marL="0" indent="0">
              <a:buNone/>
            </a:pPr>
            <a:r>
              <a:rPr lang="en-US" dirty="0"/>
              <a:t>$10		10		$100			100/10 = 10		</a:t>
            </a:r>
          </a:p>
          <a:p>
            <a:pPr marL="0" indent="0">
              <a:buNone/>
            </a:pPr>
            <a:r>
              <a:rPr lang="en-US" dirty="0"/>
              <a:t>$10		20		$200			100/10 = 10</a:t>
            </a:r>
          </a:p>
          <a:p>
            <a:pPr marL="0" indent="0">
              <a:buNone/>
            </a:pPr>
            <a:r>
              <a:rPr lang="en-US" dirty="0"/>
              <a:t>$10		30		$300			100/10 = 10</a:t>
            </a:r>
          </a:p>
          <a:p>
            <a:pPr marL="0" indent="0">
              <a:buNone/>
            </a:pPr>
            <a:r>
              <a:rPr lang="en-US" dirty="0"/>
              <a:t>$10		40		$400			100/10 = 10</a:t>
            </a:r>
          </a:p>
        </p:txBody>
      </p:sp>
    </p:spTree>
    <p:extLst>
      <p:ext uri="{BB962C8B-B14F-4D97-AF65-F5344CB8AC3E}">
        <p14:creationId xmlns:p14="http://schemas.microsoft.com/office/powerpoint/2010/main" val="381175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Conclude: MR = P</a:t>
            </a:r>
          </a:p>
          <a:p>
            <a:r>
              <a:rPr lang="en-US" sz="3600" dirty="0"/>
              <a:t>Profit-maximization at MR = MC</a:t>
            </a:r>
          </a:p>
          <a:p>
            <a:pPr lvl="1"/>
            <a:r>
              <a:rPr lang="en-US" sz="3200" dirty="0"/>
              <a:t>Therefor, at P = MC</a:t>
            </a:r>
          </a:p>
        </p:txBody>
      </p:sp>
    </p:spTree>
    <p:extLst>
      <p:ext uri="{BB962C8B-B14F-4D97-AF65-F5344CB8AC3E}">
        <p14:creationId xmlns:p14="http://schemas.microsoft.com/office/powerpoint/2010/main" val="2166365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291" y="854440"/>
            <a:ext cx="9318060" cy="59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00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Three Possible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P&gt;ATC -&gt; profits</a:t>
            </a:r>
          </a:p>
          <a:p>
            <a:r>
              <a:rPr lang="en-US" sz="3200" dirty="0"/>
              <a:t>P&lt;ATC -&gt; losses</a:t>
            </a:r>
          </a:p>
          <a:p>
            <a:r>
              <a:rPr lang="en-US" sz="3200" dirty="0"/>
              <a:t>P = ATC -&gt; zero profits (LT equilibrium)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7495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Critical Points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 &gt; ATC -&gt; profits</a:t>
            </a:r>
          </a:p>
          <a:p>
            <a:r>
              <a:rPr lang="en-US" sz="3200" dirty="0"/>
              <a:t>P = ATC -&gt; zero economics profits</a:t>
            </a:r>
          </a:p>
          <a:p>
            <a:r>
              <a:rPr lang="en-US" sz="3200" dirty="0"/>
              <a:t>AVC &lt; P &lt; ATC -&gt; firm loses money, but stays open in the SR</a:t>
            </a:r>
          </a:p>
          <a:p>
            <a:r>
              <a:rPr lang="en-US" sz="3200" dirty="0"/>
              <a:t>P = AVC -&gt; indifference point</a:t>
            </a:r>
          </a:p>
          <a:p>
            <a:r>
              <a:rPr lang="en-US" sz="3200" dirty="0"/>
              <a:t>P &lt; AVC -&gt; Shut-down</a:t>
            </a:r>
          </a:p>
        </p:txBody>
      </p:sp>
    </p:spTree>
    <p:extLst>
      <p:ext uri="{BB962C8B-B14F-4D97-AF65-F5344CB8AC3E}">
        <p14:creationId xmlns:p14="http://schemas.microsoft.com/office/powerpoint/2010/main" val="413545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Now v. Later</a:t>
            </a:r>
          </a:p>
          <a:p>
            <a:pPr lvl="1"/>
            <a:r>
              <a:rPr lang="en-US" sz="3200" dirty="0"/>
              <a:t>Japan in the 1970s and 1980s – High savings rate</a:t>
            </a:r>
          </a:p>
          <a:p>
            <a:r>
              <a:rPr lang="en-US" sz="3600" dirty="0"/>
              <a:t>Medical Care v. All Other Goods</a:t>
            </a:r>
          </a:p>
          <a:p>
            <a:r>
              <a:rPr lang="en-US" sz="3600" dirty="0"/>
              <a:t>Example – Shifts in the PPC</a:t>
            </a:r>
          </a:p>
          <a:p>
            <a:pPr lvl="1"/>
            <a:r>
              <a:rPr lang="en-US" sz="3200" dirty="0"/>
              <a:t>Wheat v. Timber</a:t>
            </a:r>
          </a:p>
          <a:p>
            <a:pPr lvl="2"/>
            <a:r>
              <a:rPr lang="en-US" sz="2800" dirty="0"/>
              <a:t>New hybrid wheat</a:t>
            </a:r>
          </a:p>
          <a:p>
            <a:pPr lvl="2"/>
            <a:r>
              <a:rPr lang="en-US" sz="2800" dirty="0"/>
              <a:t>Selling off part of land</a:t>
            </a:r>
          </a:p>
          <a:p>
            <a:pPr lvl="2"/>
            <a:r>
              <a:rPr lang="en-US" sz="2800" dirty="0"/>
              <a:t>Letting land lie fallow (unused)</a:t>
            </a:r>
          </a:p>
          <a:p>
            <a:pPr lvl="2"/>
            <a:r>
              <a:rPr lang="en-US" sz="2800" dirty="0"/>
              <a:t>Decision to grow more wheat and produce less timber</a:t>
            </a:r>
          </a:p>
          <a:p>
            <a:pPr lvl="2"/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5139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Long-Run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Free entry and exit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49" y="2529526"/>
            <a:ext cx="6100997" cy="3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7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Positives and Negatives of Perfect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Market highly efficient</a:t>
            </a:r>
          </a:p>
          <a:p>
            <a:pPr lvl="1"/>
            <a:r>
              <a:rPr lang="en-US" sz="3200" dirty="0"/>
              <a:t>Produce at P = MC (social efficiency) in both short- and long-run</a:t>
            </a:r>
          </a:p>
          <a:p>
            <a:pPr lvl="1"/>
            <a:r>
              <a:rPr lang="en-US" sz="3200" dirty="0"/>
              <a:t>Produce at technical efficiency in LR (minimum ATC)</a:t>
            </a:r>
          </a:p>
          <a:p>
            <a:r>
              <a:rPr lang="en-US" sz="3600" dirty="0"/>
              <a:t>Negative</a:t>
            </a:r>
          </a:p>
          <a:p>
            <a:pPr lvl="1"/>
            <a:r>
              <a:rPr lang="en-US" sz="3200" dirty="0"/>
              <a:t>Does not promote innovation</a:t>
            </a:r>
          </a:p>
          <a:p>
            <a:pPr lvl="1"/>
            <a:r>
              <a:rPr lang="en-US" sz="3200" dirty="0"/>
              <a:t>Highly competitive environment does not produce resources necessary </a:t>
            </a:r>
            <a:r>
              <a:rPr lang="en-US" sz="3200"/>
              <a:t>for innovation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0628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Market Structure #2-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Market Characteristics</a:t>
            </a:r>
          </a:p>
          <a:p>
            <a:pPr lvl="1"/>
            <a:r>
              <a:rPr lang="en-US" sz="3200" dirty="0"/>
              <a:t>Single firm</a:t>
            </a:r>
          </a:p>
          <a:p>
            <a:pPr lvl="1"/>
            <a:r>
              <a:rPr lang="en-US" sz="3200" dirty="0"/>
              <a:t>Strong barriers to entry</a:t>
            </a:r>
          </a:p>
          <a:p>
            <a:pPr lvl="1"/>
            <a:r>
              <a:rPr lang="en-US" sz="3200" dirty="0"/>
              <a:t>No close substitutes</a:t>
            </a:r>
          </a:p>
          <a:p>
            <a:pPr lvl="1"/>
            <a:r>
              <a:rPr lang="en-US" sz="3200" dirty="0"/>
              <a:t>Firm and market are the same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19142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Demand and Marginal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1690688"/>
            <a:ext cx="91821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      Price	           Quantity   Revenue  Marginal Revenue</a:t>
            </a:r>
          </a:p>
          <a:p>
            <a:pPr marL="0" indent="0">
              <a:buNone/>
            </a:pPr>
            <a:r>
              <a:rPr lang="en-US" sz="3600" dirty="0"/>
              <a:t>	50			  0	        0	</a:t>
            </a:r>
          </a:p>
          <a:p>
            <a:pPr marL="0" indent="0">
              <a:buNone/>
            </a:pPr>
            <a:r>
              <a:rPr lang="en-US" sz="3600" dirty="0"/>
              <a:t>	40			10	   400			40	</a:t>
            </a:r>
          </a:p>
          <a:p>
            <a:pPr marL="0" indent="0">
              <a:buNone/>
            </a:pPr>
            <a:r>
              <a:rPr lang="en-US" sz="3600" dirty="0"/>
              <a:t>	35			20	   700			30</a:t>
            </a:r>
          </a:p>
          <a:p>
            <a:pPr marL="0" indent="0">
              <a:buNone/>
            </a:pPr>
            <a:r>
              <a:rPr lang="en-US" sz="3600" dirty="0"/>
              <a:t>	30			30	   900			20</a:t>
            </a:r>
          </a:p>
          <a:p>
            <a:pPr marL="0" indent="0">
              <a:buNone/>
            </a:pPr>
            <a:r>
              <a:rPr lang="en-US" sz="3600" dirty="0"/>
              <a:t>	25			40	 1000			10</a:t>
            </a:r>
          </a:p>
          <a:p>
            <a:pPr marL="0" indent="0">
              <a:buNone/>
            </a:pPr>
            <a:r>
              <a:rPr lang="en-US" sz="3600" dirty="0"/>
              <a:t>	20			50	 1000		  	  0</a:t>
            </a:r>
          </a:p>
          <a:p>
            <a:pPr marL="0" indent="0">
              <a:buNone/>
            </a:pPr>
            <a:r>
              <a:rPr lang="en-US" sz="3600" dirty="0"/>
              <a:t>	15			60	   900	                   -10</a:t>
            </a:r>
          </a:p>
        </p:txBody>
      </p:sp>
    </p:spTree>
    <p:extLst>
      <p:ext uri="{BB962C8B-B14F-4D97-AF65-F5344CB8AC3E}">
        <p14:creationId xmlns:p14="http://schemas.microsoft.com/office/powerpoint/2010/main" val="32308258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688" y="1489697"/>
            <a:ext cx="6571487" cy="46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882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128" y="1538510"/>
            <a:ext cx="6169152" cy="4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46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Causes of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Legal</a:t>
            </a:r>
          </a:p>
          <a:p>
            <a:pPr lvl="1"/>
            <a:r>
              <a:rPr lang="en-US" sz="2800" dirty="0"/>
              <a:t>Post Office</a:t>
            </a:r>
          </a:p>
          <a:p>
            <a:pPr lvl="1"/>
            <a:r>
              <a:rPr lang="en-US" sz="2800" dirty="0"/>
              <a:t>Patent Monopolies</a:t>
            </a:r>
          </a:p>
          <a:p>
            <a:r>
              <a:rPr lang="en-US" sz="3200" dirty="0"/>
              <a:t>Economies of Scale</a:t>
            </a:r>
          </a:p>
          <a:p>
            <a:pPr lvl="1"/>
            <a:r>
              <a:rPr lang="en-US" sz="2800" dirty="0"/>
              <a:t>Microsoft, Google (not a true monopoly)</a:t>
            </a:r>
          </a:p>
          <a:p>
            <a:pPr lvl="1"/>
            <a:r>
              <a:rPr lang="en-US" sz="2800" dirty="0"/>
              <a:t>Natural Monopolies</a:t>
            </a:r>
          </a:p>
          <a:p>
            <a:r>
              <a:rPr lang="en-US" sz="3200" dirty="0"/>
              <a:t>Geographic monopolies</a:t>
            </a:r>
          </a:p>
          <a:p>
            <a:pPr lvl="1"/>
            <a:r>
              <a:rPr lang="en-US" sz="2800" dirty="0"/>
              <a:t>Joe’s Last Chance Garage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291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Antitrust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Federal law seeks to prevent monopoly through antitrust actions</a:t>
            </a:r>
          </a:p>
          <a:p>
            <a:pPr lvl="1"/>
            <a:r>
              <a:rPr lang="en-US" sz="3200" dirty="0"/>
              <a:t>Federal Trade Commission</a:t>
            </a:r>
          </a:p>
          <a:p>
            <a:pPr lvl="1"/>
            <a:r>
              <a:rPr lang="en-US" sz="3200" dirty="0"/>
              <a:t>+Justice Department if illegal (collusion)</a:t>
            </a:r>
          </a:p>
          <a:p>
            <a:r>
              <a:rPr lang="en-US" sz="3600" dirty="0"/>
              <a:t>Alternative is to allow monopoly and then regulate</a:t>
            </a:r>
          </a:p>
          <a:p>
            <a:r>
              <a:rPr lang="en-US" sz="3600" dirty="0"/>
              <a:t>Antitrust also addresses cartels, which are pseudo-monopolies</a:t>
            </a:r>
          </a:p>
          <a:p>
            <a:pPr lvl="1"/>
            <a:r>
              <a:rPr lang="en-US" sz="3200" dirty="0"/>
              <a:t>Firms that band together and set prices and quantities</a:t>
            </a:r>
          </a:p>
        </p:txBody>
      </p:sp>
    </p:spTree>
    <p:extLst>
      <p:ext uri="{BB962C8B-B14F-4D97-AF65-F5344CB8AC3E}">
        <p14:creationId xmlns:p14="http://schemas.microsoft.com/office/powerpoint/2010/main" val="1742836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Problems with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Firm under-produces</a:t>
            </a:r>
          </a:p>
          <a:p>
            <a:pPr lvl="1"/>
            <a:r>
              <a:rPr lang="en-US" sz="3200" dirty="0"/>
              <a:t>Consumers face lower Q and higher P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48" y="2979960"/>
            <a:ext cx="5312877" cy="36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680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/>
              <a:t>Lose both technical and allocative efficiency</a:t>
            </a:r>
          </a:p>
          <a:p>
            <a:pPr lvl="1"/>
            <a:r>
              <a:rPr lang="en-US" sz="3200" dirty="0"/>
              <a:t>And, these two desirable points are at different Qs</a:t>
            </a:r>
          </a:p>
          <a:p>
            <a:pPr lvl="2"/>
            <a:r>
              <a:rPr lang="en-US" sz="2800" dirty="0"/>
              <a:t>Impossible for firm to produce at both points</a:t>
            </a:r>
          </a:p>
          <a:p>
            <a:pPr lvl="1"/>
            <a:r>
              <a:rPr lang="en-US" sz="3200" dirty="0"/>
              <a:t>Can regulate to one of two points if natural monopoly</a:t>
            </a:r>
          </a:p>
          <a:p>
            <a:r>
              <a:rPr lang="en-US" sz="3600" dirty="0"/>
              <a:t>Balanced by tendency of monopoly firms to innovate</a:t>
            </a:r>
          </a:p>
        </p:txBody>
      </p:sp>
    </p:spTree>
    <p:extLst>
      <p:ext uri="{BB962C8B-B14F-4D97-AF65-F5344CB8AC3E}">
        <p14:creationId xmlns:p14="http://schemas.microsoft.com/office/powerpoint/2010/main" val="37115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Methods of Deciding What to Produce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Market</a:t>
            </a:r>
          </a:p>
          <a:p>
            <a:r>
              <a:rPr lang="en-US" sz="3600" dirty="0"/>
              <a:t>Government – Socialism -&gt; Government ownership of means of production</a:t>
            </a:r>
          </a:p>
          <a:p>
            <a:r>
              <a:rPr lang="en-US" sz="3600" dirty="0"/>
              <a:t>Mixed – Government regulations and interventions in markets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83568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Monopolistic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Characteristics</a:t>
            </a:r>
          </a:p>
          <a:p>
            <a:pPr lvl="1"/>
            <a:r>
              <a:rPr lang="en-US" sz="3200" dirty="0"/>
              <a:t>Many firms</a:t>
            </a:r>
          </a:p>
          <a:p>
            <a:pPr lvl="1"/>
            <a:r>
              <a:rPr lang="en-US" sz="3200" dirty="0"/>
              <a:t>Weak Barriers to Entry</a:t>
            </a:r>
          </a:p>
          <a:p>
            <a:pPr lvl="2"/>
            <a:r>
              <a:rPr lang="en-US" sz="2800" dirty="0"/>
              <a:t>Licensing, safety/environmental regulations, health codes</a:t>
            </a:r>
          </a:p>
          <a:p>
            <a:pPr lvl="1"/>
            <a:r>
              <a:rPr lang="en-US" sz="3200" dirty="0"/>
              <a:t>Differentiated Product</a:t>
            </a:r>
          </a:p>
          <a:p>
            <a:pPr lvl="2"/>
            <a:r>
              <a:rPr lang="en-US" sz="2800" dirty="0"/>
              <a:t>Some product loyalty, but not at expense of very large price differentials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04107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Gas Stations</a:t>
            </a:r>
          </a:p>
          <a:p>
            <a:r>
              <a:rPr lang="en-US" sz="3600" dirty="0"/>
              <a:t>Banks (branches)</a:t>
            </a:r>
          </a:p>
          <a:p>
            <a:r>
              <a:rPr lang="en-US" sz="3600" dirty="0"/>
              <a:t>Hair Stylists</a:t>
            </a:r>
          </a:p>
          <a:p>
            <a:r>
              <a:rPr lang="en-US" sz="3600" dirty="0"/>
              <a:t>Convenience Stores</a:t>
            </a:r>
          </a:p>
          <a:p>
            <a:r>
              <a:rPr lang="en-US" sz="3600" dirty="0"/>
              <a:t>Liquor Stores</a:t>
            </a:r>
          </a:p>
          <a:p>
            <a:r>
              <a:rPr lang="en-US" sz="3600" dirty="0"/>
              <a:t>Ice Cream Parlors</a:t>
            </a:r>
          </a:p>
          <a:p>
            <a:r>
              <a:rPr lang="en-US" sz="3600" dirty="0"/>
              <a:t>Delis</a:t>
            </a:r>
          </a:p>
          <a:p>
            <a:r>
              <a:rPr lang="en-US" sz="3600" dirty="0"/>
              <a:t>Coffee Shops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820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distinction between local and global “face” of some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McDonald’s as a corporation is an oligopoly firm</a:t>
            </a:r>
          </a:p>
          <a:p>
            <a:pPr lvl="1"/>
            <a:r>
              <a:rPr lang="en-US" sz="2800" dirty="0"/>
              <a:t>Each restaurant is a monopolistically competitive firm</a:t>
            </a:r>
          </a:p>
          <a:p>
            <a:r>
              <a:rPr lang="en-US" sz="3200" dirty="0"/>
              <a:t>People’s Bank is a large corporate entity, but each branch competes with other bank branches in a MC market</a:t>
            </a:r>
          </a:p>
        </p:txBody>
      </p:sp>
    </p:spTree>
    <p:extLst>
      <p:ext uri="{BB962C8B-B14F-4D97-AF65-F5344CB8AC3E}">
        <p14:creationId xmlns:p14="http://schemas.microsoft.com/office/powerpoint/2010/main" val="12800263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Short-Run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Profits can occur in short-run</a:t>
            </a:r>
          </a:p>
          <a:p>
            <a:pPr lvl="1"/>
            <a:r>
              <a:rPr lang="en-US" sz="3200" dirty="0"/>
              <a:t>Due to product differentiation</a:t>
            </a:r>
          </a:p>
          <a:p>
            <a:r>
              <a:rPr lang="en-US" sz="3600" dirty="0"/>
              <a:t>In long-run, since barriers to entry are weak, profits will be eliminated</a:t>
            </a:r>
          </a:p>
        </p:txBody>
      </p:sp>
    </p:spTree>
    <p:extLst>
      <p:ext uri="{BB962C8B-B14F-4D97-AF65-F5344CB8AC3E}">
        <p14:creationId xmlns:p14="http://schemas.microsoft.com/office/powerpoint/2010/main" val="17367388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Short-Run Monopolistic Competition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31" y="3105944"/>
            <a:ext cx="2085975" cy="1990725"/>
          </a:xfrm>
        </p:spPr>
      </p:pic>
    </p:spTree>
    <p:extLst>
      <p:ext uri="{BB962C8B-B14F-4D97-AF65-F5344CB8AC3E}">
        <p14:creationId xmlns:p14="http://schemas.microsoft.com/office/powerpoint/2010/main" val="2368179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Long-Run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31" y="3039269"/>
            <a:ext cx="56673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70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Things to Note….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Zero profits in long-run (similar to perfect competition)</a:t>
            </a:r>
          </a:p>
          <a:p>
            <a:r>
              <a:rPr lang="en-US" sz="3600" dirty="0"/>
              <a:t>Not at minimum ATC or P = MC</a:t>
            </a:r>
          </a:p>
          <a:p>
            <a:pPr lvl="1"/>
            <a:r>
              <a:rPr lang="en-US" sz="3200" dirty="0"/>
              <a:t>Do not achieve either form of efficiency</a:t>
            </a:r>
          </a:p>
          <a:p>
            <a:r>
              <a:rPr lang="en-US" sz="3600" dirty="0"/>
              <a:t>Trade-off -&gt; Consumers willing to pay extra for differentiated products</a:t>
            </a:r>
          </a:p>
        </p:txBody>
      </p:sp>
    </p:spTree>
    <p:extLst>
      <p:ext uri="{BB962C8B-B14F-4D97-AF65-F5344CB8AC3E}">
        <p14:creationId xmlns:p14="http://schemas.microsoft.com/office/powerpoint/2010/main" val="36337038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Oligopoly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Market dominated by 3 or 4 large firms</a:t>
            </a:r>
          </a:p>
          <a:p>
            <a:pPr lvl="1"/>
            <a:r>
              <a:rPr lang="en-US" sz="3200" dirty="0"/>
              <a:t>Measured by concentration ratio or </a:t>
            </a:r>
            <a:r>
              <a:rPr lang="en-US" sz="3200" dirty="0" err="1"/>
              <a:t>Herfindahl</a:t>
            </a:r>
            <a:r>
              <a:rPr lang="en-US" sz="3200" dirty="0"/>
              <a:t> Index</a:t>
            </a:r>
          </a:p>
          <a:p>
            <a:r>
              <a:rPr lang="en-US" sz="3600" dirty="0"/>
              <a:t>Strong barriers to entry</a:t>
            </a:r>
          </a:p>
          <a:p>
            <a:r>
              <a:rPr lang="en-US" sz="3600" dirty="0"/>
              <a:t>Product can either be differentiated or homogeneous (pure oligopoly)</a:t>
            </a:r>
          </a:p>
          <a:p>
            <a:pPr lvl="1"/>
            <a:r>
              <a:rPr lang="en-US" sz="3200" dirty="0"/>
              <a:t>Automobiles v. Steel</a:t>
            </a:r>
          </a:p>
          <a:p>
            <a:r>
              <a:rPr lang="en-US" sz="3600" dirty="0"/>
              <a:t>Price leadership</a:t>
            </a:r>
          </a:p>
        </p:txBody>
      </p:sp>
    </p:spTree>
    <p:extLst>
      <p:ext uri="{BB962C8B-B14F-4D97-AF65-F5344CB8AC3E}">
        <p14:creationId xmlns:p14="http://schemas.microsoft.com/office/powerpoint/2010/main" val="27045232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  <a:p>
            <a:r>
              <a:rPr lang="en-US" dirty="0">
                <a:hlinkClick r:id="rId2"/>
              </a:rPr>
              <a:t>https://www.bing.com/videos/search?q=youtube+beautiful+mind+bar+scene&amp;view=detail&amp;mid=F3E04B2319DE14334FE1F3E04B2319DE14334FE1&amp;FORM=VIRE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043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Profits in 2 Firm Game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High Price (Firm 1)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Low</a:t>
                      </a:r>
                      <a:r>
                        <a:rPr lang="en-US" sz="3200" baseline="0" dirty="0"/>
                        <a:t> Price (Firm 1)</a:t>
                      </a:r>
                      <a:endParaRPr lang="en-US" sz="3200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/>
                        <a:t>High </a:t>
                      </a:r>
                      <a:r>
                        <a:rPr lang="en-US" sz="3200" dirty="0"/>
                        <a:t>Price (Firm 2)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$100m (I)/$50m</a:t>
                      </a:r>
                      <a:r>
                        <a:rPr lang="en-US" sz="3200" baseline="0" dirty="0"/>
                        <a:t> (2)</a:t>
                      </a:r>
                      <a:endParaRPr lang="en-US" sz="32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$150m(1)/$30m (2)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Low</a:t>
                      </a:r>
                      <a:r>
                        <a:rPr lang="en-US" sz="3200" baseline="0" dirty="0"/>
                        <a:t> Price (Firm 2)</a:t>
                      </a:r>
                      <a:endParaRPr lang="en-US" sz="32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$50m</a:t>
                      </a:r>
                      <a:r>
                        <a:rPr lang="en-US" sz="3200" baseline="0" dirty="0"/>
                        <a:t> (I)/$80m (2)</a:t>
                      </a:r>
                      <a:endParaRPr lang="en-US" sz="32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$70m(I)/$40m (2)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2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Introduction of Supply and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Law of Demand</a:t>
            </a:r>
            <a:r>
              <a:rPr lang="en-US" sz="3200" dirty="0"/>
              <a:t> - P↑→Q↓</a:t>
            </a:r>
          </a:p>
          <a:p>
            <a:pPr lvl="1"/>
            <a:r>
              <a:rPr lang="en-US" dirty="0"/>
              <a:t>Limits of slope</a:t>
            </a:r>
          </a:p>
          <a:p>
            <a:r>
              <a:rPr lang="en-US" sz="3200" dirty="0"/>
              <a:t>Example – Demand for Pizza</a:t>
            </a:r>
          </a:p>
          <a:p>
            <a:r>
              <a:rPr lang="en-US" sz="3200" dirty="0"/>
              <a:t>Shifts</a:t>
            </a:r>
          </a:p>
          <a:p>
            <a:pPr lvl="1"/>
            <a:r>
              <a:rPr lang="en-US" sz="2800" dirty="0"/>
              <a:t>Consumer Tastes</a:t>
            </a:r>
          </a:p>
          <a:p>
            <a:pPr lvl="1"/>
            <a:r>
              <a:rPr lang="en-US" sz="2800" dirty="0"/>
              <a:t>Income</a:t>
            </a:r>
          </a:p>
          <a:p>
            <a:pPr lvl="1"/>
            <a:r>
              <a:rPr lang="en-US" sz="2800" dirty="0"/>
              <a:t>Prices of Related Goods</a:t>
            </a:r>
          </a:p>
          <a:p>
            <a:pPr lvl="1"/>
            <a:r>
              <a:rPr lang="en-US" sz="2800" dirty="0"/>
              <a:t>Taxes/Subsidies</a:t>
            </a:r>
          </a:p>
          <a:p>
            <a:pPr lvl="1"/>
            <a:r>
              <a:rPr lang="en-US" sz="2800" dirty="0"/>
              <a:t>Number of Buyers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09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Alternative – Graphical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2 Demand Curves</a:t>
            </a:r>
          </a:p>
          <a:p>
            <a:pPr lvl="1"/>
            <a:r>
              <a:rPr lang="en-US" sz="3200" dirty="0"/>
              <a:t>Proportional and Perceived</a:t>
            </a:r>
          </a:p>
          <a:p>
            <a:pPr lvl="2"/>
            <a:r>
              <a:rPr lang="en-US" sz="3200" dirty="0"/>
              <a:t>Assumptions behind each</a:t>
            </a:r>
          </a:p>
          <a:p>
            <a:pPr lvl="3"/>
            <a:r>
              <a:rPr lang="en-US" sz="3000" dirty="0"/>
              <a:t>Proportional assumes that all firms follow a price change -&gt; relevant for price CUTS</a:t>
            </a:r>
          </a:p>
          <a:p>
            <a:pPr lvl="3"/>
            <a:r>
              <a:rPr lang="en-US" sz="3000" dirty="0"/>
              <a:t>Perceived assumes no firms follow a price change -&gt; relevant for a price increase</a:t>
            </a:r>
          </a:p>
          <a:p>
            <a:pPr lvl="3"/>
            <a:endParaRPr lang="en-US" sz="3000" dirty="0"/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7236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859" y="831016"/>
            <a:ext cx="8004747" cy="58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44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1480-60A7-4A43-A03A-8F369223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Cartels…..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3E330-EFF1-480D-9E7B-44E2A31E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Covered under material for Oligopoly, since cartels can only exist when there are a small number of firms</a:t>
            </a:r>
          </a:p>
          <a:p>
            <a:pPr lvl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Involves collusion between producers to fix prices</a:t>
            </a:r>
          </a:p>
          <a:p>
            <a:pPr lvl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Other conditions:</a:t>
            </a:r>
          </a:p>
          <a:p>
            <a:pPr lvl="2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Product must be homogeneous</a:t>
            </a:r>
          </a:p>
          <a:p>
            <a:pPr lvl="2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Barriers to entry</a:t>
            </a:r>
          </a:p>
          <a:p>
            <a:pPr lvl="2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No close substitutes</a:t>
            </a:r>
          </a:p>
          <a:p>
            <a:pPr lvl="2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Non-perishable</a:t>
            </a:r>
          </a:p>
        </p:txBody>
      </p:sp>
    </p:spTree>
    <p:extLst>
      <p:ext uri="{BB962C8B-B14F-4D97-AF65-F5344CB8AC3E}">
        <p14:creationId xmlns:p14="http://schemas.microsoft.com/office/powerpoint/2010/main" val="26961243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D3E4-8196-4D28-BDF1-2B0B652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Examples…..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8710-0E75-40C5-BC96-F038D3BD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OPEC -&gt; Organization of Petroleum Exporting Countries</a:t>
            </a:r>
          </a:p>
          <a:p>
            <a:r>
              <a:rPr lang="en-US" sz="3200" dirty="0"/>
              <a:t>International Sugar Agreements</a:t>
            </a:r>
          </a:p>
          <a:p>
            <a:r>
              <a:rPr lang="en-US" sz="3200" dirty="0"/>
              <a:t>International Coffee Agreements</a:t>
            </a:r>
          </a:p>
          <a:p>
            <a:r>
              <a:rPr lang="en-US" sz="3200" dirty="0"/>
              <a:t>Etc. </a:t>
            </a:r>
          </a:p>
          <a:p>
            <a:pPr lvl="1"/>
            <a:r>
              <a:rPr lang="en-US" sz="2800" dirty="0"/>
              <a:t>Most fail in some way to conform to the requirements of a cartel and eventually failed -&gt; OPEC is still with us</a:t>
            </a:r>
          </a:p>
          <a:p>
            <a:pPr lvl="1"/>
            <a:r>
              <a:rPr lang="en-US" sz="2800" dirty="0"/>
              <a:t>Recent “rebirth” of cocoa cartel in Africa</a:t>
            </a:r>
          </a:p>
          <a:p>
            <a:r>
              <a:rPr lang="en-US" sz="3200" dirty="0"/>
              <a:t>Industrial cartels common in Europe – Hundreds of them</a:t>
            </a:r>
          </a:p>
          <a:p>
            <a:pPr lvl="1"/>
            <a:r>
              <a:rPr lang="en-US" sz="2800" dirty="0"/>
              <a:t>Pop up faster than EU Commission can shut them down</a:t>
            </a:r>
          </a:p>
        </p:txBody>
      </p:sp>
    </p:spTree>
    <p:extLst>
      <p:ext uri="{BB962C8B-B14F-4D97-AF65-F5344CB8AC3E}">
        <p14:creationId xmlns:p14="http://schemas.microsoft.com/office/powerpoint/2010/main" val="3589361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5F55-E415-4D4C-A7DB-735460D7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Cartels Fail….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CDC7-BC4E-41B2-A830-774CEBE2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Incentive to cheat when prices are raised</a:t>
            </a:r>
          </a:p>
          <a:p>
            <a:pPr lvl="1"/>
            <a:r>
              <a:rPr lang="en-US" sz="3200" dirty="0"/>
              <a:t>If a nation violates if production quota, it makes extra profits</a:t>
            </a:r>
          </a:p>
          <a:p>
            <a:pPr lvl="1"/>
            <a:r>
              <a:rPr lang="en-US" sz="3200" dirty="0"/>
              <a:t>As long as it doesn’t get caught</a:t>
            </a:r>
          </a:p>
          <a:p>
            <a:pPr lvl="2"/>
            <a:r>
              <a:rPr lang="en-US" sz="2800" dirty="0"/>
              <a:t>Result was continual breakups of OPEC over the years</a:t>
            </a:r>
          </a:p>
          <a:p>
            <a:pPr lvl="1"/>
            <a:r>
              <a:rPr lang="en-US" sz="3200" dirty="0"/>
              <a:t>Graphically….</a:t>
            </a:r>
          </a:p>
        </p:txBody>
      </p:sp>
    </p:spTree>
    <p:extLst>
      <p:ext uri="{BB962C8B-B14F-4D97-AF65-F5344CB8AC3E}">
        <p14:creationId xmlns:p14="http://schemas.microsoft.com/office/powerpoint/2010/main" val="12006508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0E4C-F455-4444-A907-0020C997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60DFC7-5088-44E2-81F7-AD20602C0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885655"/>
            <a:ext cx="6564871" cy="5250312"/>
          </a:xfrm>
        </p:spPr>
      </p:pic>
    </p:spTree>
    <p:extLst>
      <p:ext uri="{BB962C8B-B14F-4D97-AF65-F5344CB8AC3E}">
        <p14:creationId xmlns:p14="http://schemas.microsoft.com/office/powerpoint/2010/main" val="1442561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23A1-D446-4AA5-9247-3BC66F68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Market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DBDC7-40F8-43A1-B19C-87E35B361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/>
              <a:t>Instances </a:t>
            </a:r>
            <a:r>
              <a:rPr lang="en-US" sz="3600" dirty="0"/>
              <a:t>where markets fail</a:t>
            </a:r>
          </a:p>
          <a:p>
            <a:pPr lvl="1"/>
            <a:r>
              <a:rPr lang="en-US" sz="3200" dirty="0"/>
              <a:t>Or, where markets are impossible</a:t>
            </a:r>
          </a:p>
          <a:p>
            <a:r>
              <a:rPr lang="en-US" sz="3600" dirty="0"/>
              <a:t>Such circumstances apply to instances of pollution, including CO2 emissions – Referred to as externalities</a:t>
            </a:r>
          </a:p>
          <a:p>
            <a:pPr lvl="1"/>
            <a:r>
              <a:rPr lang="en-US" sz="3200" dirty="0"/>
              <a:t>Usual government response is a prohibition</a:t>
            </a:r>
          </a:p>
          <a:p>
            <a:pPr lvl="1"/>
            <a:r>
              <a:rPr lang="en-US" sz="3200" dirty="0"/>
              <a:t>Economists would instead support a market-based system that internalizes costs that the firm considers external</a:t>
            </a:r>
          </a:p>
          <a:p>
            <a:pPr lvl="2"/>
            <a:r>
              <a:rPr lang="en-US" sz="2800" dirty="0"/>
              <a:t>Can be applied not only to pollution, but also noise or noxious smells</a:t>
            </a:r>
          </a:p>
        </p:txBody>
      </p:sp>
    </p:spTree>
    <p:extLst>
      <p:ext uri="{BB962C8B-B14F-4D97-AF65-F5344CB8AC3E}">
        <p14:creationId xmlns:p14="http://schemas.microsoft.com/office/powerpoint/2010/main" val="27142033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94C6-0F10-4F6E-B35C-07807411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Also, what about Public Goods?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92A8-0C77-456D-8699-D0BBD962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Goods that are consumed by everyone</a:t>
            </a:r>
          </a:p>
          <a:p>
            <a:pPr lvl="1"/>
            <a:r>
              <a:rPr lang="en-US" sz="3200" dirty="0"/>
              <a:t>My consumption does not impact your ability to consume the good</a:t>
            </a:r>
          </a:p>
          <a:p>
            <a:pPr lvl="1"/>
            <a:r>
              <a:rPr lang="en-US" sz="3200" dirty="0"/>
              <a:t>Street-lighting is a common example</a:t>
            </a:r>
          </a:p>
          <a:p>
            <a:r>
              <a:rPr lang="en-US" sz="3600" dirty="0"/>
              <a:t>Markets will not work, since I cannot stop someone from consuming something they did not pay for</a:t>
            </a:r>
          </a:p>
          <a:p>
            <a:pPr lvl="1"/>
            <a:r>
              <a:rPr lang="en-US" sz="3200" dirty="0"/>
              <a:t>Cannot use a market to determine how much of the good we want?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01437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574F-1E25-4A50-8219-8BB1E536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Begin with Pollution and other 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4814-3BC7-4091-A25B-D70F33B9E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Negative Externalities are costs that are external to the firm</a:t>
            </a:r>
          </a:p>
          <a:p>
            <a:pPr lvl="1"/>
            <a:r>
              <a:rPr lang="en-US" sz="3200" dirty="0"/>
              <a:t>We assume that businesses maximize profits, but if they ignore costs imposed on society -&gt; the dirty river, the bad air or noise from a private business that prevents “quiet enjoyment”, then the output is wrong (too high)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Can also have positive externalities (frequently ignored)</a:t>
            </a:r>
            <a:endParaRPr lang="en-US" sz="3200" dirty="0"/>
          </a:p>
          <a:p>
            <a:pPr lvl="1"/>
            <a:r>
              <a:rPr lang="en-US" sz="2800" b="1" dirty="0"/>
              <a:t>Flu shots </a:t>
            </a:r>
            <a:r>
              <a:rPr lang="en-US" sz="2800" dirty="0"/>
              <a:t>-&gt; reason they are free or covered by insurance, as they have substantial benefits to everyone</a:t>
            </a:r>
          </a:p>
          <a:p>
            <a:pPr lvl="2"/>
            <a:r>
              <a:rPr lang="en-US" sz="2400" b="1" dirty="0"/>
              <a:t>Same reason explains why shingles shots are NOT covered</a:t>
            </a:r>
          </a:p>
          <a:p>
            <a:pPr lvl="1"/>
            <a:endParaRPr lang="en-US" sz="3200" b="1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35781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204F-3228-4046-9AB5-57F3C792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Traditional Example is a Paper Mill</a:t>
            </a:r>
          </a:p>
        </p:txBody>
      </p:sp>
      <p:pic>
        <p:nvPicPr>
          <p:cNvPr id="13" name="Content Placeholder 12" descr="A picture containing building, road, person, car&#10;&#10;Description automatically generated">
            <a:extLst>
              <a:ext uri="{FF2B5EF4-FFF2-40B4-BE49-F238E27FC236}">
                <a16:creationId xmlns:a16="http://schemas.microsoft.com/office/drawing/2014/main" id="{585A8348-2E9F-444A-90B5-A68DC241F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36" y="1775722"/>
            <a:ext cx="6876789" cy="4337890"/>
          </a:xfrm>
        </p:spPr>
      </p:pic>
    </p:spTree>
    <p:extLst>
      <p:ext uri="{BB962C8B-B14F-4D97-AF65-F5344CB8AC3E}">
        <p14:creationId xmlns:p14="http://schemas.microsoft.com/office/powerpoint/2010/main" val="265195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195639"/>
              </p:ext>
            </p:extLst>
          </p:nvPr>
        </p:nvGraphicFramePr>
        <p:xfrm>
          <a:off x="4075113" y="3201988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5113" y="3201988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09" y="1394085"/>
            <a:ext cx="10003015" cy="56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15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0BBF-1B6E-44C1-A863-FD34C843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Notorious Polluters if Left Unregulated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18B3-07FD-4C67-8109-E0B28D39B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A mill will maximize profits ignoring the damage done to waterways</a:t>
            </a:r>
          </a:p>
          <a:p>
            <a:pPr lvl="1"/>
            <a:r>
              <a:rPr lang="en-US" sz="3200" dirty="0"/>
              <a:t>Regulation that is efficient will reimpose the external costs back upon the firm </a:t>
            </a:r>
          </a:p>
          <a:p>
            <a:pPr lvl="1"/>
            <a:r>
              <a:rPr lang="en-US" sz="3200" dirty="0"/>
              <a:t>If each ton of paper produces $50 worth of environmental costs, then $50 should be added to the cost</a:t>
            </a:r>
          </a:p>
          <a:p>
            <a:pPr lvl="2"/>
            <a:r>
              <a:rPr lang="en-US" sz="2800" dirty="0"/>
              <a:t>The best operating point of the firm will then occur at a lower quantity</a:t>
            </a:r>
          </a:p>
          <a:p>
            <a:pPr lvl="2"/>
            <a:r>
              <a:rPr lang="en-US" sz="2800" dirty="0"/>
              <a:t>In economics jargon, the incremental (marginal) cost is higher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286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11B2-FA87-437F-9F5A-1133CF89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4E4611-6750-41FA-A185-BCD76C326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865" y="581221"/>
            <a:ext cx="5348177" cy="5574476"/>
          </a:xfrm>
        </p:spPr>
      </p:pic>
    </p:spTree>
    <p:extLst>
      <p:ext uri="{BB962C8B-B14F-4D97-AF65-F5344CB8AC3E}">
        <p14:creationId xmlns:p14="http://schemas.microsoft.com/office/powerpoint/2010/main" val="25711226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ECCF-8921-44B8-BD1D-9527A52B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Explanation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1C35-4C13-4397-B8C3-FE81B04C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The down-sloping line (demand) represents the incremental revenue of the firm</a:t>
            </a:r>
          </a:p>
          <a:p>
            <a:pPr lvl="1"/>
            <a:r>
              <a:rPr lang="en-US" sz="3200" dirty="0"/>
              <a:t>The curved line represents the costs (incremental cost)</a:t>
            </a:r>
          </a:p>
          <a:p>
            <a:pPr lvl="1"/>
            <a:r>
              <a:rPr lang="en-US" sz="3200" dirty="0"/>
              <a:t>The firm will output where the two lines cross to maximize profits</a:t>
            </a:r>
          </a:p>
          <a:p>
            <a:pPr lvl="2"/>
            <a:r>
              <a:rPr lang="en-US" sz="2800" dirty="0"/>
              <a:t>If we add a tax, the incremental cost line will shift upwards</a:t>
            </a:r>
          </a:p>
          <a:p>
            <a:pPr lvl="2"/>
            <a:r>
              <a:rPr lang="en-US" sz="2800" dirty="0"/>
              <a:t>The quantity produced will decline and the price will rise</a:t>
            </a:r>
          </a:p>
        </p:txBody>
      </p:sp>
    </p:spTree>
    <p:extLst>
      <p:ext uri="{BB962C8B-B14F-4D97-AF65-F5344CB8AC3E}">
        <p14:creationId xmlns:p14="http://schemas.microsoft.com/office/powerpoint/2010/main" val="2224273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8989-D8D6-42A4-9E25-A799E058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Why Should we like this Outcome?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A817-4333-4390-B8EA-E76721D8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The imposition of the tax on all paper mills reduces output, reducing the amount of pollution</a:t>
            </a:r>
          </a:p>
          <a:p>
            <a:pPr lvl="1"/>
            <a:r>
              <a:rPr lang="en-US" sz="3200" dirty="0"/>
              <a:t>The tax internalizes what was an external cost</a:t>
            </a:r>
          </a:p>
          <a:p>
            <a:r>
              <a:rPr lang="en-US" sz="3600" dirty="0"/>
              <a:t>The tax is paid for by those who should pay for it-&gt;</a:t>
            </a:r>
          </a:p>
          <a:p>
            <a:pPr lvl="1"/>
            <a:r>
              <a:rPr lang="en-US" sz="3200" dirty="0"/>
              <a:t>The firm makes lower profits (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constrained optimization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Consumers pay a higher price, as output is lower (if we want white, bleached paper, should pay more)</a:t>
            </a:r>
          </a:p>
          <a:p>
            <a:r>
              <a:rPr lang="en-US" sz="3600" dirty="0"/>
              <a:t>The tax creates a pool of money to use to address remaining pollution</a:t>
            </a:r>
          </a:p>
        </p:txBody>
      </p:sp>
    </p:spTree>
    <p:extLst>
      <p:ext uri="{BB962C8B-B14F-4D97-AF65-F5344CB8AC3E}">
        <p14:creationId xmlns:p14="http://schemas.microsoft.com/office/powerpoint/2010/main" val="10860250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EFBE-7BF6-4F5E-BC21-51146AEB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Application to CO2 Emissions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1D3A-8550-4019-B936-A37AD0BF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Approaches taken in Kyoto and Paris won’t solve problem</a:t>
            </a:r>
          </a:p>
          <a:p>
            <a:pPr lvl="1"/>
            <a:r>
              <a:rPr lang="en-US" sz="3200" dirty="0"/>
              <a:t>Major emitters (India and China) are excluded in both agreements -&gt; will simply move production out of U.S. and Europe</a:t>
            </a:r>
          </a:p>
          <a:p>
            <a:pPr lvl="1"/>
            <a:r>
              <a:rPr lang="en-US" sz="3200" dirty="0"/>
              <a:t>U.S. actually has accomplished the most towards its Paris commitments</a:t>
            </a:r>
          </a:p>
          <a:p>
            <a:pPr lvl="2"/>
            <a:r>
              <a:rPr lang="en-US" sz="3000" dirty="0"/>
              <a:t>In the Irony department, fracking has resulted in a wholesale shift to natural gas and away from coal</a:t>
            </a:r>
          </a:p>
          <a:p>
            <a:pPr lvl="2"/>
            <a:r>
              <a:rPr lang="en-US" sz="3000" dirty="0"/>
              <a:t>Natural gas has MUCH lower CO2 emissions (even lower than oil) </a:t>
            </a:r>
            <a:r>
              <a:rPr lang="en-US" sz="3000" dirty="0">
                <a:solidFill>
                  <a:srgbClr val="C00000"/>
                </a:solidFill>
              </a:rPr>
              <a:t>210 </a:t>
            </a:r>
            <a:r>
              <a:rPr lang="en-US" sz="3000" dirty="0" err="1">
                <a:solidFill>
                  <a:srgbClr val="C00000"/>
                </a:solidFill>
              </a:rPr>
              <a:t>lbs</a:t>
            </a:r>
            <a:r>
              <a:rPr lang="en-US" sz="3000" dirty="0">
                <a:solidFill>
                  <a:srgbClr val="C00000"/>
                </a:solidFill>
              </a:rPr>
              <a:t>/million btu (coal), 157 </a:t>
            </a:r>
            <a:r>
              <a:rPr lang="en-US" sz="3000" dirty="0" err="1">
                <a:solidFill>
                  <a:srgbClr val="C00000"/>
                </a:solidFill>
              </a:rPr>
              <a:t>lbs</a:t>
            </a:r>
            <a:r>
              <a:rPr lang="en-US" sz="3000" dirty="0">
                <a:solidFill>
                  <a:srgbClr val="C00000"/>
                </a:solidFill>
              </a:rPr>
              <a:t>/million btu (gasoline) 117 </a:t>
            </a:r>
            <a:r>
              <a:rPr lang="en-US" sz="3000" dirty="0" err="1">
                <a:solidFill>
                  <a:srgbClr val="C00000"/>
                </a:solidFill>
              </a:rPr>
              <a:t>lbs</a:t>
            </a:r>
            <a:r>
              <a:rPr lang="en-US" sz="3000" dirty="0">
                <a:solidFill>
                  <a:srgbClr val="C00000"/>
                </a:solidFill>
              </a:rPr>
              <a:t>/million btu (natural gas) -&gt; Source: EIA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513889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BBBA-F3C8-4636-BF10-C59C8C35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Economists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86F1-D9CA-4AA9-A51F-9095BA77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Impose a tax on CO2 and a whole bunch of things will happen to reduce emissions</a:t>
            </a:r>
          </a:p>
          <a:p>
            <a:pPr lvl="1"/>
            <a:r>
              <a:rPr lang="en-US" sz="3200" dirty="0"/>
              <a:t>Energy switching will accelerate -&gt; more natural gas, less petroleum</a:t>
            </a:r>
          </a:p>
          <a:p>
            <a:pPr lvl="1"/>
            <a:r>
              <a:rPr lang="en-US" sz="3200" dirty="0"/>
              <a:t>Viable alternative energy (wind/solar) will expand (only 1.4% of total U.S. energy despite billions in subsidies</a:t>
            </a:r>
          </a:p>
          <a:p>
            <a:pPr lvl="1"/>
            <a:r>
              <a:rPr lang="en-US" sz="3200" dirty="0"/>
              <a:t>Energy efficiency measures will make a lot more sense to homeowners and drivers</a:t>
            </a:r>
          </a:p>
          <a:p>
            <a:pPr lvl="1"/>
            <a:r>
              <a:rPr lang="en-US" sz="3200" dirty="0"/>
              <a:t>A pool of money will be created to further address problem….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35584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FF8D-7052-45B6-89E2-F52671EC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For Instance, very Little Attention has been Paid to Ways to Remove CO2 without Cutting Energy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08F3-2FA9-4721-8BDF-4A32CDEE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The most common approach is planting trees – many, many trees (tens of millions to offset a large-scale power plant) – Questions about emissions when forests age and decay</a:t>
            </a:r>
          </a:p>
          <a:p>
            <a:r>
              <a:rPr lang="en-US" sz="3600" dirty="0"/>
              <a:t>Carbon-Scrubbing (UK) liquifies CO2 and injects it into underground storage – Very expensive</a:t>
            </a:r>
          </a:p>
          <a:p>
            <a:r>
              <a:rPr lang="en-US" sz="3600" dirty="0"/>
              <a:t>Most effective means of removing CO2 is to use lime</a:t>
            </a:r>
          </a:p>
          <a:p>
            <a:pPr lvl="1"/>
            <a:r>
              <a:rPr lang="en-US" sz="3200" dirty="0"/>
              <a:t>5 cubic kilometers of lime would remove all CO2 released in a given year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25943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ADB2-8522-4028-971F-D79E4AA6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Amelioration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F860-5DFA-4478-A874-C9693F3F3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More recent variant – Use CO2 produced by generating power to make cement -&gt; “permanently” embeds the gas in the cement (</a:t>
            </a:r>
            <a:r>
              <a:rPr lang="en-US" sz="3600" i="1" dirty="0"/>
              <a:t>Scientific American, August 7 , 2008)</a:t>
            </a:r>
            <a:endParaRPr lang="en-US" sz="3600" dirty="0"/>
          </a:p>
          <a:p>
            <a:pPr lvl="1"/>
            <a:r>
              <a:rPr lang="en-US" sz="3200" dirty="0"/>
              <a:t>As the joke in physics goes…Fusion power is 50 years off (its always 50 years off), so by the time the cement decays we will have zero-CO2 energy (unless fusion is still 50 years off)</a:t>
            </a:r>
          </a:p>
          <a:p>
            <a:r>
              <a:rPr lang="en-US" sz="3600" dirty="0"/>
              <a:t>Some very common minerals (olivine) readily absorb CO2 and could be used in a similar manner</a:t>
            </a:r>
          </a:p>
          <a:p>
            <a:pPr lvl="1"/>
            <a:r>
              <a:rPr lang="en-US" sz="3200" dirty="0">
                <a:hlinkClick r:id="rId2"/>
              </a:rPr>
              <a:t>https://www.sciencedirect.com/science/article/abs/pii/S0196890496003111</a:t>
            </a: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8229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3702-2126-4762-85BA-050465C7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Why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971B9-813E-42ED-88A3-75439AB4E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meaningful carbon tax is in place, producers will adopt these methods to avoid the tax</a:t>
            </a:r>
          </a:p>
          <a:p>
            <a:pPr lvl="1"/>
            <a:r>
              <a:rPr lang="en-US" dirty="0"/>
              <a:t>And tax money collected can be put to use in those circumstances that make less commercial sense</a:t>
            </a:r>
          </a:p>
          <a:p>
            <a:r>
              <a:rPr lang="en-US" dirty="0"/>
              <a:t>This avoids one of the more worrisome aspects of carbon “caps”</a:t>
            </a:r>
          </a:p>
          <a:p>
            <a:pPr lvl="1"/>
            <a:r>
              <a:rPr lang="en-US" dirty="0"/>
              <a:t>A country such as Brazil could only comply by tamping down growth, leaving much of the population that is already poor permanently so</a:t>
            </a:r>
          </a:p>
          <a:p>
            <a:r>
              <a:rPr lang="en-US" dirty="0"/>
              <a:t>A reasonably instituted tax would avoid a gigantic new bureaucracy </a:t>
            </a:r>
          </a:p>
          <a:p>
            <a:pPr lvl="1"/>
            <a:r>
              <a:rPr lang="en-US" dirty="0"/>
              <a:t>Only the dispensation of the tax revenue would be directly under government control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325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F658-16AE-4398-AAEF-7E7A787A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Public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ECB3-ECC4-458C-ADA9-9D1A7D8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A public good is a product that is:</a:t>
            </a:r>
          </a:p>
          <a:p>
            <a:pPr lvl="1"/>
            <a:r>
              <a:rPr lang="en-US" sz="3200" dirty="0"/>
              <a:t>Jointly consumed by everyone</a:t>
            </a:r>
          </a:p>
          <a:p>
            <a:pPr lvl="1"/>
            <a:r>
              <a:rPr lang="en-US" sz="3200" dirty="0"/>
              <a:t>Is non-exclusionary -&gt; I cannot prevent someone from consuming it</a:t>
            </a:r>
          </a:p>
          <a:p>
            <a:pPr lvl="1"/>
            <a:r>
              <a:rPr lang="en-US" sz="3200" dirty="0"/>
              <a:t>My consumption does not impede on your consumption</a:t>
            </a:r>
          </a:p>
          <a:p>
            <a:pPr lvl="2"/>
            <a:r>
              <a:rPr lang="en-US" sz="2800" dirty="0"/>
              <a:t>Goods subject to “congestion” are </a:t>
            </a:r>
            <a:r>
              <a:rPr lang="en-US" sz="2800"/>
              <a:t>thus imperfect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8380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4755</Words>
  <Application>Microsoft Office PowerPoint</Application>
  <PresentationFormat>Widescreen</PresentationFormat>
  <Paragraphs>567</Paragraphs>
  <Slides>102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7" baseType="lpstr">
      <vt:lpstr>Arial</vt:lpstr>
      <vt:lpstr>Trebuchet MS</vt:lpstr>
      <vt:lpstr>Wingdings 3</vt:lpstr>
      <vt:lpstr>Facet</vt:lpstr>
      <vt:lpstr>Bitmap Image</vt:lpstr>
      <vt:lpstr>EC 11 - Microeconomics</vt:lpstr>
      <vt:lpstr>First Week</vt:lpstr>
      <vt:lpstr>Production Possibilities</vt:lpstr>
      <vt:lpstr>Textiles Versus Food</vt:lpstr>
      <vt:lpstr>Shifts in Graph/Points Inside or Outside</vt:lpstr>
      <vt:lpstr>Examples</vt:lpstr>
      <vt:lpstr>Methods of Deciding What to Produce</vt:lpstr>
      <vt:lpstr>Introduction of Supply and Demand</vt:lpstr>
      <vt:lpstr>PowerPoint Presentation</vt:lpstr>
      <vt:lpstr>Supply - </vt:lpstr>
      <vt:lpstr>PowerPoint Presentation</vt:lpstr>
      <vt:lpstr>Equilibrium</vt:lpstr>
      <vt:lpstr>Interference in Markets (Direct)</vt:lpstr>
      <vt:lpstr>PowerPoint Presentation</vt:lpstr>
      <vt:lpstr>Examples</vt:lpstr>
      <vt:lpstr>Extended Example - Single-Payer Healthcare</vt:lpstr>
      <vt:lpstr>Alternative Systems</vt:lpstr>
      <vt:lpstr>Graph</vt:lpstr>
      <vt:lpstr>PowerPoint Presentation</vt:lpstr>
      <vt:lpstr>Elasticities</vt:lpstr>
      <vt:lpstr>Calculation…..</vt:lpstr>
      <vt:lpstr>PowerPoint Presentation</vt:lpstr>
      <vt:lpstr>Types of Elasticities</vt:lpstr>
      <vt:lpstr>Examples…………………</vt:lpstr>
      <vt:lpstr>PowerPoint Presentation</vt:lpstr>
      <vt:lpstr>Sample Problems</vt:lpstr>
      <vt:lpstr>PowerPoint Presentation</vt:lpstr>
      <vt:lpstr>Actual Numbers…..</vt:lpstr>
      <vt:lpstr>PowerPoint Presentation</vt:lpstr>
      <vt:lpstr>Tax Incidence</vt:lpstr>
      <vt:lpstr>PowerPoint Presentation</vt:lpstr>
      <vt:lpstr>Scenario 2 – Inelastic Demand</vt:lpstr>
      <vt:lpstr>EC 11 - Microeconomics</vt:lpstr>
      <vt:lpstr>Meeting #5 – Consumer Utility (Satisfaction)</vt:lpstr>
      <vt:lpstr>Example – Coffee and Donuts</vt:lpstr>
      <vt:lpstr>EC 11 – Product Theory</vt:lpstr>
      <vt:lpstr>Model of Firm</vt:lpstr>
      <vt:lpstr>PowerPoint Presentation</vt:lpstr>
      <vt:lpstr>Example…….</vt:lpstr>
      <vt:lpstr>Calculate Average Product, Marginal Product for each Level of Output</vt:lpstr>
      <vt:lpstr>Graphically</vt:lpstr>
      <vt:lpstr>Where Firm Produces</vt:lpstr>
      <vt:lpstr>Brief Introduction to Behavior of the Firm</vt:lpstr>
      <vt:lpstr>Additionally…….</vt:lpstr>
      <vt:lpstr>Introduction to Costs</vt:lpstr>
      <vt:lpstr>Example (Let the cost of labor = $100/unit)</vt:lpstr>
      <vt:lpstr>Redefine Curves as Averages and Marginals</vt:lpstr>
      <vt:lpstr>Example (Let the cost of labor = $100/unit)</vt:lpstr>
      <vt:lpstr>Graph…………..</vt:lpstr>
      <vt:lpstr>Profit-Maximization – Let P =$20</vt:lpstr>
      <vt:lpstr>Market Structures</vt:lpstr>
      <vt:lpstr>Assumptions Underlying Perfect Competition</vt:lpstr>
      <vt:lpstr>Market v. Firm</vt:lpstr>
      <vt:lpstr>PowerPoint Presentation</vt:lpstr>
      <vt:lpstr>Price and Marginal Revenue (ΔTR/ΔQ)</vt:lpstr>
      <vt:lpstr>PowerPoint Presentation</vt:lpstr>
      <vt:lpstr>PowerPoint Presentation</vt:lpstr>
      <vt:lpstr>Three Possible Outcomes</vt:lpstr>
      <vt:lpstr>Five Critical Points </vt:lpstr>
      <vt:lpstr>Long-Run Adjustment</vt:lpstr>
      <vt:lpstr>Positives and Negatives of Perfect Competition</vt:lpstr>
      <vt:lpstr>Market Structure #2- Monopoly</vt:lpstr>
      <vt:lpstr>Demand and Marginal Revenue</vt:lpstr>
      <vt:lpstr>Graphically</vt:lpstr>
      <vt:lpstr>Equilibrium</vt:lpstr>
      <vt:lpstr>Causes of Monopoly</vt:lpstr>
      <vt:lpstr>Antitrust</vt:lpstr>
      <vt:lpstr>Problems with Monopoly</vt:lpstr>
      <vt:lpstr>PowerPoint Presentation</vt:lpstr>
      <vt:lpstr>Monopolistic Competition</vt:lpstr>
      <vt:lpstr>Examples</vt:lpstr>
      <vt:lpstr>Note distinction between local and global “face” of some businesses</vt:lpstr>
      <vt:lpstr>Short-Run Equilibrium</vt:lpstr>
      <vt:lpstr>Short-Run Monopolistic Competition</vt:lpstr>
      <vt:lpstr>Transition to Long-Run</vt:lpstr>
      <vt:lpstr>Key Things to Note….</vt:lpstr>
      <vt:lpstr>Oligopoly</vt:lpstr>
      <vt:lpstr>Game Theory</vt:lpstr>
      <vt:lpstr>Profits in 2 Firm Game</vt:lpstr>
      <vt:lpstr>Alternative – Graphical Model</vt:lpstr>
      <vt:lpstr>PowerPoint Presentation</vt:lpstr>
      <vt:lpstr>Cartels…..</vt:lpstr>
      <vt:lpstr>Examples…..</vt:lpstr>
      <vt:lpstr>Why Cartels Fail….</vt:lpstr>
      <vt:lpstr> </vt:lpstr>
      <vt:lpstr>Market Failure</vt:lpstr>
      <vt:lpstr>Also, what about Public Goods?</vt:lpstr>
      <vt:lpstr>Begin with Pollution and other Externalities</vt:lpstr>
      <vt:lpstr>Traditional Example is a Paper Mill</vt:lpstr>
      <vt:lpstr>Notorious Polluters if Left Unregulated</vt:lpstr>
      <vt:lpstr>Graphically</vt:lpstr>
      <vt:lpstr>Explanation</vt:lpstr>
      <vt:lpstr>Why Should we like this Outcome?</vt:lpstr>
      <vt:lpstr>Application to CO2 Emissions and Climate Change</vt:lpstr>
      <vt:lpstr>Economists Approach</vt:lpstr>
      <vt:lpstr>For Instance, very Little Attention has been Paid to Ways to Remove CO2 without Cutting Energy Use</vt:lpstr>
      <vt:lpstr>Amelioration</vt:lpstr>
      <vt:lpstr>Why So Important?</vt:lpstr>
      <vt:lpstr>Public Goods</vt:lpstr>
      <vt:lpstr>Examples (Pure Cases)</vt:lpstr>
      <vt:lpstr>Imperfect Cases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11 - Microeconomics</dc:title>
  <dc:creator>Kathy Doornbosch</dc:creator>
  <cp:lastModifiedBy>Leclair, Mark S.</cp:lastModifiedBy>
  <cp:revision>67</cp:revision>
  <dcterms:created xsi:type="dcterms:W3CDTF">2018-07-05T10:01:41Z</dcterms:created>
  <dcterms:modified xsi:type="dcterms:W3CDTF">2021-08-12T12:41:37Z</dcterms:modified>
</cp:coreProperties>
</file>