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CFA92-CDF5-477F-81DF-E8180E9A2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869D88-B362-47DB-ACF0-8D08B6098F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AC82E-29E6-4CD6-990E-49B395DBA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2EA-15F3-4F71-A4B3-B98E75900B0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B9E39-5663-496F-9AB3-EA1981948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44CBD-5FC3-4DB2-98A9-B7479F17F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D067-7A52-43D9-A718-0BC50D153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137C-8DA4-4036-A85B-335D0EDF5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9CDC1C-13ED-49F8-8F4D-2F4129903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A43F4-AFC5-4042-946F-B0892DAF1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2EA-15F3-4F71-A4B3-B98E75900B0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7057A-DDC3-417B-8838-92B6E0764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F6151-A1FB-4081-A2A4-873A61E6D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D067-7A52-43D9-A718-0BC50D153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0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B55129-A37B-4DD1-969A-A7163FA859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F5A79E-7AAD-45FF-B41F-DE7BD4428F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BD195-A179-4006-98F2-4386D1507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2EA-15F3-4F71-A4B3-B98E75900B0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F1BBA-FB76-42F0-A25F-46E5AE2D8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54FD6-A9D9-42C9-893C-3D0AFEEBC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D067-7A52-43D9-A718-0BC50D153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2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9F88A-F07F-4CBC-A8DC-6C69F844D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90208-3264-470A-82EA-02E3D7503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0FCBC-55AE-4D92-ADC4-55CDF9646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2EA-15F3-4F71-A4B3-B98E75900B0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58658-ED99-4F54-93C3-16441239E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AAF99-0ED0-4552-8BBF-FE766BC26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D067-7A52-43D9-A718-0BC50D153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1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A88A-FA50-49B7-A09C-12E16827B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61E47E-B9DC-4717-A70A-1B1FED22F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9AA50-18B3-4EFE-99FF-5719F0DDE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2EA-15F3-4F71-A4B3-B98E75900B0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20FC6-C364-4970-A606-6D580FEEA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38BFC-6020-420F-BF97-62F4EA9A2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D067-7A52-43D9-A718-0BC50D153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D8C04-EC24-4BB7-BEBC-9BC5E432C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02F1B-66FD-4725-9F2E-AD2E2FF1D0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1EA65B-603C-4405-85C9-D0F50D5BD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F11057-912D-4F0F-B415-A4C9CC610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2EA-15F3-4F71-A4B3-B98E75900B0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FF807-86DA-449E-84B1-F68AA218D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5B20E-2BAB-41AD-B592-1B514DBF5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D067-7A52-43D9-A718-0BC50D153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70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E345E-827C-4435-B467-E9EAE18CB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A19DC-1FE3-4C2C-81BE-AF5EA8FD5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4E7354-81E6-4C13-94E7-1F43537C9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19079C-4535-4951-9272-6C4E8000D4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B519AE-2693-4BFB-AF2E-7A74026277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FBFA49-2A7C-4F7D-BF75-877BCD447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2EA-15F3-4F71-A4B3-B98E75900B0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0FDCD3-418C-4B47-9B60-18E45BE10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C34C5A-8BA3-4AD9-9E8A-5C01DDCDC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D067-7A52-43D9-A718-0BC50D153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30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0061C-A166-458F-BA0A-89D954DCD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C3821-C5B6-4A93-80FB-1FFAAB141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2EA-15F3-4F71-A4B3-B98E75900B0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81341A-440C-4667-A90E-9A85F322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BDFB74-5713-4A42-AF0B-63792D92F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D067-7A52-43D9-A718-0BC50D153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3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3531A3-8C47-4A1B-8F9F-DEB4B0891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2EA-15F3-4F71-A4B3-B98E75900B0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A2CD13-3AF5-432F-B3B6-108D50905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A35CAF-8802-4622-9483-9D55D7C1A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D067-7A52-43D9-A718-0BC50D153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50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2134C-97E3-4FBF-B911-917A73F7D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65D5D-9105-424E-8D26-E0AF11658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A00CFC-FA3D-4DB6-BFEE-63764DCAC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09F661-E954-41F6-998A-91BF96831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2EA-15F3-4F71-A4B3-B98E75900B0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A52FD-0DD4-44D4-BF43-087F07354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624A77-3B4A-4157-9EC7-ED2A90003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D067-7A52-43D9-A718-0BC50D153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6CB0A-936A-4923-AE6A-01A61446D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24B40B-A5E6-48EA-817A-1083265C8F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2CE899-3A65-44CB-A9AD-72FB98F67F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9038AA-FE7C-4826-A82B-09CA4A779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12EA-15F3-4F71-A4B3-B98E75900B0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DD626C-4BE3-4A9F-A0D1-04093673E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641B73-F396-403F-8D75-C9E341A8C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D067-7A52-43D9-A718-0BC50D153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4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C73CD-2C1C-4CAD-B6F7-C46EC1E7E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74A712-1BD4-41F6-879D-3E8DB71DA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E9C35-1BD3-4DA0-8510-A116D72875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512EA-15F3-4F71-A4B3-B98E75900B0D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3A488-D71A-4336-8A58-10CA6AEE1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EBEA7-372F-4595-B1E1-A2E8FBCBD6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8D067-7A52-43D9-A718-0BC50D153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8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A01E3-C9FE-460D-B49B-F27CE21FDA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Official Financing Agencies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66AF6B-12DC-4717-88AB-AD789C610C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Global and U.S.</a:t>
            </a:r>
          </a:p>
        </p:txBody>
      </p:sp>
    </p:spTree>
    <p:extLst>
      <p:ext uri="{BB962C8B-B14F-4D97-AF65-F5344CB8AC3E}">
        <p14:creationId xmlns:p14="http://schemas.microsoft.com/office/powerpoint/2010/main" val="695617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2AF1E-539C-4A0F-9BD7-7FBE8B60E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9BB73-AAF3-42A7-B2F1-E2C84F876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institutions cover the rest of the development world</a:t>
            </a:r>
          </a:p>
          <a:p>
            <a:pPr lvl="1"/>
            <a:r>
              <a:rPr lang="en-US" dirty="0"/>
              <a:t>Asia Development Bank</a:t>
            </a:r>
          </a:p>
          <a:p>
            <a:pPr lvl="1"/>
            <a:r>
              <a:rPr lang="en-US" dirty="0"/>
              <a:t>African Development Bank</a:t>
            </a:r>
          </a:p>
          <a:p>
            <a:pPr lvl="1"/>
            <a:r>
              <a:rPr lang="en-US" dirty="0"/>
              <a:t>Caribbean Development Bank</a:t>
            </a:r>
          </a:p>
          <a:p>
            <a:r>
              <a:rPr lang="en-US" dirty="0"/>
              <a:t>Impact on global financing significant, given the size of some of the loans</a:t>
            </a:r>
          </a:p>
          <a:p>
            <a:pPr lvl="1"/>
            <a:r>
              <a:rPr lang="en-US" dirty="0"/>
              <a:t>Emphasizing, however, that this is long-term, project-driven financing</a:t>
            </a:r>
          </a:p>
          <a:p>
            <a:pPr lvl="1"/>
            <a:r>
              <a:rPr lang="en-US" dirty="0"/>
              <a:t>Very different from short-term methods previously discussed</a:t>
            </a:r>
          </a:p>
          <a:p>
            <a:r>
              <a:rPr lang="en-US" dirty="0"/>
              <a:t>Development banks have been criticized for allowing too much borrowing (and debt)</a:t>
            </a:r>
          </a:p>
        </p:txBody>
      </p:sp>
    </p:spTree>
    <p:extLst>
      <p:ext uri="{BB962C8B-B14F-4D97-AF65-F5344CB8AC3E}">
        <p14:creationId xmlns:p14="http://schemas.microsoft.com/office/powerpoint/2010/main" val="3401278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0D572-4D3A-4EF2-A691-D652986E6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Start at Home….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871D5-1712-4C37-8DBF-BAF6F77CD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visible is Export-Import Bank</a:t>
            </a:r>
          </a:p>
          <a:p>
            <a:pPr lvl="1"/>
            <a:r>
              <a:rPr lang="en-US" dirty="0"/>
              <a:t>Services:</a:t>
            </a:r>
          </a:p>
          <a:p>
            <a:pPr lvl="2"/>
            <a:r>
              <a:rPr lang="en-US" sz="2400" dirty="0"/>
              <a:t>Exporter and importer financing – Seems odd, but that includes giving $$s to foreign buyer to buy U.S. goods</a:t>
            </a:r>
          </a:p>
          <a:p>
            <a:pPr lvl="2"/>
            <a:r>
              <a:rPr lang="en-US" sz="2400" dirty="0"/>
              <a:t>Protection against nonpayment by foreign buyer</a:t>
            </a:r>
          </a:p>
          <a:p>
            <a:pPr lvl="2"/>
            <a:r>
              <a:rPr lang="en-US" sz="2400" dirty="0"/>
              <a:t>Provide working capital</a:t>
            </a:r>
          </a:p>
          <a:p>
            <a:pPr lvl="2"/>
            <a:r>
              <a:rPr lang="en-US" sz="2400" dirty="0"/>
              <a:t>Export credit insurance</a:t>
            </a:r>
          </a:p>
          <a:p>
            <a:pPr lvl="2"/>
            <a:r>
              <a:rPr lang="en-US" sz="2400" dirty="0"/>
              <a:t>Loan guarantees, etc.</a:t>
            </a:r>
          </a:p>
          <a:p>
            <a:pPr lvl="1"/>
            <a:r>
              <a:rPr lang="en-US" sz="2800" dirty="0"/>
              <a:t>Has been criticized for being focused on the largest firms</a:t>
            </a:r>
          </a:p>
          <a:p>
            <a:pPr lvl="2"/>
            <a:r>
              <a:rPr lang="en-US" sz="2400" dirty="0"/>
              <a:t>At one point, seemed to simply be an arm of Boeing Corporation to promote plane sales</a:t>
            </a:r>
          </a:p>
          <a:p>
            <a:pPr lvl="2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1382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780EA-4CB9-4426-BCA2-7488B4B81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Who can use EX-IM Services?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D1515-110A-4A07-9A7C-F2C6D6E23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U.S. exporters</a:t>
            </a:r>
          </a:p>
          <a:p>
            <a:pPr lvl="1"/>
            <a:r>
              <a:rPr lang="en-US" dirty="0"/>
              <a:t>Must be in business for at least three years and must have a positive net worth</a:t>
            </a:r>
          </a:p>
          <a:p>
            <a:pPr lvl="1"/>
            <a:r>
              <a:rPr lang="en-US" dirty="0"/>
              <a:t>Must have at least one full-time employee :)</a:t>
            </a:r>
          </a:p>
          <a:p>
            <a:pPr lvl="1"/>
            <a:r>
              <a:rPr lang="en-US" dirty="0"/>
              <a:t>In practice, obtaining EX-IM funding is complicated enough that mostly large firms are involved</a:t>
            </a:r>
          </a:p>
          <a:p>
            <a:r>
              <a:rPr lang="en-US" dirty="0"/>
              <a:t>Lenders – including support for letters of credit</a:t>
            </a:r>
          </a:p>
          <a:p>
            <a:r>
              <a:rPr lang="en-US" dirty="0"/>
              <a:t>Insurance Brokers</a:t>
            </a:r>
          </a:p>
          <a:p>
            <a:r>
              <a:rPr lang="en-US" dirty="0"/>
              <a:t>Regional export promotion agencies</a:t>
            </a:r>
          </a:p>
          <a:p>
            <a:pPr lvl="1"/>
            <a:r>
              <a:rPr lang="en-US" dirty="0"/>
              <a:t>Entities that promote intra-regional trade can seek funding from EX-IM</a:t>
            </a:r>
          </a:p>
        </p:txBody>
      </p:sp>
    </p:spTree>
    <p:extLst>
      <p:ext uri="{BB962C8B-B14F-4D97-AF65-F5344CB8AC3E}">
        <p14:creationId xmlns:p14="http://schemas.microsoft.com/office/powerpoint/2010/main" val="2743303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060CD-2162-4FC3-B73D-F6771C91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Protecting against Nonpayment a Critical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A052D-FCD4-4B7D-B3AB-FC93F4F47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EX-IM has affordable insurance against nonpayment</a:t>
            </a:r>
          </a:p>
          <a:p>
            <a:pPr lvl="1"/>
            <a:r>
              <a:rPr lang="en-US" sz="2800" dirty="0"/>
              <a:t>In the very rare case that a Letter of Credit goes bad, very important</a:t>
            </a:r>
          </a:p>
          <a:p>
            <a:pPr lvl="1"/>
            <a:r>
              <a:rPr lang="en-US" sz="2800" dirty="0"/>
              <a:t>If importers bank fails during the brief period that transaction is underway</a:t>
            </a:r>
          </a:p>
          <a:p>
            <a:pPr lvl="2"/>
            <a:r>
              <a:rPr lang="en-US" sz="2400" dirty="0"/>
              <a:t>A very unlikely case, but possible</a:t>
            </a:r>
          </a:p>
          <a:p>
            <a:pPr lvl="1"/>
            <a:r>
              <a:rPr lang="en-US" sz="2800" dirty="0"/>
              <a:t>Or, if business conducted without a LOC for some reason </a:t>
            </a:r>
          </a:p>
          <a:p>
            <a:pPr lvl="2"/>
            <a:r>
              <a:rPr lang="en-US" sz="2400" dirty="0"/>
              <a:t>At that point, EX-IM insurance is promoting Moral Hazard</a:t>
            </a:r>
          </a:p>
          <a:p>
            <a:pPr lvl="2"/>
            <a:r>
              <a:rPr lang="en-US" sz="2400" dirty="0"/>
              <a:t>Unless, transaction is between large, established </a:t>
            </a:r>
            <a:r>
              <a:rPr lang="en-US" sz="2400"/>
              <a:t>corporations where LOC’s are not used</a:t>
            </a:r>
            <a:endParaRPr lang="en-US" sz="2400" dirty="0"/>
          </a:p>
          <a:p>
            <a:pPr lvl="2"/>
            <a:endParaRPr lang="en-US" sz="24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23640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ED671-0AAC-4D48-90F7-88D5B5484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Goal is to Increase Level of Trade, Particularly Exports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31744-6169-4646-B017-FEFDA8CBC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Complexities of system results in most businesses that use EX-IM being large organizations</a:t>
            </a:r>
          </a:p>
          <a:p>
            <a:pPr lvl="1"/>
            <a:r>
              <a:rPr lang="en-US" dirty="0"/>
              <a:t>Hence, the defunding (temporary) of the agency in 2019</a:t>
            </a:r>
          </a:p>
          <a:p>
            <a:pPr lvl="1"/>
            <a:r>
              <a:rPr lang="en-US" dirty="0"/>
              <a:t>Focus on large ticket items helps Boeing and other large firms, but does little for small- to medium-sized firms</a:t>
            </a:r>
          </a:p>
          <a:p>
            <a:r>
              <a:rPr lang="en-US" dirty="0"/>
              <a:t>Small Business Administration has </a:t>
            </a:r>
            <a:r>
              <a:rPr lang="en-US" i="1" dirty="0"/>
              <a:t>some</a:t>
            </a:r>
            <a:r>
              <a:rPr lang="en-US" dirty="0"/>
              <a:t> services for firms seeking to export, but programs are small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535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9D0DB-7499-4506-96B5-62FC20827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For Developing World, World Bank (IFC) Provides Similar Services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C6AD92-C770-4134-B55D-FC5A26468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International Finance Corporation</a:t>
            </a:r>
          </a:p>
          <a:p>
            <a:pPr lvl="1"/>
            <a:r>
              <a:rPr lang="en-US" dirty="0"/>
              <a:t>Provides loans of 7-12 year duration to businesses</a:t>
            </a:r>
          </a:p>
          <a:p>
            <a:pPr lvl="1"/>
            <a:r>
              <a:rPr lang="en-US" dirty="0"/>
              <a:t>Not necessarily exporters, but much of the demand</a:t>
            </a:r>
          </a:p>
          <a:p>
            <a:pPr marL="457200" lvl="1" indent="0">
              <a:buNone/>
            </a:pPr>
            <a:r>
              <a:rPr lang="en-US" dirty="0"/>
              <a:t>    is in that sector</a:t>
            </a:r>
          </a:p>
          <a:p>
            <a:pPr lvl="1"/>
            <a:r>
              <a:rPr lang="en-US" dirty="0"/>
              <a:t>Specifically:</a:t>
            </a:r>
          </a:p>
          <a:p>
            <a:pPr lvl="2"/>
            <a:r>
              <a:rPr lang="en-US" sz="2400" dirty="0"/>
              <a:t>Trade and supply chain finance</a:t>
            </a:r>
          </a:p>
          <a:p>
            <a:pPr lvl="2"/>
            <a:r>
              <a:rPr lang="en-US" sz="2400" dirty="0"/>
              <a:t>Direct investment in firms (equity purchases)</a:t>
            </a:r>
          </a:p>
          <a:p>
            <a:pPr lvl="2"/>
            <a:r>
              <a:rPr lang="en-US" sz="2400" dirty="0"/>
              <a:t>Advisory services to assist both domestic producers and exporters</a:t>
            </a:r>
          </a:p>
          <a:p>
            <a:pPr lvl="1"/>
            <a:r>
              <a:rPr lang="en-US" sz="2800" dirty="0"/>
              <a:t>IFC important since most financing arrangements targeted at corporations in industrialized world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558E0EC-1C17-46EF-8C9D-0625895CA8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67675" y="1938338"/>
            <a:ext cx="291465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350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97C34-0F79-4A29-BA52-EDBBC4712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Note the Significant Difference here…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F83C5-A8F7-4D71-A197-FB79E7467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Methods discussed above are short-term – strictly designed to smooth international trade</a:t>
            </a:r>
          </a:p>
          <a:p>
            <a:pPr lvl="1"/>
            <a:r>
              <a:rPr lang="en-US" dirty="0"/>
              <a:t>IFC is focused on much longer-term projects</a:t>
            </a:r>
          </a:p>
          <a:p>
            <a:pPr lvl="1"/>
            <a:r>
              <a:rPr lang="en-US" dirty="0"/>
              <a:t>Financing of this kind can have a similar effect, since export businesses can secure funds to develop products and markets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77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34ECA-85E8-446B-939E-341D92F3A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B7D0C29-FC35-49F2-8EEB-BA390AB85D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444933" y="365125"/>
            <a:ext cx="12245375" cy="6245225"/>
          </a:xfrm>
        </p:spPr>
      </p:pic>
    </p:spTree>
    <p:extLst>
      <p:ext uri="{BB962C8B-B14F-4D97-AF65-F5344CB8AC3E}">
        <p14:creationId xmlns:p14="http://schemas.microsoft.com/office/powerpoint/2010/main" val="3886717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D3A34-2D3A-4F92-973B-F8AC658DD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In addition to IFC, have Development Banks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AB995-2BD3-4EFB-94C0-80D53BC2C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Financed and “owned” by nations in a particular region</a:t>
            </a:r>
          </a:p>
          <a:p>
            <a:pPr lvl="1"/>
            <a:r>
              <a:rPr lang="en-US" dirty="0"/>
              <a:t>Latin American Development Bank was founded in 1970 and currently has 19 member states</a:t>
            </a:r>
          </a:p>
          <a:p>
            <a:pPr lvl="1"/>
            <a:r>
              <a:rPr lang="en-US" dirty="0"/>
              <a:t>Funds (mainly) projects with a public component</a:t>
            </a:r>
          </a:p>
          <a:p>
            <a:pPr lvl="2"/>
            <a:r>
              <a:rPr lang="en-US" sz="2400" dirty="0"/>
              <a:t>On webpage -&gt; Green, infrastructure, digital infrastructure, sanitary systems</a:t>
            </a:r>
          </a:p>
          <a:p>
            <a:pPr lvl="2"/>
            <a:r>
              <a:rPr lang="en-US" sz="2400" dirty="0"/>
              <a:t>Green and digital funding inevitably support businesses</a:t>
            </a:r>
          </a:p>
          <a:p>
            <a:pPr lvl="1"/>
            <a:r>
              <a:rPr lang="en-US" dirty="0"/>
              <a:t>Loans are in the range of $75 m to $500 million</a:t>
            </a:r>
          </a:p>
          <a:p>
            <a:pPr lvl="2"/>
            <a:r>
              <a:rPr lang="en-US" sz="2400" dirty="0"/>
              <a:t>Offered at reduced interest rates to spur investment</a:t>
            </a:r>
          </a:p>
          <a:p>
            <a:pPr lvl="1"/>
            <a:r>
              <a:rPr lang="en-US" dirty="0"/>
              <a:t>Also promotes microlending</a:t>
            </a:r>
          </a:p>
          <a:p>
            <a:pPr lvl="2"/>
            <a:r>
              <a:rPr lang="en-US" sz="2400" dirty="0"/>
              <a:t>Small loans for startups and expansion of small business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780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591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Official Financing Agencies</vt:lpstr>
      <vt:lpstr>Start at Home….</vt:lpstr>
      <vt:lpstr>Who can use EX-IM Services?</vt:lpstr>
      <vt:lpstr>Protecting against Nonpayment a Critical Service</vt:lpstr>
      <vt:lpstr>Goal is to Increase Level of Trade, Particularly Exports</vt:lpstr>
      <vt:lpstr>For Developing World, World Bank (IFC) Provides Similar Services</vt:lpstr>
      <vt:lpstr>Note the Significant Difference here…</vt:lpstr>
      <vt:lpstr>PowerPoint Presentation</vt:lpstr>
      <vt:lpstr>In addition to IFC, have Development Banks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Official Financing Agencies</dc:title>
  <dc:creator>Leclair, Mark S.</dc:creator>
  <cp:lastModifiedBy>Leclair, Mark S.</cp:lastModifiedBy>
  <cp:revision>7</cp:revision>
  <dcterms:created xsi:type="dcterms:W3CDTF">2021-11-23T13:24:01Z</dcterms:created>
  <dcterms:modified xsi:type="dcterms:W3CDTF">2021-11-24T19:10:41Z</dcterms:modified>
</cp:coreProperties>
</file>