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8870B-44AC-4D87-805C-BDC2BF3E6F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9BD50-6E73-4143-877A-525AF3C79D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F85E7-1DE4-4786-BFAB-B77D9A6FE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F79C-2BF3-4006-B0B2-C93817003CF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78A51D-2A3E-4EAC-9407-6532D29CE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BF7F8-E029-4B9E-AF4D-4A46D424D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1661-E22D-4996-A660-2B4D0F5D8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429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B5FB7-1318-414D-8EFB-0863D9CD4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EEE077-2E87-43BC-9DBB-34709E50BE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85BFDA-4DBB-490E-9945-CFD640C70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F79C-2BF3-4006-B0B2-C93817003CF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EF3B4-330E-47B6-AC2F-2755C5425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CC6B1-74CE-40D3-A612-EB7A71EFD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1661-E22D-4996-A660-2B4D0F5D8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07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2C4DD2-D31A-4F7A-B8F5-511A258B5B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5689CD-637A-4B83-BD42-3762520330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18402-34E2-4EE2-B23D-8B841EF28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F79C-2BF3-4006-B0B2-C93817003CF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0692A-3C10-47EB-A50D-2CC6E76EE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8C7AE4-2823-421B-A3E0-B92DBBF9A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1661-E22D-4996-A660-2B4D0F5D8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02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B8B4-6370-4D63-B6A9-665878801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D1473-2A9B-4D88-8D6C-65A073CB6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71F8C0-D909-40FC-9CA2-15CE0F0A0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F79C-2BF3-4006-B0B2-C93817003CF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B53E9-C2E7-441D-AD38-C9D49B09C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3E963-2C95-41DC-8EC0-B9ABAF272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1661-E22D-4996-A660-2B4D0F5D8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804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E43C9-6B05-44B4-BE58-0E44999AB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317745-5894-42A1-A5D7-7C98938DF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08053E-A904-4376-A578-3CB80DAB5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F79C-2BF3-4006-B0B2-C93817003CF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F3FFE-F59D-41F3-9B93-586E0267F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FE667E-24F0-470D-A445-B007E92AC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1661-E22D-4996-A660-2B4D0F5D8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428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4DF6E-EB60-42E9-B7F0-92C1898EB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9E433-46AA-4378-BCB3-A84E183C09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B33300-824E-4556-B4DB-6A71CC2392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FADF67-AFDA-4716-821C-D040B8A40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F79C-2BF3-4006-B0B2-C93817003CF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232643-B1E0-4A8F-AF9E-AB6F0B3E3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60B04B-02C0-4BFB-A0D7-C5BB90403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1661-E22D-4996-A660-2B4D0F5D8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664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CCF52-7B0D-48E8-99AC-1006BC9B2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CEDF79-4252-4A54-8A7F-C0EF273F75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65E36D-B423-474B-A5AC-B8B5396220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1C126D-0A54-45B0-96C3-D97D1439B5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F54E31-5B30-4F41-9925-7512755571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80FCC8-6DD0-4297-968B-A53926D2E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F79C-2BF3-4006-B0B2-C93817003CF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A22A64-30BF-4A1F-81F7-698ED1AD1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DEC459-1BAB-43C3-A474-5EFC1766D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1661-E22D-4996-A660-2B4D0F5D8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02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4D193-348A-4749-9538-EFDEFC3BF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A4E6DD-B1CE-4F82-A68E-6AC4C1BBC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F79C-2BF3-4006-B0B2-C93817003CF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EE9E9F-06E6-48DA-8C7A-512DA4805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3A4F9E-69C6-493E-A881-CED9A6EE8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1661-E22D-4996-A660-2B4D0F5D8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334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E3E43B-D260-4127-B61A-4F84946EA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F79C-2BF3-4006-B0B2-C93817003CF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0A17E1-FCA9-4E79-A124-460CE8249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A4E96-5F46-424A-BA87-F0EFB1A7A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1661-E22D-4996-A660-2B4D0F5D8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3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F1D7D-BBD4-4A51-B20E-30AFD4D7E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96AE3-C7C9-444A-90AD-F68294546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3DDCE7-A2D8-4D73-A66D-CEE6C0495D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734C83-AE16-41DF-B199-A7BB70773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F79C-2BF3-4006-B0B2-C93817003CF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4A004F-6D23-4688-9D2F-64C6B361D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A1D757-3517-4C1E-855F-40A379F27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1661-E22D-4996-A660-2B4D0F5D8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665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4A2E3-228A-4E60-8804-46134B401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14E97C-5F79-407F-9229-2E28CD1C17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B8FB3E-0D70-4C69-A64B-696313E411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F63025-F5DB-4C45-9CA7-63C73743C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F79C-2BF3-4006-B0B2-C93817003CF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84FD53-A279-48BF-8C41-90972B573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A967B-A51F-493D-9CCC-C401BE2E9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1661-E22D-4996-A660-2B4D0F5D8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03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68ECB4-7C26-4B91-AC08-994B6E4C2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A86990-32F8-4148-9447-318DBD19F7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451C2-B9C9-4379-BFDE-AE83153BEB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EF79C-2BF3-4006-B0B2-C93817003CF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E52DC-0A2B-4D20-906F-07CA2F5E93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32548-7418-4589-8ECD-02D1E194E6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71661-E22D-4996-A660-2B4D0F5D8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676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7D65F-83F0-490A-B5CC-A2BB4033F4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EC 233 – Fall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DEF157-E4C4-4628-B914-203EE3B415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Final Lecture – International Finance</a:t>
            </a:r>
          </a:p>
        </p:txBody>
      </p:sp>
    </p:spTree>
    <p:extLst>
      <p:ext uri="{BB962C8B-B14F-4D97-AF65-F5344CB8AC3E}">
        <p14:creationId xmlns:p14="http://schemas.microsoft.com/office/powerpoint/2010/main" val="2420861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AA042-6C59-4C15-A26F-D3FA182C4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Summary…..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E17F3-FBF4-410E-82C0-4B6C511D6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Without finance methods (and payment methods) volume of  international trade would be much smaller</a:t>
            </a:r>
          </a:p>
          <a:p>
            <a:pPr lvl="1"/>
            <a:r>
              <a:rPr lang="en-US" sz="2800" dirty="0"/>
              <a:t>Combination of private arrangements coming out of (primarily) the banking sector and</a:t>
            </a:r>
          </a:p>
          <a:p>
            <a:pPr lvl="1"/>
            <a:r>
              <a:rPr lang="en-US" sz="2800" dirty="0"/>
              <a:t>Large institutions such as EX-IM, IFC, development banks, etc.</a:t>
            </a:r>
          </a:p>
          <a:p>
            <a:pPr lvl="2"/>
            <a:r>
              <a:rPr lang="en-US" sz="2400" dirty="0"/>
              <a:t>Combination of trade finance and development finance for the latter organizations</a:t>
            </a:r>
          </a:p>
          <a:p>
            <a:pPr lvl="1"/>
            <a:r>
              <a:rPr lang="en-US" sz="2800" dirty="0"/>
              <a:t>Institutions offer wider range of services than private sector </a:t>
            </a:r>
            <a:r>
              <a:rPr lang="en-US" sz="2800"/>
              <a:t>can offer</a:t>
            </a:r>
          </a:p>
          <a:p>
            <a:pPr marL="914400" lvl="2" indent="0">
              <a:buNone/>
            </a:pPr>
            <a:endParaRPr lang="en-US" sz="2400" dirty="0"/>
          </a:p>
          <a:p>
            <a:pPr lvl="2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29384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2FF15-FA03-4389-8E49-CF2229E02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Analysis of Global Finance Market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1F294-C7D6-4176-995B-C05296CC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Have noted essential nature of market</a:t>
            </a:r>
          </a:p>
          <a:p>
            <a:pPr lvl="1"/>
            <a:r>
              <a:rPr lang="en-US" sz="2800" dirty="0"/>
              <a:t>International trade would be significantly lower if mechanisms did not exist to reduce risk and facilitate trade</a:t>
            </a:r>
          </a:p>
          <a:p>
            <a:pPr lvl="1"/>
            <a:r>
              <a:rPr lang="en-US" sz="2800" dirty="0"/>
              <a:t>Particularly as trade has grown in the developing world</a:t>
            </a:r>
          </a:p>
          <a:p>
            <a:pPr lvl="2"/>
            <a:r>
              <a:rPr lang="en-US" sz="2800" dirty="0"/>
              <a:t>More rudimentary financial systems</a:t>
            </a:r>
          </a:p>
          <a:p>
            <a:pPr lvl="2"/>
            <a:r>
              <a:rPr lang="en-US" sz="2800" dirty="0"/>
              <a:t>Smaller businesses, most without a payment history</a:t>
            </a:r>
          </a:p>
          <a:p>
            <a:pPr lvl="2"/>
            <a:r>
              <a:rPr lang="en-US" sz="2800" dirty="0"/>
              <a:t>Trade has raised standard of living and will continue to do so</a:t>
            </a:r>
          </a:p>
          <a:p>
            <a:pPr lvl="1"/>
            <a:r>
              <a:rPr lang="en-US" sz="3200" dirty="0"/>
              <a:t>Also promotes global involvement of small businesses in industrialized world</a:t>
            </a:r>
          </a:p>
          <a:p>
            <a:pPr lvl="2"/>
            <a:r>
              <a:rPr lang="en-US" sz="2800" dirty="0"/>
              <a:t>Otherwise, are sidelined </a:t>
            </a:r>
          </a:p>
        </p:txBody>
      </p:sp>
    </p:spTree>
    <p:extLst>
      <p:ext uri="{BB962C8B-B14F-4D97-AF65-F5344CB8AC3E}">
        <p14:creationId xmlns:p14="http://schemas.microsoft.com/office/powerpoint/2010/main" val="3875436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8F134-ED8E-4600-8757-2130232A9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Size of Market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82EB8-EFE9-4BD0-8861-A3C0089E4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$8.9 trillion in 2019 (last “normal” year) </a:t>
            </a:r>
          </a:p>
          <a:p>
            <a:pPr lvl="1"/>
            <a:r>
              <a:rPr lang="en-US" sz="2800" dirty="0"/>
              <a:t>Dropped to $7.6 trillion in 2020 due to pandemic</a:t>
            </a:r>
          </a:p>
          <a:p>
            <a:pPr lvl="1"/>
            <a:r>
              <a:rPr lang="en-US" sz="2800" dirty="0"/>
              <a:t>Expected to growth to over $10 trillion by 2026</a:t>
            </a:r>
          </a:p>
          <a:p>
            <a:pPr lvl="1"/>
            <a:r>
              <a:rPr lang="en-US" sz="2800" dirty="0"/>
              <a:t>Between 80-90% of global trade is dependent upon trade finance</a:t>
            </a:r>
          </a:p>
          <a:p>
            <a:pPr lvl="2"/>
            <a:r>
              <a:rPr lang="en-US" sz="2400" dirty="0"/>
              <a:t>Functioning of market critical</a:t>
            </a:r>
          </a:p>
          <a:p>
            <a:pPr lvl="1"/>
            <a:r>
              <a:rPr lang="en-US" sz="2800" dirty="0"/>
              <a:t>Exporters/importers in developing world typically pay very high fees for services</a:t>
            </a:r>
          </a:p>
          <a:p>
            <a:pPr lvl="2"/>
            <a:r>
              <a:rPr lang="en-US" sz="2400" dirty="0"/>
              <a:t>Much higher than those paid by firms in industrialized world</a:t>
            </a:r>
          </a:p>
          <a:p>
            <a:pPr lvl="2"/>
            <a:r>
              <a:rPr lang="en-US" sz="2400" dirty="0"/>
              <a:t>Necessity, however, or trade would not take place at all</a:t>
            </a:r>
          </a:p>
          <a:p>
            <a:pPr lvl="2"/>
            <a:r>
              <a:rPr lang="en-US" sz="2400" dirty="0"/>
              <a:t>Subsidizing this to a degree (World Bank?) could boost trade</a:t>
            </a:r>
          </a:p>
        </p:txBody>
      </p:sp>
    </p:spTree>
    <p:extLst>
      <p:ext uri="{BB962C8B-B14F-4D97-AF65-F5344CB8AC3E}">
        <p14:creationId xmlns:p14="http://schemas.microsoft.com/office/powerpoint/2010/main" val="4021695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5006B-811B-46F6-A06F-DD4A65E06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Changes that Support the Growth of World Trade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A7827-52CC-4508-9AC2-A35541461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LOC’s and other financing forms rely upon documentation (particularly shipping document)</a:t>
            </a:r>
          </a:p>
          <a:p>
            <a:pPr lvl="1"/>
            <a:r>
              <a:rPr lang="en-US" sz="2800" dirty="0"/>
              <a:t>Electronic digitization of documents is improving efficiency and support in market</a:t>
            </a:r>
          </a:p>
          <a:p>
            <a:pPr lvl="1"/>
            <a:r>
              <a:rPr lang="en-US" sz="2800" dirty="0"/>
              <a:t>Trading of documents facilitated</a:t>
            </a:r>
          </a:p>
          <a:p>
            <a:r>
              <a:rPr lang="en-US" sz="3200" dirty="0"/>
              <a:t>Electronic documentation by banks also supports process</a:t>
            </a:r>
          </a:p>
        </p:txBody>
      </p:sp>
    </p:spTree>
    <p:extLst>
      <p:ext uri="{BB962C8B-B14F-4D97-AF65-F5344CB8AC3E}">
        <p14:creationId xmlns:p14="http://schemas.microsoft.com/office/powerpoint/2010/main" val="2193011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44CF9-E9E7-4396-9DCA-5ED520A6A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6A455-9073-48DE-BDDA-0CE491F8C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Regional…..</a:t>
            </a:r>
          </a:p>
          <a:p>
            <a:pPr lvl="1"/>
            <a:r>
              <a:rPr lang="en-US" sz="2800" dirty="0"/>
              <a:t>APAC (Asia-Pacific Countries) has largest share of global finance market</a:t>
            </a:r>
          </a:p>
          <a:p>
            <a:pPr lvl="2"/>
            <a:r>
              <a:rPr lang="en-US" sz="2400" dirty="0"/>
              <a:t>Obvious role of China in boosting numbers</a:t>
            </a:r>
          </a:p>
          <a:p>
            <a:pPr lvl="1"/>
            <a:r>
              <a:rPr lang="en-US" sz="2800" dirty="0"/>
              <a:t>LAMEA – Latin America, Middle East and Africa (somewhat strange grouping) represented the highest returns to trade finance</a:t>
            </a:r>
          </a:p>
          <a:p>
            <a:pPr lvl="2"/>
            <a:r>
              <a:rPr lang="en-US" sz="2400" dirty="0"/>
              <a:t>Not really puzzling – Higher risk leads to higher fees and returns</a:t>
            </a:r>
          </a:p>
          <a:p>
            <a:pPr lvl="1"/>
            <a:r>
              <a:rPr lang="en-US" sz="2800" dirty="0"/>
              <a:t>Returns also very high in North America</a:t>
            </a:r>
          </a:p>
        </p:txBody>
      </p:sp>
    </p:spTree>
    <p:extLst>
      <p:ext uri="{BB962C8B-B14F-4D97-AF65-F5344CB8AC3E}">
        <p14:creationId xmlns:p14="http://schemas.microsoft.com/office/powerpoint/2010/main" val="3652871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2AD17-595A-46ED-ACF9-BFE8A3A24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Dominant 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B5C8E-1BD4-4DDF-B10C-DA71B43D1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73737"/>
                </a:solidFill>
                <a:effectLst/>
              </a:rPr>
              <a:t>Given prior discussion on risk to two parties, not surprising that LOC are most common form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73737"/>
                </a:solidFill>
                <a:effectLst/>
              </a:rPr>
              <a:t>Other important methods</a:t>
            </a:r>
          </a:p>
          <a:p>
            <a:pPr lvl="1"/>
            <a:r>
              <a:rPr lang="en-US" sz="2800" b="0" i="0" dirty="0">
                <a:solidFill>
                  <a:srgbClr val="373737"/>
                </a:solidFill>
                <a:effectLst/>
              </a:rPr>
              <a:t>Guarantees – Third party guarantee of payment outside of LOC process</a:t>
            </a:r>
          </a:p>
          <a:p>
            <a:pPr lvl="1"/>
            <a:r>
              <a:rPr lang="en-US" sz="2800" b="0" i="0" dirty="0">
                <a:solidFill>
                  <a:srgbClr val="373737"/>
                </a:solidFill>
                <a:effectLst/>
              </a:rPr>
              <a:t>Supply Chain Finance</a:t>
            </a:r>
          </a:p>
          <a:p>
            <a:pPr lvl="2"/>
            <a:r>
              <a:rPr lang="en-US" sz="2400" dirty="0">
                <a:solidFill>
                  <a:srgbClr val="373737"/>
                </a:solidFill>
              </a:rPr>
              <a:t>Financing of supplier by third party on behalf of buyer</a:t>
            </a:r>
          </a:p>
          <a:p>
            <a:pPr lvl="2"/>
            <a:r>
              <a:rPr lang="en-US" sz="2400" b="0" i="0" dirty="0">
                <a:solidFill>
                  <a:srgbClr val="373737"/>
                </a:solidFill>
                <a:effectLst/>
              </a:rPr>
              <a:t>Ob</a:t>
            </a:r>
            <a:r>
              <a:rPr lang="en-US" sz="2400" dirty="0">
                <a:solidFill>
                  <a:srgbClr val="373737"/>
                </a:solidFill>
              </a:rPr>
              <a:t>viously of considerable interest at moment, given supply chain problems in U.S. economy</a:t>
            </a:r>
            <a:endParaRPr lang="en-US" sz="2400" b="0" i="0" dirty="0">
              <a:solidFill>
                <a:srgbClr val="373737"/>
              </a:solidFill>
              <a:effectLst/>
            </a:endParaRPr>
          </a:p>
          <a:p>
            <a:pPr lvl="1"/>
            <a:r>
              <a:rPr lang="en-US" sz="2800" b="0" i="0" dirty="0">
                <a:solidFill>
                  <a:srgbClr val="373737"/>
                </a:solidFill>
                <a:effectLst/>
              </a:rPr>
              <a:t>Factoring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005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D9C4F-BB9F-4C01-8273-85001CB93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Part of Market Process Financed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D4154-EE4D-448D-9ADD-284E84FCA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73737"/>
                </a:solidFill>
                <a:effectLst/>
              </a:rPr>
              <a:t>Finance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73737"/>
                </a:solidFill>
                <a:effectLst/>
              </a:rPr>
              <a:t>Energy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73737"/>
                </a:solidFill>
                <a:effectLst/>
              </a:rPr>
              <a:t>Power Generation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73737"/>
                </a:solidFill>
                <a:effectLst/>
              </a:rPr>
              <a:t>Transport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73737"/>
                </a:solidFill>
                <a:effectLst/>
              </a:rPr>
              <a:t>Renewables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73737"/>
                </a:solidFill>
                <a:effectLst/>
              </a:rPr>
              <a:t>Metals &amp; Non-Metallic Minerals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860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595A9-2A51-4036-BEF8-17B633DB7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Major Institutions Involved in Market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C12AA-8792-458E-953E-32BD72C62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73737"/>
                </a:solidFill>
                <a:effectLst/>
              </a:rPr>
              <a:t>BNP Paribas (France)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73737"/>
                </a:solidFill>
                <a:effectLst/>
              </a:rPr>
              <a:t>Bank of China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73737"/>
                </a:solidFill>
                <a:effectLst/>
              </a:rPr>
              <a:t>Citigroup Inc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73737"/>
                </a:solidFill>
                <a:effectLst/>
              </a:rPr>
              <a:t>China Exim Bank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73737"/>
                </a:solidFill>
                <a:effectLst/>
              </a:rPr>
              <a:t>ICBC (China)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73737"/>
                </a:solidFill>
                <a:effectLst/>
              </a:rPr>
              <a:t>JPMorgan Chase &amp; Co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73737"/>
                </a:solidFill>
                <a:effectLst/>
              </a:rPr>
              <a:t>Mizuho Financial Group (Japan)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73737"/>
                </a:solidFill>
                <a:effectLst/>
              </a:rPr>
              <a:t>Standard Chartered (Britain)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449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7B9A7-D053-42AE-B99D-281DFA8D7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Components of Market….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4EF18-A915-4676-8992-B596AAB43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Letters of Credit -&gt; $4.3 billion in 2019</a:t>
            </a:r>
          </a:p>
          <a:p>
            <a:pPr lvl="1"/>
            <a:r>
              <a:rPr lang="en-US" sz="2800" dirty="0"/>
              <a:t>May seem very small, but involves the smaller businesses</a:t>
            </a:r>
          </a:p>
          <a:p>
            <a:pPr lvl="1"/>
            <a:r>
              <a:rPr lang="en-US" sz="2800" dirty="0"/>
              <a:t>Large business do not use LOCs</a:t>
            </a:r>
          </a:p>
          <a:p>
            <a:r>
              <a:rPr lang="en-US" sz="3200" dirty="0"/>
              <a:t>No specific figure available for factoring transactions, but volume of activity growing</a:t>
            </a:r>
          </a:p>
          <a:p>
            <a:pPr lvl="1"/>
            <a:r>
              <a:rPr lang="en-US" sz="2800" dirty="0"/>
              <a:t>Factoring (by volume of transactions) is centered in Europe</a:t>
            </a:r>
          </a:p>
          <a:p>
            <a:pPr lvl="1"/>
            <a:r>
              <a:rPr lang="en-US" sz="2800" dirty="0"/>
              <a:t>Much of businesses served are in U.S.</a:t>
            </a:r>
          </a:p>
          <a:p>
            <a:r>
              <a:rPr lang="en-US" sz="3200" dirty="0"/>
              <a:t>Banker’s Acceptances -&gt; a short-cut LOC</a:t>
            </a:r>
          </a:p>
          <a:p>
            <a:pPr lvl="1"/>
            <a:r>
              <a:rPr lang="en-US" sz="2800" dirty="0"/>
              <a:t>Bank substitutes its credit for that of importer</a:t>
            </a:r>
          </a:p>
          <a:p>
            <a:pPr lvl="1"/>
            <a:r>
              <a:rPr lang="en-US" sz="2800" dirty="0"/>
              <a:t>Fed predicts will grow by 10-fold in next decade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6684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551</Words>
  <Application>Microsoft Office PowerPoint</Application>
  <PresentationFormat>Widescreen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EC 233 – Fall 2021</vt:lpstr>
      <vt:lpstr>Analysis of Global Finance Market</vt:lpstr>
      <vt:lpstr>Size of Market</vt:lpstr>
      <vt:lpstr>Changes that Support the Growth of World Trade</vt:lpstr>
      <vt:lpstr>Statistics</vt:lpstr>
      <vt:lpstr>Dominant Forms</vt:lpstr>
      <vt:lpstr>Part of Market Process Financed</vt:lpstr>
      <vt:lpstr>Major Institutions Involved in Market</vt:lpstr>
      <vt:lpstr>Components of Market….</vt:lpstr>
      <vt:lpstr>Summary…..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 233 – Fall 2021</dc:title>
  <dc:creator>Leclair, Mark S.</dc:creator>
  <cp:lastModifiedBy>Leclair, Mark S.</cp:lastModifiedBy>
  <cp:revision>9</cp:revision>
  <dcterms:created xsi:type="dcterms:W3CDTF">2021-12-04T10:43:48Z</dcterms:created>
  <dcterms:modified xsi:type="dcterms:W3CDTF">2021-12-06T18:24:50Z</dcterms:modified>
</cp:coreProperties>
</file>