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0" r:id="rId5"/>
    <p:sldId id="282" r:id="rId6"/>
    <p:sldId id="283" r:id="rId7"/>
    <p:sldId id="332" r:id="rId8"/>
    <p:sldId id="333" r:id="rId9"/>
    <p:sldId id="334" r:id="rId10"/>
    <p:sldId id="259" r:id="rId11"/>
    <p:sldId id="335" r:id="rId12"/>
    <p:sldId id="260" r:id="rId13"/>
    <p:sldId id="261" r:id="rId14"/>
    <p:sldId id="262" r:id="rId15"/>
    <p:sldId id="336" r:id="rId16"/>
    <p:sldId id="264" r:id="rId17"/>
    <p:sldId id="263" r:id="rId18"/>
    <p:sldId id="265" r:id="rId19"/>
    <p:sldId id="266" r:id="rId20"/>
    <p:sldId id="337" r:id="rId21"/>
    <p:sldId id="338" r:id="rId22"/>
    <p:sldId id="339" r:id="rId23"/>
    <p:sldId id="340" r:id="rId24"/>
    <p:sldId id="341" r:id="rId25"/>
    <p:sldId id="342" r:id="rId26"/>
    <p:sldId id="343" r:id="rId27"/>
    <p:sldId id="344" r:id="rId28"/>
    <p:sldId id="345" r:id="rId29"/>
    <p:sldId id="267" r:id="rId30"/>
    <p:sldId id="346" r:id="rId31"/>
    <p:sldId id="347" r:id="rId32"/>
    <p:sldId id="271" r:id="rId33"/>
    <p:sldId id="269" r:id="rId34"/>
    <p:sldId id="270" r:id="rId35"/>
    <p:sldId id="272" r:id="rId36"/>
    <p:sldId id="348" r:id="rId37"/>
    <p:sldId id="273" r:id="rId38"/>
    <p:sldId id="274" r:id="rId39"/>
    <p:sldId id="276" r:id="rId40"/>
    <p:sldId id="277" r:id="rId41"/>
    <p:sldId id="278" r:id="rId42"/>
    <p:sldId id="279" r:id="rId43"/>
    <p:sldId id="275" r:id="rId44"/>
    <p:sldId id="295" r:id="rId45"/>
    <p:sldId id="350" r:id="rId46"/>
    <p:sldId id="351" r:id="rId47"/>
    <p:sldId id="296" r:id="rId48"/>
    <p:sldId id="297" r:id="rId49"/>
    <p:sldId id="298" r:id="rId50"/>
    <p:sldId id="299" r:id="rId51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B486-FC18-4DA9-B13E-93A480CA7C20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684C-5C89-42AE-A3DA-F49BE7E0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4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B486-FC18-4DA9-B13E-93A480CA7C20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684C-5C89-42AE-A3DA-F49BE7E0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5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B486-FC18-4DA9-B13E-93A480CA7C20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684C-5C89-42AE-A3DA-F49BE7E0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72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B486-FC18-4DA9-B13E-93A480CA7C20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684C-5C89-42AE-A3DA-F49BE7E0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7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B486-FC18-4DA9-B13E-93A480CA7C20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684C-5C89-42AE-A3DA-F49BE7E0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02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B486-FC18-4DA9-B13E-93A480CA7C20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684C-5C89-42AE-A3DA-F49BE7E0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704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B486-FC18-4DA9-B13E-93A480CA7C20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684C-5C89-42AE-A3DA-F49BE7E0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21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B486-FC18-4DA9-B13E-93A480CA7C20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684C-5C89-42AE-A3DA-F49BE7E0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B486-FC18-4DA9-B13E-93A480CA7C20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684C-5C89-42AE-A3DA-F49BE7E0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882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B486-FC18-4DA9-B13E-93A480CA7C20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684C-5C89-42AE-A3DA-F49BE7E0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054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B486-FC18-4DA9-B13E-93A480CA7C20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684C-5C89-42AE-A3DA-F49BE7E0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679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9B486-FC18-4DA9-B13E-93A480CA7C20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5684C-5C89-42AE-A3DA-F49BE7E0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3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97267"/>
            <a:ext cx="9144000" cy="2387600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EC 233 – International Finance – Fall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92289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Currency Valuations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/>
              <a:t>Major currency ratios:</a:t>
            </a:r>
          </a:p>
          <a:p>
            <a:pPr lvl="1"/>
            <a:r>
              <a:rPr lang="en-US" sz="3200" dirty="0"/>
              <a:t>$/€ = 1.106		$/£ = 1.2349	¥/$ = 108.04</a:t>
            </a:r>
          </a:p>
          <a:p>
            <a:pPr lvl="1"/>
            <a:r>
              <a:rPr lang="en-US" sz="3200" dirty="0"/>
              <a:t>Ratios Flipped: €/$ =0.9042    £/$ = .8097    $/¥=0.0093</a:t>
            </a:r>
          </a:p>
          <a:p>
            <a:r>
              <a:rPr lang="en-US" sz="3600" dirty="0"/>
              <a:t>Non-reserve currencies</a:t>
            </a:r>
          </a:p>
          <a:p>
            <a:pPr lvl="1"/>
            <a:r>
              <a:rPr lang="en-US" sz="3200" dirty="0"/>
              <a:t>Cited against a “reserve” currency</a:t>
            </a:r>
          </a:p>
          <a:p>
            <a:pPr lvl="2"/>
            <a:r>
              <a:rPr lang="en-US" sz="2800" dirty="0"/>
              <a:t>Mexican pesos/U.S. $ or $s per Mexican Peso</a:t>
            </a:r>
          </a:p>
          <a:p>
            <a:pPr lvl="2"/>
            <a:r>
              <a:rPr lang="en-US" sz="2800" dirty="0"/>
              <a:t>19.6 pesos/$</a:t>
            </a:r>
          </a:p>
          <a:p>
            <a:r>
              <a:rPr lang="en-US" sz="3600" dirty="0"/>
              <a:t>Reserve Currencies:</a:t>
            </a:r>
          </a:p>
          <a:p>
            <a:pPr lvl="1"/>
            <a:r>
              <a:rPr lang="en-US" sz="3200" dirty="0"/>
              <a:t>U.S. $, Canadian $, U.K. £, €, ¥, Swiss Franc, </a:t>
            </a:r>
            <a:r>
              <a:rPr lang="en-US" sz="3200" dirty="0">
                <a:solidFill>
                  <a:srgbClr val="FF0000"/>
                </a:solidFill>
              </a:rPr>
              <a:t>Chinese Yuan??</a:t>
            </a:r>
          </a:p>
        </p:txBody>
      </p:sp>
    </p:spTree>
    <p:extLst>
      <p:ext uri="{BB962C8B-B14F-4D97-AF65-F5344CB8AC3E}">
        <p14:creationId xmlns:p14="http://schemas.microsoft.com/office/powerpoint/2010/main" val="2574885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Triangular arbitrage:</a:t>
            </a:r>
          </a:p>
          <a:p>
            <a:pPr lvl="1"/>
            <a:r>
              <a:rPr lang="en-US" sz="3200" dirty="0"/>
              <a:t>Opportunity to create large, instantaneous rate of </a:t>
            </a:r>
            <a:r>
              <a:rPr lang="en-US" sz="3200" dirty="0" err="1"/>
              <a:t>retrn</a:t>
            </a: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$/£ * £/C$ must = $/C$</a:t>
            </a:r>
          </a:p>
          <a:p>
            <a:pPr lvl="1"/>
            <a:r>
              <a:rPr lang="en-US" sz="3200" dirty="0"/>
              <a:t>If not equal, sets up arbitrage opportunity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752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/>
              <a:t>$1.20/euro</a:t>
            </a:r>
          </a:p>
          <a:p>
            <a:pPr marL="0" indent="0">
              <a:buNone/>
            </a:pPr>
            <a:r>
              <a:rPr lang="en-US" sz="3600" dirty="0"/>
              <a:t>$1.30/pound</a:t>
            </a:r>
          </a:p>
          <a:p>
            <a:pPr marL="0" indent="0">
              <a:buNone/>
            </a:pPr>
            <a:r>
              <a:rPr lang="en-US" sz="3600" dirty="0"/>
              <a:t>1.12 euro/pound</a:t>
            </a:r>
          </a:p>
          <a:p>
            <a:r>
              <a:rPr lang="en-US" sz="3600" dirty="0"/>
              <a:t>Equilibrium:	$/euro * euro/pound = $/pound</a:t>
            </a:r>
          </a:p>
          <a:p>
            <a:pPr lvl="1"/>
            <a:r>
              <a:rPr lang="en-US" sz="3200" dirty="0"/>
              <a:t>$1.20*1.12 should = $1.30 (actually = 1.34)</a:t>
            </a:r>
          </a:p>
          <a:p>
            <a:pPr lvl="1"/>
            <a:r>
              <a:rPr lang="en-US" sz="3200" dirty="0"/>
              <a:t>Not in equilibrium</a:t>
            </a:r>
          </a:p>
          <a:p>
            <a:r>
              <a:rPr lang="en-US" sz="3600" dirty="0"/>
              <a:t>$1 million example: Buy $1 m worth of Pounds →0.769 Pounds→0.923 euro→$1.034 (3.4% ROR)</a:t>
            </a:r>
          </a:p>
        </p:txBody>
      </p:sp>
    </p:spTree>
    <p:extLst>
      <p:ext uri="{BB962C8B-B14F-4D97-AF65-F5344CB8AC3E}">
        <p14:creationId xmlns:p14="http://schemas.microsoft.com/office/powerpoint/2010/main" val="724205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Yen/$ =110</a:t>
            </a:r>
          </a:p>
          <a:p>
            <a:r>
              <a:rPr lang="en-US" sz="3600" dirty="0"/>
              <a:t>C$/$ = 1.3</a:t>
            </a:r>
          </a:p>
          <a:p>
            <a:r>
              <a:rPr lang="en-US" sz="3600" dirty="0"/>
              <a:t>Yen/C$ = 88</a:t>
            </a:r>
          </a:p>
          <a:p>
            <a:r>
              <a:rPr lang="en-US" sz="3600" dirty="0"/>
              <a:t>Show not in equilibrium</a:t>
            </a:r>
          </a:p>
          <a:p>
            <a:pPr lvl="1"/>
            <a:r>
              <a:rPr lang="en-US" sz="3200" dirty="0"/>
              <a:t>Demonstrate how to make money </a:t>
            </a:r>
            <a:r>
              <a:rPr lang="en-US" sz="3200"/>
              <a:t>using disequilibrium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58034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Currency Forward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Can lock in 30- 60- 90- and 180-day rates (others if institution willing to sit on other side)</a:t>
            </a:r>
          </a:p>
          <a:p>
            <a:pPr lvl="1"/>
            <a:r>
              <a:rPr lang="en-US" sz="3200" dirty="0"/>
              <a:t>(Why not for years – risk too high)</a:t>
            </a:r>
          </a:p>
          <a:p>
            <a:r>
              <a:rPr lang="en-US" sz="3600" dirty="0"/>
              <a:t>Forward market – actually want currency (firms)</a:t>
            </a:r>
          </a:p>
          <a:p>
            <a:r>
              <a:rPr lang="en-US" sz="3600" dirty="0"/>
              <a:t>Options market – can be just attempt to make money</a:t>
            </a:r>
          </a:p>
          <a:p>
            <a:r>
              <a:rPr lang="en-US" sz="3600" dirty="0"/>
              <a:t>Mechanism: Agree to buy (Call) or sell (Put) currency at a future date</a:t>
            </a:r>
          </a:p>
          <a:p>
            <a:pPr lvl="1"/>
            <a:r>
              <a:rPr lang="en-US" sz="3200" dirty="0"/>
              <a:t>Since it is an option, can just let it expire (lose fee)</a:t>
            </a:r>
          </a:p>
        </p:txBody>
      </p:sp>
    </p:spTree>
    <p:extLst>
      <p:ext uri="{BB962C8B-B14F-4D97-AF65-F5344CB8AC3E}">
        <p14:creationId xmlns:p14="http://schemas.microsoft.com/office/powerpoint/2010/main" val="2599370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What Determines “Fee”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Length of contract, as well as riskiness</a:t>
            </a:r>
          </a:p>
          <a:p>
            <a:pPr lvl="1"/>
            <a:r>
              <a:rPr lang="en-US" sz="3200" dirty="0"/>
              <a:t>Longer contracts are more expensive</a:t>
            </a:r>
          </a:p>
          <a:p>
            <a:pPr lvl="1"/>
            <a:r>
              <a:rPr lang="en-US" sz="3200" dirty="0"/>
              <a:t>Variability of prices↑ results in higher fees</a:t>
            </a:r>
          </a:p>
          <a:p>
            <a:r>
              <a:rPr lang="en-US" sz="3600" dirty="0"/>
              <a:t>European v. American options</a:t>
            </a:r>
          </a:p>
          <a:p>
            <a:pPr lvl="1"/>
            <a:r>
              <a:rPr lang="en-US" sz="3200" dirty="0"/>
              <a:t>European – specific date that option must be exercised or allowed to expire</a:t>
            </a:r>
          </a:p>
          <a:p>
            <a:pPr lvl="1"/>
            <a:r>
              <a:rPr lang="en-US" sz="3200" dirty="0"/>
              <a:t>American – Can exercise at any time during “strike period”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46575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Cost of option (premium cost) varies by length of contract, risk, etc.</a:t>
            </a:r>
          </a:p>
          <a:p>
            <a:r>
              <a:rPr lang="en-US" dirty="0"/>
              <a:t>If you own a call on a currency, and that currency rises in value, you can sell the option at a profit before the </a:t>
            </a:r>
            <a:r>
              <a:rPr lang="en-US" i="1" dirty="0"/>
              <a:t>Strike Period</a:t>
            </a:r>
            <a:endParaRPr lang="en-US" dirty="0"/>
          </a:p>
          <a:p>
            <a:r>
              <a:rPr lang="en-US" dirty="0"/>
              <a:t>Example: $/£ = 1.28, buy six month call, assuming that pound will go up in value</a:t>
            </a:r>
          </a:p>
          <a:p>
            <a:pPr lvl="1"/>
            <a:r>
              <a:rPr lang="en-US" dirty="0"/>
              <a:t>Buy 100 pounds @ $1.30 (market also assumes pound will rise in value)</a:t>
            </a:r>
          </a:p>
          <a:p>
            <a:pPr lvl="1"/>
            <a:r>
              <a:rPr lang="en-US" dirty="0"/>
              <a:t>Pay $.10 fee for each contract</a:t>
            </a:r>
          </a:p>
          <a:p>
            <a:pPr lvl="1"/>
            <a:r>
              <a:rPr lang="en-US" dirty="0"/>
              <a:t>If pound rises to $1.35 – Make .05 per pound or $5. </a:t>
            </a:r>
          </a:p>
          <a:p>
            <a:pPr lvl="1"/>
            <a:r>
              <a:rPr lang="en-US" dirty="0"/>
              <a:t>But, paid $10 for contract</a:t>
            </a:r>
          </a:p>
          <a:p>
            <a:pPr lvl="2"/>
            <a:r>
              <a:rPr lang="en-US" dirty="0"/>
              <a:t>Only make money if pound rises above $1.40</a:t>
            </a:r>
          </a:p>
        </p:txBody>
      </p:sp>
    </p:spTree>
    <p:extLst>
      <p:ext uri="{BB962C8B-B14F-4D97-AF65-F5344CB8AC3E}">
        <p14:creationId xmlns:p14="http://schemas.microsoft.com/office/powerpoint/2010/main" val="3757662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Pound Goes Down in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Allow contract to expire, and lose entire $10</a:t>
            </a:r>
          </a:p>
          <a:p>
            <a:pPr lvl="1"/>
            <a:r>
              <a:rPr lang="en-US" sz="3200" dirty="0"/>
              <a:t>Caps losses off at $10</a:t>
            </a:r>
          </a:p>
          <a:p>
            <a:r>
              <a:rPr lang="en-US" sz="3600" dirty="0"/>
              <a:t>Reason puts/calls popular – leverage investment</a:t>
            </a:r>
          </a:p>
          <a:p>
            <a:pPr lvl="1"/>
            <a:r>
              <a:rPr lang="en-US" sz="3200" dirty="0"/>
              <a:t>Only invested $10 to buy $130 worth of pounds</a:t>
            </a:r>
          </a:p>
          <a:p>
            <a:pPr lvl="1"/>
            <a:r>
              <a:rPr lang="en-US" sz="3200" dirty="0"/>
              <a:t>RORs can be very high</a:t>
            </a:r>
          </a:p>
          <a:p>
            <a:pPr lvl="1"/>
            <a:r>
              <a:rPr lang="en-US" sz="3200" dirty="0"/>
              <a:t>If pound went to $1.45, make 5 cents per pound or $5 on a $10 investment (50% ROR)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03765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Puts are a Bet Against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/>
              <a:t>Investor is bearish on currency</a:t>
            </a:r>
          </a:p>
          <a:p>
            <a:pPr lvl="1"/>
            <a:r>
              <a:rPr lang="en-US" sz="3200" dirty="0"/>
              <a:t>If pound at $1.28, agree to SELL pounds at $1.25</a:t>
            </a:r>
          </a:p>
          <a:p>
            <a:pPr lvl="1"/>
            <a:r>
              <a:rPr lang="en-US" sz="3200" dirty="0"/>
              <a:t>If pound drops further than that, buy at lower price and immediately resell</a:t>
            </a:r>
          </a:p>
          <a:p>
            <a:pPr lvl="1"/>
            <a:r>
              <a:rPr lang="en-US" sz="3200" dirty="0"/>
              <a:t>Once again, fee is sacrificed, so change has to be large enough to offset lost fee</a:t>
            </a:r>
          </a:p>
          <a:p>
            <a:r>
              <a:rPr lang="en-US" sz="3600" dirty="0"/>
              <a:t>Class exercise: € = $1.15, buy put on euro at $1.11</a:t>
            </a:r>
          </a:p>
          <a:p>
            <a:pPr marL="0" indent="0">
              <a:buNone/>
            </a:pPr>
            <a:r>
              <a:rPr lang="en-US" sz="3600" dirty="0"/>
              <a:t>	Invest $2000. At end of period, euro is at $1.00, </a:t>
            </a:r>
          </a:p>
          <a:p>
            <a:pPr marL="0" indent="0">
              <a:buNone/>
            </a:pPr>
            <a:r>
              <a:rPr lang="en-US" sz="3600" dirty="0"/>
              <a:t>	fee = 4% of total contract</a:t>
            </a:r>
          </a:p>
        </p:txBody>
      </p:sp>
    </p:spTree>
    <p:extLst>
      <p:ext uri="{BB962C8B-B14F-4D97-AF65-F5344CB8AC3E}">
        <p14:creationId xmlns:p14="http://schemas.microsoft.com/office/powerpoint/2010/main" val="1648866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Answer….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Get $25 out for every dollar put in</a:t>
            </a:r>
          </a:p>
          <a:p>
            <a:pPr lvl="1"/>
            <a:r>
              <a:rPr lang="en-US" sz="3200" dirty="0"/>
              <a:t>$2000 buys $50,000 worth of euro @$1.11 = €45,872</a:t>
            </a:r>
          </a:p>
          <a:p>
            <a:pPr lvl="1"/>
            <a:r>
              <a:rPr lang="en-US" sz="3200" dirty="0"/>
              <a:t>Buy at $1.00 @ end of period, immediately sell at $1.11</a:t>
            </a:r>
          </a:p>
          <a:p>
            <a:pPr lvl="1"/>
            <a:r>
              <a:rPr lang="en-US" sz="3200" dirty="0"/>
              <a:t>Make .11 per euro or $5,046</a:t>
            </a:r>
          </a:p>
          <a:p>
            <a:pPr lvl="2"/>
            <a:r>
              <a:rPr lang="en-US" sz="2800" dirty="0"/>
              <a:t>Take off fee of $2000 = $3,046 net on $2000 investment (52.3%) ROR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87265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/>
              <a:t>Topics Covered:</a:t>
            </a:r>
            <a:endParaRPr lang="en-US" sz="3600" dirty="0"/>
          </a:p>
          <a:p>
            <a:pPr lvl="1"/>
            <a:r>
              <a:rPr lang="en-US" sz="3200" dirty="0"/>
              <a:t>Balance of Payments</a:t>
            </a:r>
          </a:p>
          <a:p>
            <a:pPr lvl="1"/>
            <a:r>
              <a:rPr lang="en-US" sz="3200" dirty="0"/>
              <a:t>Currency valuation</a:t>
            </a:r>
          </a:p>
          <a:p>
            <a:pPr lvl="1"/>
            <a:r>
              <a:rPr lang="en-US" sz="3200" dirty="0"/>
              <a:t>Spot and Forward Markets</a:t>
            </a:r>
          </a:p>
          <a:p>
            <a:pPr lvl="1"/>
            <a:r>
              <a:rPr lang="en-US" sz="3200" dirty="0"/>
              <a:t>Supply and demand for currency and valuation</a:t>
            </a:r>
          </a:p>
          <a:p>
            <a:pPr lvl="1"/>
            <a:r>
              <a:rPr lang="en-US" sz="3200" dirty="0"/>
              <a:t>The euro</a:t>
            </a:r>
          </a:p>
          <a:p>
            <a:pPr lvl="1"/>
            <a:r>
              <a:rPr lang="en-US" sz="3200" dirty="0"/>
              <a:t>The East Asian Financial Crisis</a:t>
            </a:r>
          </a:p>
          <a:p>
            <a:pPr lvl="1"/>
            <a:r>
              <a:rPr lang="en-US" sz="3200" dirty="0"/>
              <a:t>Interest Rate Parity</a:t>
            </a:r>
          </a:p>
          <a:p>
            <a:pPr lvl="1"/>
            <a:r>
              <a:rPr lang="en-US" sz="3200" dirty="0"/>
              <a:t>Purchasing Power Parity</a:t>
            </a:r>
          </a:p>
        </p:txBody>
      </p:sp>
    </p:spTree>
    <p:extLst>
      <p:ext uri="{BB962C8B-B14F-4D97-AF65-F5344CB8AC3E}">
        <p14:creationId xmlns:p14="http://schemas.microsoft.com/office/powerpoint/2010/main" val="561569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Introduction to Exchange Rate Determination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Use supply-demand Model</a:t>
            </a:r>
          </a:p>
          <a:p>
            <a:pPr lvl="1"/>
            <a:r>
              <a:rPr lang="en-US" sz="3200" dirty="0"/>
              <a:t>Supply and demand for foreign currency</a:t>
            </a:r>
          </a:p>
          <a:p>
            <a:pPr lvl="1"/>
            <a:r>
              <a:rPr lang="en-US" sz="3200" dirty="0"/>
              <a:t>Shifts determine how “e” changes</a:t>
            </a:r>
          </a:p>
          <a:p>
            <a:r>
              <a:rPr lang="en-US" sz="3600" dirty="0"/>
              <a:t>Vertical (y-axis) is value of foreign currency (e)</a:t>
            </a:r>
          </a:p>
          <a:p>
            <a:pPr lvl="1"/>
            <a:r>
              <a:rPr lang="en-US" sz="3200" dirty="0"/>
              <a:t>Inverse of value of the dollar</a:t>
            </a:r>
          </a:p>
        </p:txBody>
      </p:sp>
    </p:spTree>
    <p:extLst>
      <p:ext uri="{BB962C8B-B14F-4D97-AF65-F5344CB8AC3E}">
        <p14:creationId xmlns:p14="http://schemas.microsoft.com/office/powerpoint/2010/main" val="25009303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Supply and Demand for euro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8548" y="2264537"/>
            <a:ext cx="749139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044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Influences that Change Supply and Demand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Changes in the Inflation Rate (double shift)</a:t>
            </a:r>
          </a:p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Changes in the Interest Rate (double shift)</a:t>
            </a:r>
          </a:p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Changes in Growth</a:t>
            </a:r>
          </a:p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Trade Barriers</a:t>
            </a:r>
          </a:p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Government Spending</a:t>
            </a:r>
          </a:p>
        </p:txBody>
      </p:sp>
    </p:spTree>
    <p:extLst>
      <p:ext uri="{BB962C8B-B14F-4D97-AF65-F5344CB8AC3E}">
        <p14:creationId xmlns:p14="http://schemas.microsoft.com/office/powerpoint/2010/main" val="11012795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Rising inflation in the U.S.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8256" y="1650184"/>
            <a:ext cx="7991856" cy="4642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347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7BE03-A863-462C-BB42-2F72469E5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702D7-57F3-43AF-A494-9E84FE5C9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Explanation:</a:t>
            </a:r>
          </a:p>
          <a:p>
            <a:pPr lvl="1"/>
            <a:r>
              <a:rPr lang="en-US" sz="3200" dirty="0"/>
              <a:t>US residents will seek out more UK goods</a:t>
            </a:r>
          </a:p>
          <a:p>
            <a:pPr lvl="2"/>
            <a:r>
              <a:rPr lang="en-US" sz="2800" dirty="0"/>
              <a:t>Need more British Pounds</a:t>
            </a:r>
          </a:p>
          <a:p>
            <a:pPr lvl="1"/>
            <a:r>
              <a:rPr lang="en-US" sz="3200" dirty="0"/>
              <a:t>UK residents will seek out fewer US goods</a:t>
            </a:r>
          </a:p>
          <a:p>
            <a:pPr lvl="2"/>
            <a:r>
              <a:rPr lang="en-US" sz="2800" dirty="0"/>
              <a:t>Need fewer US $s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3876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121AB-4C73-4A62-9A6E-A42E73FA7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Rise in U.S. Interest Rates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32E7B45-C8AB-4621-8CC7-7FF2BFD419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0416" y="1531088"/>
            <a:ext cx="8377621" cy="5984015"/>
          </a:xfrm>
        </p:spPr>
      </p:pic>
    </p:spTree>
    <p:extLst>
      <p:ext uri="{BB962C8B-B14F-4D97-AF65-F5344CB8AC3E}">
        <p14:creationId xmlns:p14="http://schemas.microsoft.com/office/powerpoint/2010/main" val="12284991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AF205-22FC-48D1-94CE-28B754B8F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CBB89-E54C-4836-97F0-11D4BBA3D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Explanation:</a:t>
            </a:r>
          </a:p>
          <a:p>
            <a:pPr lvl="1"/>
            <a:r>
              <a:rPr lang="en-US" sz="3200" dirty="0"/>
              <a:t>Brits buy US dollars to invest in US market</a:t>
            </a:r>
          </a:p>
          <a:p>
            <a:pPr lvl="2"/>
            <a:r>
              <a:rPr lang="en-US" sz="3200" dirty="0"/>
              <a:t>Increases supply of British pounds</a:t>
            </a:r>
          </a:p>
          <a:p>
            <a:pPr lvl="1"/>
            <a:r>
              <a:rPr lang="en-US" sz="3200" dirty="0"/>
              <a:t>US investors keep money at home, so don’t need Pounds</a:t>
            </a:r>
          </a:p>
          <a:p>
            <a:pPr lvl="2"/>
            <a:r>
              <a:rPr lang="en-US" sz="3200" dirty="0"/>
              <a:t>Demand declines</a:t>
            </a:r>
          </a:p>
        </p:txBody>
      </p:sp>
    </p:spTree>
    <p:extLst>
      <p:ext uri="{BB962C8B-B14F-4D97-AF65-F5344CB8AC3E}">
        <p14:creationId xmlns:p14="http://schemas.microsoft.com/office/powerpoint/2010/main" val="39296872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95B38-CC38-4F8D-806C-D9F1323AE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Example 3 – Single Shift – Growth in US Economy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5580157-2EFB-401D-9710-4A7F18986C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5642" y="1796902"/>
            <a:ext cx="8119577" cy="5780494"/>
          </a:xfrm>
        </p:spPr>
      </p:pic>
    </p:spTree>
    <p:extLst>
      <p:ext uri="{BB962C8B-B14F-4D97-AF65-F5344CB8AC3E}">
        <p14:creationId xmlns:p14="http://schemas.microsoft.com/office/powerpoint/2010/main" val="3420069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2E589-BC74-4A90-BFF9-0E13603D2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1C082-5EEE-4DBE-91E7-8FA731683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When US economy grows, about 15-16% goes to imports</a:t>
            </a:r>
          </a:p>
          <a:p>
            <a:pPr lvl="1"/>
            <a:r>
              <a:rPr lang="en-US" sz="3200" dirty="0"/>
              <a:t>Marginal Propensity to Import</a:t>
            </a:r>
          </a:p>
          <a:p>
            <a:pPr lvl="1"/>
            <a:r>
              <a:rPr lang="en-US" sz="3200" dirty="0"/>
              <a:t>No shift in Supply in this circumstance, only demand</a:t>
            </a:r>
          </a:p>
          <a:p>
            <a:r>
              <a:rPr lang="en-US" sz="3600" dirty="0"/>
              <a:t>Leading up to pandemic, US growth greater than that in Europe or elsewhere</a:t>
            </a:r>
          </a:p>
          <a:p>
            <a:pPr lvl="1"/>
            <a:r>
              <a:rPr lang="en-US" sz="3200" dirty="0"/>
              <a:t>Imports ↑ -&gt; trade deficit ↑</a:t>
            </a:r>
          </a:p>
        </p:txBody>
      </p:sp>
    </p:spTree>
    <p:extLst>
      <p:ext uri="{BB962C8B-B14F-4D97-AF65-F5344CB8AC3E}">
        <p14:creationId xmlns:p14="http://schemas.microsoft.com/office/powerpoint/2010/main" val="21109203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Government Influences on Exchange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Two Channels</a:t>
            </a:r>
          </a:p>
          <a:p>
            <a:pPr lvl="1"/>
            <a:r>
              <a:rPr lang="en-US" sz="3200" dirty="0"/>
              <a:t>Intervention by Fed</a:t>
            </a:r>
          </a:p>
          <a:p>
            <a:pPr lvl="2"/>
            <a:r>
              <a:rPr lang="en-US" sz="2800" dirty="0"/>
              <a:t>Direct (ST)</a:t>
            </a:r>
          </a:p>
          <a:p>
            <a:pPr lvl="2"/>
            <a:r>
              <a:rPr lang="en-US" sz="2800" dirty="0"/>
              <a:t>Through interest rates</a:t>
            </a:r>
          </a:p>
          <a:p>
            <a:pPr lvl="1"/>
            <a:r>
              <a:rPr lang="en-US" sz="3200" dirty="0"/>
              <a:t>Government spending</a:t>
            </a:r>
          </a:p>
          <a:p>
            <a:pPr lvl="2"/>
            <a:r>
              <a:rPr lang="en-US" sz="2800" dirty="0"/>
              <a:t>GDP↑ leads to imports↑ which will depress currency</a:t>
            </a:r>
          </a:p>
          <a:p>
            <a:pPr lvl="1"/>
            <a:r>
              <a:rPr lang="en-US" sz="3200" dirty="0"/>
              <a:t>Exchange Rate Policy – e.g. “strong dollar” (2001)</a:t>
            </a:r>
          </a:p>
        </p:txBody>
      </p:sp>
    </p:spTree>
    <p:extLst>
      <p:ext uri="{BB962C8B-B14F-4D97-AF65-F5344CB8AC3E}">
        <p14:creationId xmlns:p14="http://schemas.microsoft.com/office/powerpoint/2010/main" val="3227562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/>
              <a:t>Short-term Financing</a:t>
            </a:r>
          </a:p>
          <a:p>
            <a:pPr lvl="1"/>
            <a:r>
              <a:rPr lang="en-US" sz="3200" dirty="0"/>
              <a:t>Long-term Financing</a:t>
            </a:r>
          </a:p>
          <a:p>
            <a:pPr lvl="1"/>
            <a:r>
              <a:rPr lang="en-US" sz="3200" dirty="0"/>
              <a:t>Direct Foreign Investment</a:t>
            </a:r>
          </a:p>
          <a:p>
            <a:pPr lvl="1"/>
            <a:r>
              <a:rPr lang="en-US" sz="3200" dirty="0"/>
              <a:t>Developing Nation Debt Crisis</a:t>
            </a:r>
          </a:p>
          <a:p>
            <a:pPr lvl="1"/>
            <a:r>
              <a:rPr lang="en-US" sz="3200" dirty="0"/>
              <a:t>How trade is financed</a:t>
            </a:r>
          </a:p>
          <a:p>
            <a:pPr lvl="1"/>
            <a:endParaRPr lang="en-US" sz="32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948866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90775-4812-4B1F-8AC2-B42298EF3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Also have to Consider what Happens if Value of Dollar Fixed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2BA4D-123A-4756-9DA2-CBC14C9E4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So that “e” cannot move</a:t>
            </a:r>
          </a:p>
          <a:p>
            <a:pPr lvl="1"/>
            <a:r>
              <a:rPr lang="en-US" sz="3200" dirty="0"/>
              <a:t>Shifts in curves now cause a </a:t>
            </a:r>
            <a:r>
              <a:rPr lang="en-US" sz="3200" dirty="0" err="1"/>
              <a:t>disequlibrium</a:t>
            </a:r>
            <a:endParaRPr lang="en-US" sz="3200" dirty="0"/>
          </a:p>
          <a:p>
            <a:pPr lvl="1"/>
            <a:r>
              <a:rPr lang="en-US" sz="3200" dirty="0"/>
              <a:t>Supply and demand do not equate</a:t>
            </a:r>
          </a:p>
          <a:p>
            <a:r>
              <a:rPr lang="en-US" sz="3600" dirty="0"/>
              <a:t>This is the circumstance faced by nations that peg their currency</a:t>
            </a:r>
          </a:p>
          <a:p>
            <a:pPr lvl="1"/>
            <a:r>
              <a:rPr lang="en-US" sz="3200" dirty="0"/>
              <a:t>Have to be ready (and able) to intervene to support peg</a:t>
            </a:r>
          </a:p>
          <a:p>
            <a:pPr lvl="1"/>
            <a:r>
              <a:rPr lang="en-US" sz="3200" dirty="0"/>
              <a:t>Have to have adequate official reserves</a:t>
            </a:r>
          </a:p>
        </p:txBody>
      </p:sp>
    </p:spTree>
    <p:extLst>
      <p:ext uri="{BB962C8B-B14F-4D97-AF65-F5344CB8AC3E}">
        <p14:creationId xmlns:p14="http://schemas.microsoft.com/office/powerpoint/2010/main" val="33221032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42901-D436-494C-8D07-28692F9A3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New Topic – Currency Arrangements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88903-5573-4475-A900-E32D2C686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Also known as “regimes”</a:t>
            </a:r>
          </a:p>
          <a:p>
            <a:r>
              <a:rPr lang="en-US" sz="3600" dirty="0"/>
              <a:t>Can peg to a currency ($ or €), freely float, use a crawling peg, peg to non-currency (SDR), dollarize, etc.</a:t>
            </a:r>
          </a:p>
          <a:p>
            <a:r>
              <a:rPr lang="en-US" sz="3600" dirty="0"/>
              <a:t>Pre-Great Depression, pegged to precious metal, usually gold</a:t>
            </a:r>
          </a:p>
          <a:p>
            <a:pPr lvl="1"/>
            <a:r>
              <a:rPr lang="en-US" sz="3200" dirty="0"/>
              <a:t>Collapse of system led to Post-War arrangement known as Bretton-Woods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461116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Bretton-Woods NH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730" y="1789850"/>
            <a:ext cx="7132969" cy="4765220"/>
          </a:xfrm>
        </p:spPr>
      </p:pic>
    </p:spTree>
    <p:extLst>
      <p:ext uri="{BB962C8B-B14F-4D97-AF65-F5344CB8AC3E}">
        <p14:creationId xmlns:p14="http://schemas.microsoft.com/office/powerpoint/2010/main" val="867321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0200" y="1308265"/>
            <a:ext cx="7271892" cy="435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8689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Currency Arrangements Post Bretton Woods (1944)</a:t>
            </a:r>
          </a:p>
        </p:txBody>
      </p:sp>
      <p:sp>
        <p:nvSpPr>
          <p:cNvPr id="4" name="AutoShape 2" descr="Image result for picture of 1944 plaque bretton woods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r>
              <a:rPr lang="en-US" sz="3600" dirty="0"/>
              <a:t>U.S. on gold standard – world on dollar standard</a:t>
            </a:r>
          </a:p>
          <a:p>
            <a:r>
              <a:rPr lang="en-US" sz="3600" dirty="0"/>
              <a:t>To get gold from FF: FF-&gt;U.S. $-&gt;Gold</a:t>
            </a:r>
          </a:p>
          <a:p>
            <a:pPr lvl="1"/>
            <a:r>
              <a:rPr lang="en-US" sz="3200" dirty="0"/>
              <a:t>U.S. dollar fixed at 1/35 oz. of gold</a:t>
            </a:r>
          </a:p>
          <a:p>
            <a:pPr lvl="1"/>
            <a:r>
              <a:rPr lang="en-US" sz="3200" dirty="0"/>
              <a:t>Mechanism: U.S. runs trade deficit -&gt;gold outflow-&gt;U.S. money supply↓-&gt;Fall in U.S. GDP-&gt;Imports↓</a:t>
            </a:r>
          </a:p>
          <a:p>
            <a:pPr lvl="2"/>
            <a:r>
              <a:rPr lang="en-US" sz="3000" dirty="0"/>
              <a:t>Adjustment on REAL side</a:t>
            </a:r>
          </a:p>
          <a:p>
            <a:pPr lvl="1"/>
            <a:r>
              <a:rPr lang="en-US" sz="3200" dirty="0"/>
              <a:t>Became unstable in early 1970s due to spending on Vietnam War</a:t>
            </a:r>
          </a:p>
          <a:p>
            <a:pPr lvl="2"/>
            <a:r>
              <a:rPr lang="en-US" sz="3000" dirty="0"/>
              <a:t>Smithsonian Agreement (1971) devalued dollar (1/42 oz. of gold)</a:t>
            </a:r>
          </a:p>
          <a:p>
            <a:pPr lvl="2"/>
            <a:r>
              <a:rPr lang="en-US" sz="3000" dirty="0"/>
              <a:t>System collapsed completely in 1973 – exchange rates floated</a:t>
            </a:r>
          </a:p>
        </p:txBody>
      </p:sp>
    </p:spTree>
    <p:extLst>
      <p:ext uri="{BB962C8B-B14F-4D97-AF65-F5344CB8AC3E}">
        <p14:creationId xmlns:p14="http://schemas.microsoft.com/office/powerpoint/2010/main" val="14909103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1973, Numerous “Regimes”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Fixed, floating, hard peg, soft peg, pegged to a basket, pegged to a non-currency (SDR), crawling peg, etc.</a:t>
            </a:r>
          </a:p>
          <a:p>
            <a:r>
              <a:rPr lang="en-US" sz="3600" dirty="0"/>
              <a:t>Some highly unstable (soft pegging)</a:t>
            </a:r>
          </a:p>
          <a:p>
            <a:r>
              <a:rPr lang="en-US" sz="3600" dirty="0"/>
              <a:t>Hard peg ties nation’s currency to another</a:t>
            </a:r>
          </a:p>
          <a:p>
            <a:pPr lvl="1"/>
            <a:r>
              <a:rPr lang="en-US" sz="3200" dirty="0"/>
              <a:t>Along for the ride</a:t>
            </a:r>
          </a:p>
          <a:p>
            <a:pPr lvl="1"/>
            <a:r>
              <a:rPr lang="en-US" sz="3200" dirty="0"/>
              <a:t>May over-value or under-value currency</a:t>
            </a:r>
          </a:p>
          <a:p>
            <a:r>
              <a:rPr lang="en-US" sz="3600" dirty="0"/>
              <a:t>Crawling peg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845309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7517A-F654-40B4-B3C3-E73E7F2B4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Graphically</a:t>
            </a:r>
          </a:p>
        </p:txBody>
      </p:sp>
      <p:pic>
        <p:nvPicPr>
          <p:cNvPr id="5" name="Content Placeholder 4" descr="A close up of a map&#10;&#10;Description automatically generated">
            <a:extLst>
              <a:ext uri="{FF2B5EF4-FFF2-40B4-BE49-F238E27FC236}">
                <a16:creationId xmlns:a16="http://schemas.microsoft.com/office/drawing/2014/main" id="{59C55187-69B2-4246-B2D8-D0090D2B05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349" y="1599711"/>
            <a:ext cx="8165804" cy="4875107"/>
          </a:xfrm>
        </p:spPr>
      </p:pic>
    </p:spTree>
    <p:extLst>
      <p:ext uri="{BB962C8B-B14F-4D97-AF65-F5344CB8AC3E}">
        <p14:creationId xmlns:p14="http://schemas.microsoft.com/office/powerpoint/2010/main" val="13918128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Pegged to a Basket – Why significant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Should reduce variability</a:t>
            </a:r>
          </a:p>
          <a:p>
            <a:pPr lvl="1"/>
            <a:r>
              <a:rPr lang="en-US" sz="3200" dirty="0"/>
              <a:t>Since currencies don’t move perfectly together</a:t>
            </a:r>
          </a:p>
          <a:p>
            <a:pPr lvl="1"/>
            <a:r>
              <a:rPr lang="en-US" sz="3200" dirty="0"/>
              <a:t>One currency ↑ while other ↓</a:t>
            </a:r>
          </a:p>
          <a:p>
            <a:pPr lvl="2"/>
            <a:r>
              <a:rPr lang="en-US" sz="2800" dirty="0"/>
              <a:t>Offsetting</a:t>
            </a:r>
          </a:p>
          <a:p>
            <a:r>
              <a:rPr lang="en-US" sz="3600" dirty="0"/>
              <a:t>This is (supposedly) the current Chinese system</a:t>
            </a:r>
          </a:p>
          <a:p>
            <a:pPr lvl="1"/>
            <a:r>
              <a:rPr lang="en-US" sz="3200" dirty="0"/>
              <a:t>Pushed to get off straight peg to $</a:t>
            </a:r>
          </a:p>
          <a:p>
            <a:pPr lvl="1"/>
            <a:r>
              <a:rPr lang="en-US" sz="3200" dirty="0"/>
              <a:t>But, Yuan almost never moves against dollar, so basket is probably mostly dollars</a:t>
            </a:r>
          </a:p>
        </p:txBody>
      </p:sp>
    </p:spTree>
    <p:extLst>
      <p:ext uri="{BB962C8B-B14F-4D97-AF65-F5344CB8AC3E}">
        <p14:creationId xmlns:p14="http://schemas.microsoft.com/office/powerpoint/2010/main" val="21274700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Innovations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Bartering: China and Australia</a:t>
            </a:r>
          </a:p>
          <a:p>
            <a:pPr lvl="1"/>
            <a:r>
              <a:rPr lang="en-US" sz="3200" dirty="0"/>
              <a:t>Avoid use of any currency</a:t>
            </a:r>
          </a:p>
          <a:p>
            <a:r>
              <a:rPr lang="en-US" sz="3600" dirty="0"/>
              <a:t>Commodity Money</a:t>
            </a:r>
          </a:p>
          <a:p>
            <a:pPr lvl="1"/>
            <a:r>
              <a:rPr lang="en-US" sz="3200" dirty="0"/>
              <a:t>Currency “buys” a package of commodities</a:t>
            </a:r>
          </a:p>
          <a:p>
            <a:pPr lvl="1"/>
            <a:r>
              <a:rPr lang="en-US" sz="3200" dirty="0"/>
              <a:t>If value of commodities ↑, commodities worth more than currency – trade in currency to get commodities, forcing price of commodities back down and stabilizing currency</a:t>
            </a:r>
          </a:p>
          <a:p>
            <a:pPr lvl="2"/>
            <a:r>
              <a:rPr lang="en-US" sz="2800" dirty="0"/>
              <a:t>And vice-versa</a:t>
            </a:r>
          </a:p>
          <a:p>
            <a:pPr lvl="2"/>
            <a:endParaRPr lang="en-US" sz="2800" dirty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234047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Currency Board (Argentina 1992-2001)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Inflation rate at 5000% in 1991</a:t>
            </a:r>
          </a:p>
          <a:p>
            <a:pPr lvl="1"/>
            <a:r>
              <a:rPr lang="en-US" sz="3200" dirty="0"/>
              <a:t>Adopts dollar as “currency”</a:t>
            </a:r>
          </a:p>
          <a:p>
            <a:pPr lvl="1"/>
            <a:r>
              <a:rPr lang="en-US" sz="3200" dirty="0"/>
              <a:t>To print a peso, must obtain a $ (1:1 ratio)</a:t>
            </a:r>
          </a:p>
          <a:p>
            <a:pPr lvl="2"/>
            <a:r>
              <a:rPr lang="en-US" sz="2800" dirty="0"/>
              <a:t>Inflation immediately dropped to just over 10%</a:t>
            </a:r>
          </a:p>
          <a:p>
            <a:pPr lvl="2"/>
            <a:r>
              <a:rPr lang="en-US" sz="2800" dirty="0"/>
              <a:t>Cannot have monetary policy under this system</a:t>
            </a:r>
          </a:p>
          <a:p>
            <a:pPr lvl="1"/>
            <a:r>
              <a:rPr lang="en-US" sz="3200" dirty="0"/>
              <a:t>By 2000, every government action dictated by need to maintain </a:t>
            </a:r>
            <a:r>
              <a:rPr lang="en-US" sz="3200" dirty="0" err="1"/>
              <a:t>one:one</a:t>
            </a:r>
            <a:r>
              <a:rPr lang="en-US" sz="3200" dirty="0"/>
              <a:t> ratio</a:t>
            </a:r>
          </a:p>
          <a:p>
            <a:pPr lvl="2"/>
            <a:r>
              <a:rPr lang="en-US" sz="2800" dirty="0"/>
              <a:t>Exited currency board during deep recession (needed monetary policy)</a:t>
            </a:r>
          </a:p>
        </p:txBody>
      </p:sp>
    </p:spTree>
    <p:extLst>
      <p:ext uri="{BB962C8B-B14F-4D97-AF65-F5344CB8AC3E}">
        <p14:creationId xmlns:p14="http://schemas.microsoft.com/office/powerpoint/2010/main" val="2737388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 of Payments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Balance of Trade Major Driver of Finance Flows</a:t>
            </a:r>
          </a:p>
          <a:p>
            <a:pPr lvl="1"/>
            <a:r>
              <a:rPr lang="en-US" sz="3200" dirty="0"/>
              <a:t>Deficit = inflows, Surplus = outflows</a:t>
            </a:r>
          </a:p>
          <a:p>
            <a:pPr lvl="1"/>
            <a:r>
              <a:rPr lang="en-US" sz="3200" dirty="0"/>
              <a:t>Begin with Merchandise Trade Account (just goods)</a:t>
            </a:r>
          </a:p>
          <a:p>
            <a:pPr marL="457200" lvl="1" indent="0">
              <a:buNone/>
            </a:pPr>
            <a:r>
              <a:rPr lang="en-US" sz="3200" dirty="0"/>
              <a:t>Credit					Debit</a:t>
            </a:r>
          </a:p>
          <a:p>
            <a:pPr marL="457200" lvl="1" indent="0">
              <a:buNone/>
            </a:pPr>
            <a:r>
              <a:rPr lang="en-US" sz="3200" dirty="0"/>
              <a:t>--------					-------</a:t>
            </a:r>
          </a:p>
          <a:p>
            <a:pPr marL="457200" lvl="1" indent="0">
              <a:buNone/>
            </a:pPr>
            <a:r>
              <a:rPr lang="en-US" sz="3200" dirty="0"/>
              <a:t>Export of Goods/Services	Import of Goods/Services</a:t>
            </a:r>
          </a:p>
          <a:p>
            <a:pPr marL="457200" lvl="1" indent="0">
              <a:buNone/>
            </a:pPr>
            <a:r>
              <a:rPr lang="en-US" sz="3200" dirty="0"/>
              <a:t>(currently minus $524 billion)</a:t>
            </a:r>
          </a:p>
        </p:txBody>
      </p:sp>
    </p:spTree>
    <p:extLst>
      <p:ext uri="{BB962C8B-B14F-4D97-AF65-F5344CB8AC3E}">
        <p14:creationId xmlns:p14="http://schemas.microsoft.com/office/powerpoint/2010/main" val="17626961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Dollarization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Ecuador, Panama</a:t>
            </a:r>
          </a:p>
          <a:p>
            <a:pPr lvl="1"/>
            <a:r>
              <a:rPr lang="en-US" sz="3200" dirty="0"/>
              <a:t>U.S. Dollar is legal tender</a:t>
            </a:r>
          </a:p>
          <a:p>
            <a:pPr lvl="1"/>
            <a:r>
              <a:rPr lang="en-US" sz="3200" dirty="0"/>
              <a:t>No domestic currency (except coinage in Ecuador)</a:t>
            </a:r>
          </a:p>
          <a:p>
            <a:pPr lvl="1"/>
            <a:r>
              <a:rPr lang="en-US" sz="3200" dirty="0"/>
              <a:t>Monetary policy run by Federal Reserve</a:t>
            </a:r>
          </a:p>
          <a:p>
            <a:pPr lvl="1"/>
            <a:r>
              <a:rPr lang="en-US" sz="3200" dirty="0"/>
              <a:t>Provides stability, but (again) no monetary policy</a:t>
            </a:r>
          </a:p>
          <a:p>
            <a:r>
              <a:rPr lang="en-US" sz="3600" dirty="0"/>
              <a:t> Exiting difficult</a:t>
            </a:r>
          </a:p>
          <a:p>
            <a:pPr lvl="1"/>
            <a:r>
              <a:rPr lang="en-US" sz="3200" dirty="0"/>
              <a:t>Peru is talking crypto-currency (?)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054479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Currency Integration – The euro (€)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 real corollary to the euro</a:t>
            </a:r>
          </a:p>
          <a:p>
            <a:pPr lvl="1"/>
            <a:r>
              <a:rPr lang="en-US" sz="3200" dirty="0"/>
              <a:t>Replaced 12 currencies by one (now 18 members)</a:t>
            </a:r>
          </a:p>
          <a:p>
            <a:pPr lvl="1"/>
            <a:r>
              <a:rPr lang="en-US" sz="3200" dirty="0"/>
              <a:t>Forced coordination of monetary policy</a:t>
            </a:r>
          </a:p>
          <a:p>
            <a:pPr lvl="2"/>
            <a:r>
              <a:rPr lang="en-US" sz="2800" dirty="0"/>
              <a:t>Agreed to limits on fiscal policy – violated extensively</a:t>
            </a:r>
          </a:p>
          <a:p>
            <a:pPr lvl="1"/>
            <a:r>
              <a:rPr lang="en-US" sz="3200" dirty="0"/>
              <a:t>Introduced in 1999 a Unit of Account</a:t>
            </a:r>
          </a:p>
          <a:p>
            <a:pPr lvl="2"/>
            <a:r>
              <a:rPr lang="en-US" sz="2800" dirty="0"/>
              <a:t>Became full currency in 2002</a:t>
            </a:r>
          </a:p>
          <a:p>
            <a:pPr lvl="2"/>
            <a:r>
              <a:rPr lang="en-US" sz="2800" dirty="0"/>
              <a:t>All other currencies removed from circulation my April 2002</a:t>
            </a:r>
          </a:p>
        </p:txBody>
      </p:sp>
    </p:spTree>
    <p:extLst>
      <p:ext uri="{BB962C8B-B14F-4D97-AF65-F5344CB8AC3E}">
        <p14:creationId xmlns:p14="http://schemas.microsoft.com/office/powerpoint/2010/main" val="22541833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Caribbean Community (CARICOM) is Attempting Currency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Only partially there</a:t>
            </a:r>
          </a:p>
          <a:p>
            <a:pPr lvl="1"/>
            <a:r>
              <a:rPr lang="en-US" sz="3200" dirty="0"/>
              <a:t>These are tiny economies – risk much smaller and process much easier</a:t>
            </a:r>
          </a:p>
          <a:p>
            <a:r>
              <a:rPr lang="en-US" sz="3600" dirty="0"/>
              <a:t>Similarly, Western African nations (4) have adopted a common currency</a:t>
            </a:r>
          </a:p>
          <a:p>
            <a:pPr lvl="1"/>
            <a:r>
              <a:rPr lang="en-US" sz="3200" dirty="0"/>
              <a:t>Besides these, no other integration movements have attempted currency integration</a:t>
            </a:r>
          </a:p>
          <a:p>
            <a:pPr lvl="2"/>
            <a:r>
              <a:rPr lang="en-US" sz="2800" dirty="0"/>
              <a:t>Even ambitious movements (e.g. Mercosur)</a:t>
            </a:r>
          </a:p>
          <a:p>
            <a:pPr lvl="2"/>
            <a:endParaRPr lang="en-US" sz="2800" dirty="0"/>
          </a:p>
          <a:p>
            <a:pPr lvl="1"/>
            <a:endParaRPr lang="en-US" sz="3200" dirty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470145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Innovative Disasters - Venezuela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Four different currency values (2019)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Rate 1: 6.5 Bolivars/dollar (importation of food and medicine)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Rate 2: 12/$ and 50/$ for importation of other goods – rate available only sporadically through an auction process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Newest rate: 200/$ -&gt; for purchase and sale of foreign currency to individuals and businesses</a:t>
            </a:r>
          </a:p>
          <a:p>
            <a:pPr lvl="0"/>
            <a:r>
              <a:rPr lang="en-US" sz="3200" dirty="0">
                <a:solidFill>
                  <a:prstClr val="black"/>
                </a:solidFill>
              </a:rPr>
              <a:t>System impossible to navigate – in the presence of 800% inflation, value of Bolivar will continue to deteriorate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775963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New Section - Interest Rate Parity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/>
              <a:t>Covered Interest Arbitrage</a:t>
            </a:r>
          </a:p>
          <a:p>
            <a:r>
              <a:rPr lang="en-US" sz="3600" dirty="0"/>
              <a:t>Relationship between interest rates and exchange rates</a:t>
            </a:r>
          </a:p>
          <a:p>
            <a:r>
              <a:rPr lang="en-US" sz="3600" dirty="0"/>
              <a:t>Formula:</a:t>
            </a:r>
          </a:p>
          <a:p>
            <a:pPr lvl="1"/>
            <a:r>
              <a:rPr lang="en-US" sz="3200" dirty="0"/>
              <a:t>p = (1 + </a:t>
            </a:r>
            <a:r>
              <a:rPr lang="en-US" sz="3200" dirty="0" err="1"/>
              <a:t>i</a:t>
            </a:r>
            <a:r>
              <a:rPr lang="en-US" sz="3200" baseline="-25000" dirty="0" err="1"/>
              <a:t>h</a:t>
            </a:r>
            <a:r>
              <a:rPr lang="en-US" sz="2800" dirty="0"/>
              <a:t>)/(1 </a:t>
            </a:r>
            <a:r>
              <a:rPr lang="en-US" sz="2800"/>
              <a:t>+ </a:t>
            </a:r>
            <a:r>
              <a:rPr lang="en-US" sz="3200"/>
              <a:t>i</a:t>
            </a:r>
            <a:r>
              <a:rPr lang="en-US" sz="3200" baseline="-25000"/>
              <a:t>f</a:t>
            </a:r>
            <a:r>
              <a:rPr lang="en-US" sz="2800"/>
              <a:t>) </a:t>
            </a:r>
            <a:r>
              <a:rPr lang="en-US" sz="2800" dirty="0"/>
              <a:t>– 1</a:t>
            </a:r>
          </a:p>
          <a:p>
            <a:pPr lvl="1"/>
            <a:r>
              <a:rPr lang="en-US" sz="2800" dirty="0"/>
              <a:t>Expected appreciation/depreciation of foreign currency is equal to 1 + the domestic interest rate divided by 1 + foreign interest rate minus 1</a:t>
            </a:r>
          </a:p>
          <a:p>
            <a:pPr lvl="1"/>
            <a:r>
              <a:rPr lang="en-US" sz="2800" dirty="0"/>
              <a:t>Logic -&gt; if domestic rate higher, foreign currency must appreciate to equate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391537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36C56-841C-40CB-BFBC-3E908784B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855A4-118B-4525-8FD1-F35D00AD6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Let A</a:t>
            </a:r>
            <a:r>
              <a:rPr lang="en-US" baseline="-25000" dirty="0"/>
              <a:t>n</a:t>
            </a:r>
            <a:r>
              <a:rPr lang="en-US" dirty="0"/>
              <a:t> = final total amount if invested overseas = (A</a:t>
            </a:r>
            <a:r>
              <a:rPr lang="en-US" baseline="-25000" dirty="0"/>
              <a:t>h</a:t>
            </a:r>
            <a:r>
              <a:rPr lang="en-US" dirty="0"/>
              <a:t>/S)(1 + i</a:t>
            </a:r>
            <a:r>
              <a:rPr lang="en-US" baseline="-25000" dirty="0"/>
              <a:t>f</a:t>
            </a:r>
            <a:r>
              <a:rPr lang="en-US" dirty="0"/>
              <a:t>) F</a:t>
            </a:r>
          </a:p>
          <a:p>
            <a:pPr marL="0" indent="0">
              <a:buNone/>
            </a:pPr>
            <a:r>
              <a:rPr lang="en-US" dirty="0"/>
              <a:t>	A</a:t>
            </a:r>
            <a:r>
              <a:rPr lang="en-US" baseline="-25000" dirty="0"/>
              <a:t>h</a:t>
            </a:r>
            <a:r>
              <a:rPr lang="en-US" dirty="0"/>
              <a:t> = initial amount</a:t>
            </a:r>
          </a:p>
          <a:p>
            <a:pPr marL="0" indent="0">
              <a:buNone/>
            </a:pPr>
            <a:r>
              <a:rPr lang="en-US" dirty="0"/>
              <a:t>	S = spot rate</a:t>
            </a:r>
          </a:p>
          <a:p>
            <a:pPr marL="0" indent="0">
              <a:buNone/>
            </a:pPr>
            <a:r>
              <a:rPr lang="en-US" dirty="0"/>
              <a:t>	F = Forward rate</a:t>
            </a:r>
          </a:p>
          <a:p>
            <a:pPr marL="0" indent="0">
              <a:buNone/>
            </a:pPr>
            <a:r>
              <a:rPr lang="en-US" dirty="0"/>
              <a:t>F = S (1 + p)  -&gt; initial spot rate times 1 + appreciation/depreciation</a:t>
            </a:r>
          </a:p>
          <a:p>
            <a:pPr marL="0" indent="0">
              <a:buNone/>
            </a:pPr>
            <a:r>
              <a:rPr lang="en-US" dirty="0"/>
              <a:t>Therefor: Above = (A</a:t>
            </a:r>
            <a:r>
              <a:rPr lang="en-US" baseline="-25000" dirty="0"/>
              <a:t>h</a:t>
            </a:r>
            <a:r>
              <a:rPr lang="en-US" dirty="0"/>
              <a:t>/S)(1 + i</a:t>
            </a:r>
            <a:r>
              <a:rPr lang="en-US" baseline="-25000" dirty="0"/>
              <a:t>f</a:t>
            </a:r>
            <a:r>
              <a:rPr lang="en-US" dirty="0"/>
              <a:t>) S (1 + p)</a:t>
            </a:r>
          </a:p>
          <a:p>
            <a:pPr marL="0" indent="0">
              <a:buNone/>
            </a:pPr>
            <a:r>
              <a:rPr lang="en-US" dirty="0"/>
              <a:t>Cancel out “S”s = (A</a:t>
            </a:r>
            <a:r>
              <a:rPr lang="en-US" baseline="-25000" dirty="0"/>
              <a:t>h</a:t>
            </a:r>
            <a:r>
              <a:rPr lang="en-US" dirty="0"/>
              <a:t>)(1 + i</a:t>
            </a:r>
            <a:r>
              <a:rPr lang="en-US" baseline="-25000" dirty="0"/>
              <a:t>f</a:t>
            </a:r>
            <a:r>
              <a:rPr lang="en-US" dirty="0"/>
              <a:t>) (1 + p) = A</a:t>
            </a:r>
            <a:r>
              <a:rPr lang="en-US" baseline="-25000" dirty="0"/>
              <a:t>n</a:t>
            </a:r>
            <a:endParaRPr lang="en-US" dirty="0"/>
          </a:p>
          <a:p>
            <a:pPr marL="0" indent="0">
              <a:buNone/>
            </a:pPr>
            <a:r>
              <a:rPr lang="en-US" baseline="-25000" dirty="0"/>
              <a:t>Rate of Return =  </a:t>
            </a:r>
            <a:r>
              <a:rPr lang="en-US" dirty="0"/>
              <a:t>(A</a:t>
            </a:r>
            <a:r>
              <a:rPr lang="en-US" baseline="-25000" dirty="0"/>
              <a:t>n</a:t>
            </a:r>
            <a:r>
              <a:rPr lang="en-US" dirty="0"/>
              <a:t> – A</a:t>
            </a:r>
            <a:r>
              <a:rPr lang="en-US" baseline="-25000" dirty="0"/>
              <a:t>h</a:t>
            </a:r>
            <a:r>
              <a:rPr lang="en-US" dirty="0"/>
              <a:t>)/ A</a:t>
            </a:r>
            <a:r>
              <a:rPr lang="en-US" baseline="-25000" dirty="0"/>
              <a:t>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72433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7C5DC-FCF6-4D26-B133-B69BFEDFC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594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8E36F-88A0-4F3D-B70D-7E6E838C9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309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Therefor:  ROR = {(A</a:t>
            </a:r>
            <a:r>
              <a:rPr lang="en-US" sz="3200" baseline="-25000" dirty="0"/>
              <a:t>h</a:t>
            </a:r>
            <a:r>
              <a:rPr lang="en-US" sz="3200" dirty="0"/>
              <a:t>)(1 + i</a:t>
            </a:r>
            <a:r>
              <a:rPr lang="en-US" sz="3200" baseline="-25000" dirty="0"/>
              <a:t>f</a:t>
            </a:r>
            <a:r>
              <a:rPr lang="en-US" sz="3200" dirty="0"/>
              <a:t>) (1 + p) – A</a:t>
            </a:r>
            <a:r>
              <a:rPr lang="en-US" sz="3200" baseline="-25000" dirty="0"/>
              <a:t>h</a:t>
            </a:r>
            <a:r>
              <a:rPr lang="en-US" sz="3200" dirty="0"/>
              <a:t>}/ A</a:t>
            </a:r>
            <a:r>
              <a:rPr lang="en-US" sz="3200" baseline="-25000" dirty="0"/>
              <a:t>h</a:t>
            </a:r>
          </a:p>
          <a:p>
            <a:pPr marL="0" indent="0">
              <a:buNone/>
            </a:pPr>
            <a:r>
              <a:rPr lang="en-US" sz="3200" dirty="0"/>
              <a:t>	This must be = to domestic interest rate</a:t>
            </a:r>
          </a:p>
          <a:p>
            <a:pPr marL="0" indent="0">
              <a:buNone/>
            </a:pPr>
            <a:r>
              <a:rPr lang="en-US" sz="3200" dirty="0"/>
              <a:t>Dividing by A</a:t>
            </a:r>
            <a:r>
              <a:rPr lang="en-US" sz="3200" baseline="-25000" dirty="0"/>
              <a:t>h</a:t>
            </a:r>
            <a:r>
              <a:rPr lang="en-US" sz="3200" dirty="0"/>
              <a:t> -&gt; (1 + i</a:t>
            </a:r>
            <a:r>
              <a:rPr lang="en-US" sz="3200" baseline="-25000" dirty="0"/>
              <a:t>f</a:t>
            </a:r>
            <a:r>
              <a:rPr lang="en-US" sz="3200" dirty="0"/>
              <a:t>)(1 + p) -1 set = to </a:t>
            </a:r>
            <a:r>
              <a:rPr lang="en-US" sz="3200" dirty="0" err="1"/>
              <a:t>i</a:t>
            </a:r>
            <a:r>
              <a:rPr lang="en-US" sz="3200" baseline="-25000" dirty="0" err="1"/>
              <a:t>h</a:t>
            </a:r>
            <a:endParaRPr lang="en-US" sz="3200" baseline="-25000" dirty="0"/>
          </a:p>
          <a:p>
            <a:pPr marL="0" indent="0">
              <a:buNone/>
            </a:pPr>
            <a:r>
              <a:rPr lang="en-US" sz="3200" dirty="0"/>
              <a:t>	Rearranging leads to </a:t>
            </a:r>
            <a:r>
              <a:rPr lang="en-US" sz="3600" dirty="0"/>
              <a:t>p = (1 + </a:t>
            </a:r>
            <a:r>
              <a:rPr lang="en-US" sz="3600" dirty="0" err="1"/>
              <a:t>i</a:t>
            </a:r>
            <a:r>
              <a:rPr lang="en-US" sz="3600" baseline="-25000" dirty="0" err="1"/>
              <a:t>h</a:t>
            </a:r>
            <a:r>
              <a:rPr lang="en-US" sz="3200" dirty="0"/>
              <a:t>)/(1 + i</a:t>
            </a:r>
            <a:r>
              <a:rPr lang="en-US" sz="3200" baseline="-25000" dirty="0"/>
              <a:t>f</a:t>
            </a:r>
            <a:r>
              <a:rPr lang="en-US" sz="3200" dirty="0"/>
              <a:t>) – 1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663924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What is predicted forward value of £, $/£ = $1.30</a:t>
            </a:r>
          </a:p>
          <a:p>
            <a:pPr marL="914400" lvl="2" indent="0">
              <a:buNone/>
            </a:pPr>
            <a:r>
              <a:rPr lang="en-US" sz="3200" dirty="0"/>
              <a:t>U.S. r = 1.7% (6 month)</a:t>
            </a:r>
          </a:p>
          <a:p>
            <a:pPr marL="914400" lvl="2" indent="0">
              <a:buNone/>
            </a:pPr>
            <a:r>
              <a:rPr lang="en-US" sz="3200" dirty="0"/>
              <a:t>GB r = 3.4% (6 month)</a:t>
            </a:r>
          </a:p>
          <a:p>
            <a:pPr marL="914400" lvl="2" indent="0">
              <a:buNone/>
            </a:pPr>
            <a:r>
              <a:rPr lang="en-US" sz="3200" dirty="0"/>
              <a:t>p = (1.017)/(1.034) – 1 = -0.01644</a:t>
            </a:r>
          </a:p>
          <a:p>
            <a:pPr marL="914400" lvl="2" indent="0">
              <a:buNone/>
            </a:pPr>
            <a:r>
              <a:rPr lang="en-US" sz="3200" dirty="0"/>
              <a:t>$1.279 = predicted forward value – if not equal to actual forward rate, profit opportunity </a:t>
            </a:r>
          </a:p>
          <a:p>
            <a:pPr marL="914400" lvl="2" indent="0">
              <a:buNone/>
            </a:pPr>
            <a:endParaRPr lang="en-US" sz="3200" dirty="0"/>
          </a:p>
          <a:p>
            <a:pPr marL="914400" lvl="2" indent="0">
              <a:buNone/>
            </a:pPr>
            <a:endParaRPr lang="en-US" sz="3200" dirty="0"/>
          </a:p>
          <a:p>
            <a:pPr marL="914400" lvl="2" indent="0">
              <a:buNone/>
            </a:pPr>
            <a:endParaRPr lang="en-US" sz="3200" dirty="0"/>
          </a:p>
          <a:p>
            <a:pPr marL="914400" lvl="2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8820119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IRP Line and Graph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0950" y="1452282"/>
            <a:ext cx="9090144" cy="5109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9091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Numerical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Let r (US) = 1.55%, r(France) = 3.12% (6 month)</a:t>
            </a:r>
          </a:p>
          <a:p>
            <a:r>
              <a:rPr lang="en-US" sz="3600" dirty="0"/>
              <a:t>$/€ = 1.14</a:t>
            </a:r>
          </a:p>
          <a:p>
            <a:r>
              <a:rPr lang="en-US" sz="3600" dirty="0"/>
              <a:t>What is predicted forward rate of $/€ if IRP holds?</a:t>
            </a:r>
          </a:p>
          <a:p>
            <a:r>
              <a:rPr lang="en-US" sz="3600" dirty="0"/>
              <a:t>Prove that the ROR is same in both France and the US if IRP holds – use a $1 million investment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89846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Balance on Current Account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Credit					Debit</a:t>
            </a:r>
          </a:p>
          <a:p>
            <a:pPr marL="0" indent="0">
              <a:buNone/>
            </a:pP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Exports of Goods/Services		Imports of Goods/Services</a:t>
            </a:r>
          </a:p>
          <a:p>
            <a:pPr marL="0" indent="0">
              <a:buNone/>
            </a:pP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Unilateral Transfers to the US	Unilateral Transfers Abroad</a:t>
            </a:r>
          </a:p>
          <a:p>
            <a:pPr marL="0" indent="0">
              <a:buNone/>
            </a:pP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Approximately -450 Billion in 2016</a:t>
            </a:r>
          </a:p>
          <a:p>
            <a:pPr marL="0" indent="0">
              <a:buNone/>
            </a:pP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=2.37% of GDP</a:t>
            </a:r>
          </a:p>
        </p:txBody>
      </p:sp>
    </p:spTree>
    <p:extLst>
      <p:ext uri="{BB962C8B-B14F-4D97-AF65-F5344CB8AC3E}">
        <p14:creationId xmlns:p14="http://schemas.microsoft.com/office/powerpoint/2010/main" val="36736510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If C$/$ = 1.28</a:t>
            </a:r>
          </a:p>
          <a:p>
            <a:r>
              <a:rPr lang="en-US" sz="3600" dirty="0"/>
              <a:t>Interest rate (3 month) = 1.05 (US), 2.20 (Canada)</a:t>
            </a:r>
          </a:p>
          <a:p>
            <a:r>
              <a:rPr lang="en-US" sz="3600" dirty="0"/>
              <a:t>Find predicted value of C$/$ and prove that a $5 million investment returns the same amount in both Canada and the U.S. if IRP holds</a:t>
            </a:r>
          </a:p>
        </p:txBody>
      </p:sp>
    </p:spTree>
    <p:extLst>
      <p:ext uri="{BB962C8B-B14F-4D97-AF65-F5344CB8AC3E}">
        <p14:creationId xmlns:p14="http://schemas.microsoft.com/office/powerpoint/2010/main" val="2371541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Between Trade Deficit and Capital Flows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trade deficit is &lt;0, financial account is a positive</a:t>
            </a:r>
          </a:p>
          <a:p>
            <a:pPr lvl="1"/>
            <a:r>
              <a:rPr lang="en-US" dirty="0"/>
              <a:t>Money must “flow” back into U.S.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Capital Inflows (+)		Capital Outflows (-)</a:t>
            </a:r>
          </a:p>
          <a:p>
            <a:pPr marL="457200" lvl="1" indent="0">
              <a:buNone/>
            </a:pPr>
            <a:r>
              <a:rPr lang="en-US" dirty="0"/>
              <a:t>Short-Term Inflows	Short-Term Outflows</a:t>
            </a:r>
          </a:p>
          <a:p>
            <a:pPr marL="457200" lvl="1" indent="0">
              <a:buNone/>
            </a:pPr>
            <a:r>
              <a:rPr lang="en-US" dirty="0"/>
              <a:t>	(stocks, bonds)	       (stocks, bonds)</a:t>
            </a:r>
          </a:p>
          <a:p>
            <a:pPr marL="457200" lvl="1" indent="0">
              <a:buNone/>
            </a:pPr>
            <a:r>
              <a:rPr lang="en-US" dirty="0"/>
              <a:t>Long-Term			Long-Term</a:t>
            </a:r>
          </a:p>
          <a:p>
            <a:pPr marL="457200" lvl="1" indent="0">
              <a:buNone/>
            </a:pPr>
            <a:r>
              <a:rPr lang="en-US" dirty="0"/>
              <a:t>	(Real Estate, DFI)	       (Real Estate, DFI)</a:t>
            </a:r>
          </a:p>
          <a:p>
            <a:pPr lvl="1"/>
            <a:r>
              <a:rPr lang="en-US" dirty="0"/>
              <a:t>If Current Account balance large and negative, capital account balance will be large and positive</a:t>
            </a:r>
          </a:p>
        </p:txBody>
      </p:sp>
    </p:spTree>
    <p:extLst>
      <p:ext uri="{BB962C8B-B14F-4D97-AF65-F5344CB8AC3E}">
        <p14:creationId xmlns:p14="http://schemas.microsoft.com/office/powerpoint/2010/main" val="81961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Basics of Paper-Writing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A.	Constructing an outline: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	-Introduction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	-Review of Literature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	-Model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-data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	-Results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	-Implications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943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B.	Academic Honesty-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	-Read statement in catalogue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	-key parts: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-Must work independently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-Cannot appropriate someone else’s work as your own: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-Cannot use text without citation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-Do not use long blocks of quotes to create a paper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-Cannot duplicate tables, graphs, figures from copy-righted material without permission – note sources that may be OK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716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-give examples of bad form (table with all sorts of data…only part relevant to your paper)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625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</a:rPr>
              <a:t>Other Issues…….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C.	Finding literature – how to use Academic </a:t>
            </a:r>
            <a:r>
              <a:rPr lang="en-US" dirty="0" err="1"/>
              <a:t>Onefile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D.	Finding data – useful sources in our library</a:t>
            </a:r>
          </a:p>
          <a:p>
            <a:pPr marL="0" indent="0">
              <a:buNone/>
            </a:pPr>
            <a:r>
              <a:rPr lang="en-US" dirty="0"/>
              <a:t>	-On-line sources</a:t>
            </a:r>
          </a:p>
          <a:p>
            <a:pPr marL="0" indent="0">
              <a:buNone/>
            </a:pPr>
            <a:r>
              <a:rPr lang="en-US" dirty="0"/>
              <a:t>		-International Financial Statistics</a:t>
            </a:r>
          </a:p>
          <a:p>
            <a:pPr marL="0" indent="0">
              <a:buNone/>
            </a:pPr>
            <a:r>
              <a:rPr lang="en-US" dirty="0"/>
              <a:t>		-Federal Reserve Economic Data (FRED)</a:t>
            </a:r>
          </a:p>
          <a:p>
            <a:pPr marL="514350" indent="-514350">
              <a:buAutoNum type="alphaUcPeriod" startAt="5"/>
            </a:pPr>
            <a:r>
              <a:rPr lang="en-US" dirty="0"/>
              <a:t>Citation style – use APA guidelines</a:t>
            </a:r>
          </a:p>
          <a:p>
            <a:pPr marL="514350" indent="-514350">
              <a:buAutoNum type="alphaUcPeriod" startAt="5"/>
            </a:pPr>
            <a:r>
              <a:rPr lang="en-US" dirty="0"/>
              <a:t>Paper submitted through email, as we will not be doing in-person classes at that point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832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1600</TotalTime>
  <Words>2528</Words>
  <Application>Microsoft Office PowerPoint</Application>
  <PresentationFormat>Widescreen</PresentationFormat>
  <Paragraphs>298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5" baseType="lpstr">
      <vt:lpstr>Arial</vt:lpstr>
      <vt:lpstr>Calibri</vt:lpstr>
      <vt:lpstr>Calibri Light</vt:lpstr>
      <vt:lpstr>Times New Roman</vt:lpstr>
      <vt:lpstr>Office Theme</vt:lpstr>
      <vt:lpstr>EC 233 – International Finance – Fall 2020</vt:lpstr>
      <vt:lpstr>Overview of Course</vt:lpstr>
      <vt:lpstr>PowerPoint Presentation</vt:lpstr>
      <vt:lpstr>Balance of Payments</vt:lpstr>
      <vt:lpstr>Balance on Current Account</vt:lpstr>
      <vt:lpstr>Relationship Between Trade Deficit and Capital Flows</vt:lpstr>
      <vt:lpstr>Basics of Paper-Writing</vt:lpstr>
      <vt:lpstr>PowerPoint Presentation</vt:lpstr>
      <vt:lpstr>Other Issues…….</vt:lpstr>
      <vt:lpstr>Reading Currency Valuations</vt:lpstr>
      <vt:lpstr>PowerPoint Presentation</vt:lpstr>
      <vt:lpstr>Example</vt:lpstr>
      <vt:lpstr>2nd Example</vt:lpstr>
      <vt:lpstr>Currency Forward Markets</vt:lpstr>
      <vt:lpstr>What Determines “Fee”</vt:lpstr>
      <vt:lpstr>PowerPoint Presentation</vt:lpstr>
      <vt:lpstr>If Pound Goes Down in Value</vt:lpstr>
      <vt:lpstr>Puts are a Bet Against</vt:lpstr>
      <vt:lpstr>Answer….</vt:lpstr>
      <vt:lpstr>Introduction to Exchange Rate Determination</vt:lpstr>
      <vt:lpstr>Supply and Demand for euro</vt:lpstr>
      <vt:lpstr>Influences that Change Supply and Demand</vt:lpstr>
      <vt:lpstr>Example – Rising inflation in the U.S.</vt:lpstr>
      <vt:lpstr>PowerPoint Presentation</vt:lpstr>
      <vt:lpstr>Rise in U.S. Interest Rates</vt:lpstr>
      <vt:lpstr>PowerPoint Presentation</vt:lpstr>
      <vt:lpstr>Example 3 – Single Shift – Growth in US Economy</vt:lpstr>
      <vt:lpstr>PowerPoint Presentation</vt:lpstr>
      <vt:lpstr>Government Influences on Exchange Rates</vt:lpstr>
      <vt:lpstr>Also have to Consider what Happens if Value of Dollar Fixed</vt:lpstr>
      <vt:lpstr>New Topic – Currency Arrangements </vt:lpstr>
      <vt:lpstr>Bretton-Woods NH</vt:lpstr>
      <vt:lpstr>PowerPoint Presentation</vt:lpstr>
      <vt:lpstr>Currency Arrangements Post Bretton Woods (1944)</vt:lpstr>
      <vt:lpstr>Since 1973, Numerous “Regimes”</vt:lpstr>
      <vt:lpstr>Graphically</vt:lpstr>
      <vt:lpstr>Pegged to a Basket – Why significant</vt:lpstr>
      <vt:lpstr>Innovations</vt:lpstr>
      <vt:lpstr>Currency Board (Argentina 1992-2001)</vt:lpstr>
      <vt:lpstr>Full Dollarization</vt:lpstr>
      <vt:lpstr>Currency Integration – The euro (€) </vt:lpstr>
      <vt:lpstr>Caribbean Community (CARICOM) is Attempting Currency Integration</vt:lpstr>
      <vt:lpstr>Innovative Disasters - Venezuela</vt:lpstr>
      <vt:lpstr>New Section - Interest Rate Parity</vt:lpstr>
      <vt:lpstr>PowerPoint Presentation</vt:lpstr>
      <vt:lpstr>PowerPoint Presentation</vt:lpstr>
      <vt:lpstr>Examples</vt:lpstr>
      <vt:lpstr>IRP Line and Graph</vt:lpstr>
      <vt:lpstr>Numerical Example</vt:lpstr>
      <vt:lpstr>Example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 233 – International Finance</dc:title>
  <dc:creator>Kathy Doornbosch</dc:creator>
  <cp:lastModifiedBy>Leclair, Mark S.</cp:lastModifiedBy>
  <cp:revision>137</cp:revision>
  <cp:lastPrinted>2019-10-10T17:06:52Z</cp:lastPrinted>
  <dcterms:created xsi:type="dcterms:W3CDTF">2017-05-26T15:32:42Z</dcterms:created>
  <dcterms:modified xsi:type="dcterms:W3CDTF">2021-11-23T22:33:47Z</dcterms:modified>
</cp:coreProperties>
</file>