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4" r:id="rId14"/>
    <p:sldId id="275" r:id="rId15"/>
    <p:sldId id="291" r:id="rId16"/>
    <p:sldId id="276" r:id="rId17"/>
    <p:sldId id="289" r:id="rId18"/>
    <p:sldId id="290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277" r:id="rId36"/>
    <p:sldId id="279" r:id="rId37"/>
    <p:sldId id="280" r:id="rId38"/>
    <p:sldId id="281" r:id="rId39"/>
    <p:sldId id="282" r:id="rId40"/>
    <p:sldId id="283" r:id="rId41"/>
    <p:sldId id="284" r:id="rId42"/>
    <p:sldId id="285" r:id="rId43"/>
    <p:sldId id="286" r:id="rId44"/>
    <p:sldId id="287" r:id="rId45"/>
    <p:sldId id="288" r:id="rId46"/>
    <p:sldId id="267" r:id="rId47"/>
    <p:sldId id="268" r:id="rId48"/>
    <p:sldId id="269" r:id="rId49"/>
    <p:sldId id="270" r:id="rId50"/>
    <p:sldId id="308" r:id="rId51"/>
    <p:sldId id="310" r:id="rId52"/>
    <p:sldId id="311" r:id="rId53"/>
    <p:sldId id="312" r:id="rId54"/>
    <p:sldId id="314" r:id="rId55"/>
    <p:sldId id="313" r:id="rId56"/>
    <p:sldId id="320" r:id="rId57"/>
    <p:sldId id="309" r:id="rId58"/>
    <p:sldId id="319" r:id="rId59"/>
    <p:sldId id="315" r:id="rId60"/>
    <p:sldId id="316" r:id="rId61"/>
    <p:sldId id="317" r:id="rId62"/>
    <p:sldId id="318" r:id="rId63"/>
    <p:sldId id="321" r:id="rId64"/>
    <p:sldId id="271" r:id="rId65"/>
    <p:sldId id="322" r:id="rId66"/>
    <p:sldId id="272" r:id="rId67"/>
    <p:sldId id="273" r:id="rId68"/>
    <p:sldId id="323" r:id="rId69"/>
    <p:sldId id="324" r:id="rId70"/>
    <p:sldId id="325" r:id="rId71"/>
    <p:sldId id="326" r:id="rId72"/>
    <p:sldId id="327" r:id="rId73"/>
    <p:sldId id="329" r:id="rId74"/>
    <p:sldId id="328" r:id="rId7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6" autoAdjust="0"/>
    <p:restoredTop sz="94660"/>
  </p:normalViewPr>
  <p:slideViewPr>
    <p:cSldViewPr snapToGrid="0">
      <p:cViewPr varScale="1">
        <p:scale>
          <a:sx n="72" d="100"/>
          <a:sy n="72" d="100"/>
        </p:scale>
        <p:origin x="9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1BBA-C90B-47C6-9739-047E3B7E898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7384-AB60-447F-B8A6-536C2D85BB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38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1BBA-C90B-47C6-9739-047E3B7E898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7384-AB60-447F-B8A6-536C2D85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2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1BBA-C90B-47C6-9739-047E3B7E898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7384-AB60-447F-B8A6-536C2D85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51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4CE83-1C64-440E-8597-463E4571500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46E8-8FDC-437A-BFED-331A2CF4E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71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4CE83-1C64-440E-8597-463E4571500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46E8-8FDC-437A-BFED-331A2CF4E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4CE83-1C64-440E-8597-463E4571500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46E8-8FDC-437A-BFED-331A2CF4E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06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4CE83-1C64-440E-8597-463E4571500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46E8-8FDC-437A-BFED-331A2CF4E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5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4CE83-1C64-440E-8597-463E4571500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46E8-8FDC-437A-BFED-331A2CF4E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86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4CE83-1C64-440E-8597-463E4571500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46E8-8FDC-437A-BFED-331A2CF4E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14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4CE83-1C64-440E-8597-463E4571500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46E8-8FDC-437A-BFED-331A2CF4E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471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4CE83-1C64-440E-8597-463E4571500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46E8-8FDC-437A-BFED-331A2CF4E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1BBA-C90B-47C6-9739-047E3B7E898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7384-AB60-447F-B8A6-536C2D85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57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4CE83-1C64-440E-8597-463E4571500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46E8-8FDC-437A-BFED-331A2CF4E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08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4CE83-1C64-440E-8597-463E4571500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46E8-8FDC-437A-BFED-331A2CF4E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60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4CE83-1C64-440E-8597-463E4571500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46E8-8FDC-437A-BFED-331A2CF4E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7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1BBA-C90B-47C6-9739-047E3B7E898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7384-AB60-447F-B8A6-536C2D85BB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27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1BBA-C90B-47C6-9739-047E3B7E898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7384-AB60-447F-B8A6-536C2D85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2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1BBA-C90B-47C6-9739-047E3B7E898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7384-AB60-447F-B8A6-536C2D85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0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1BBA-C90B-47C6-9739-047E3B7E898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7384-AB60-447F-B8A6-536C2D85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6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1BBA-C90B-47C6-9739-047E3B7E898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7384-AB60-447F-B8A6-536C2D85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0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94E1BBA-C90B-47C6-9739-047E3B7E898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1D7384-AB60-447F-B8A6-536C2D85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7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1BBA-C90B-47C6-9739-047E3B7E898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7384-AB60-447F-B8A6-536C2D85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2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94E1BBA-C90B-47C6-9739-047E3B7E898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31D7384-AB60-447F-B8A6-536C2D85BBE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3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4CE83-1C64-440E-8597-463E4571500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D46E8-8FDC-437A-BFED-331A2CF4E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7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its.worldbank.org/CountryProfile/en/CHN" TargetMode="Externa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pn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 231 – International Trade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Spring 2021</a:t>
            </a:r>
          </a:p>
        </p:txBody>
      </p:sp>
    </p:spTree>
    <p:extLst>
      <p:ext uri="{BB962C8B-B14F-4D97-AF65-F5344CB8AC3E}">
        <p14:creationId xmlns:p14="http://schemas.microsoft.com/office/powerpoint/2010/main" val="1725089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3339" y="1846263"/>
            <a:ext cx="6925648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49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Hecksher</a:t>
            </a:r>
            <a:r>
              <a:rPr lang="en-US" dirty="0"/>
              <a:t>-Ohlin Model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Also known as factor endowments model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/>
              <a:t>Trade occurs due to relative endowments of labor, capital, raw materials, land,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/>
              <a:t>Based upon production theory and isoquants (graphs of equal output)</a:t>
            </a:r>
          </a:p>
        </p:txBody>
      </p:sp>
    </p:spTree>
    <p:extLst>
      <p:ext uri="{BB962C8B-B14F-4D97-AF65-F5344CB8AC3E}">
        <p14:creationId xmlns:p14="http://schemas.microsoft.com/office/powerpoint/2010/main" val="2332844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Isoquants….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Fixed level of output with varied levels of inputs (notably capital and labor)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Includes diminishing marginal product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Nations then choose efficient points to operate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/>
              <a:t>Relative abundance of inputs produces specialization</a:t>
            </a:r>
          </a:p>
          <a:p>
            <a:pPr marL="384048" lvl="2" indent="0">
              <a:buNone/>
            </a:pPr>
            <a:endParaRPr lang="en-US" sz="2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79266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Illustration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0911" y="1737360"/>
            <a:ext cx="7624064" cy="428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815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Specifics about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Shape conveys diminishing marginal product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/>
              <a:t>Bowed inward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/>
              <a:t>Isoquants skewed towards one axis, based upon production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dirty="0"/>
              <a:t>Intensity of input use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dirty="0"/>
              <a:t>Determines how much of each good produced</a:t>
            </a:r>
          </a:p>
        </p:txBody>
      </p:sp>
    </p:spTree>
    <p:extLst>
      <p:ext uri="{BB962C8B-B14F-4D97-AF65-F5344CB8AC3E}">
        <p14:creationId xmlns:p14="http://schemas.microsoft.com/office/powerpoint/2010/main" val="1148336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70C0"/>
                </a:solidFill>
              </a:rPr>
              <a:t>Hecksher</a:t>
            </a:r>
            <a:r>
              <a:rPr lang="en-US" b="1" dirty="0">
                <a:solidFill>
                  <a:srgbClr val="0070C0"/>
                </a:solidFill>
              </a:rPr>
              <a:t>-Ohlin Model Assumes Input-Intensity Different for Different Goods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2889" y="1819264"/>
            <a:ext cx="7966136" cy="4480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346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For other Good, Assume Labor Intensive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Result is an Edgeworth Box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/>
              <a:t>2 nations, 2 inputs, 2 goods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/>
              <a:t>Nations specialize in the good that requires more of abundant resource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dirty="0"/>
              <a:t>Then trade-&gt;</a:t>
            </a:r>
          </a:p>
        </p:txBody>
      </p:sp>
    </p:spTree>
    <p:extLst>
      <p:ext uri="{BB962C8B-B14F-4D97-AF65-F5344CB8AC3E}">
        <p14:creationId xmlns:p14="http://schemas.microsoft.com/office/powerpoint/2010/main" val="3126262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Graphically – For Labor-Rich Country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0407" y="1846263"/>
            <a:ext cx="7151511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079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For Land-Rich Country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Box is an elongated rectangle, with Land axis longer than Labor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Output of two countries is greater in the aggregate if each specializes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Long way to get to gains to trade…</a:t>
            </a:r>
          </a:p>
        </p:txBody>
      </p:sp>
    </p:spTree>
    <p:extLst>
      <p:ext uri="{BB962C8B-B14F-4D97-AF65-F5344CB8AC3E}">
        <p14:creationId xmlns:p14="http://schemas.microsoft.com/office/powerpoint/2010/main" val="1525409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2885" y="1088137"/>
            <a:ext cx="8498845" cy="478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03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Trade occurs due to differentials in skills, resources,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/>
              <a:t>One nation outperforms the other in terms of </a:t>
            </a:r>
            <a:r>
              <a:rPr lang="en-US" sz="3400" u="sng" dirty="0"/>
              <a:t>opportunity cost </a:t>
            </a:r>
            <a:r>
              <a:rPr lang="en-US" sz="3400" dirty="0"/>
              <a:t>of producing a good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/>
              <a:t>In general, most two-nation couplings produce a comparative advantage for each</a:t>
            </a:r>
          </a:p>
        </p:txBody>
      </p:sp>
    </p:spTree>
    <p:extLst>
      <p:ext uri="{BB962C8B-B14F-4D97-AF65-F5344CB8AC3E}">
        <p14:creationId xmlns:p14="http://schemas.microsoft.com/office/powerpoint/2010/main" val="28949256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End of Material on Theories of Trade – Address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Trade Protection -&gt; impacts from imposition of tariffs or quotas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/>
              <a:t>Both produce a dead-weight loss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/>
              <a:t>Depending on slope of demand, loss can be large or insignificant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dirty="0"/>
              <a:t>Depends upon economic concept of consumer surplus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000" dirty="0"/>
              <a:t>Policies that produce a large net loss (dead-weight loss) should be avoided</a:t>
            </a:r>
          </a:p>
        </p:txBody>
      </p:sp>
    </p:spTree>
    <p:extLst>
      <p:ext uri="{BB962C8B-B14F-4D97-AF65-F5344CB8AC3E}">
        <p14:creationId xmlns:p14="http://schemas.microsoft.com/office/powerpoint/2010/main" val="1458685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363" y="685800"/>
            <a:ext cx="9428478" cy="530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2781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Imposition of a Tariff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000" y="1737360"/>
            <a:ext cx="7783695" cy="437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443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Explanation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Initial price = world price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/>
              <a:t>Domestic producer produces up until S-curve hits world price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000" dirty="0"/>
              <a:t>Importer picks up rest (</a:t>
            </a:r>
            <a:r>
              <a:rPr lang="en-US" sz="3000" dirty="0" err="1"/>
              <a:t>Qtotal</a:t>
            </a:r>
            <a:r>
              <a:rPr lang="en-US" sz="3000" dirty="0"/>
              <a:t> – </a:t>
            </a:r>
            <a:r>
              <a:rPr lang="en-US" sz="3000" dirty="0" err="1"/>
              <a:t>Qdom</a:t>
            </a:r>
            <a:r>
              <a:rPr lang="en-US" sz="3000" dirty="0"/>
              <a:t>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000" dirty="0"/>
              <a:t>After tariff, price rises (by tariff) -&gt; imports fall, domestic production rises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3000" dirty="0"/>
              <a:t>Trapezoid 1-2-3-4 is total loss in consumer surplus</a:t>
            </a:r>
          </a:p>
          <a:p>
            <a:pPr lvl="4">
              <a:buFont typeface="Wingdings" panose="05000000000000000000" pitchFamily="2" charset="2"/>
              <a:buChar char="§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402791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Partial redemption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800" dirty="0"/>
              <a:t>A is new producer surplus (area above the supply curve but below price)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800" dirty="0"/>
              <a:t>B is tariff revenue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800" dirty="0"/>
              <a:t>2 small triangles disappear (dead-weight loss)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400" dirty="0"/>
              <a:t>Can evaluate competing tariffs by looking at DWL</a:t>
            </a:r>
          </a:p>
        </p:txBody>
      </p:sp>
    </p:spTree>
    <p:extLst>
      <p:ext uri="{BB962C8B-B14F-4D97-AF65-F5344CB8AC3E}">
        <p14:creationId xmlns:p14="http://schemas.microsoft.com/office/powerpoint/2010/main" val="3362306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Answer……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0595" y="1846263"/>
            <a:ext cx="7151135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2039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Loss in consumer surplus = ½ (5m + 4m)*$20= $90m</a:t>
            </a:r>
          </a:p>
          <a:p>
            <a:pPr lvl="1"/>
            <a:r>
              <a:rPr lang="en-US" sz="3000" dirty="0"/>
              <a:t>Tariff revenue = 2m *$20 = $40m</a:t>
            </a:r>
          </a:p>
          <a:p>
            <a:pPr lvl="1"/>
            <a:r>
              <a:rPr lang="en-US" sz="3000" dirty="0"/>
              <a:t>Rise in producer surplus = ½(1+2)*$20 = $30m</a:t>
            </a:r>
          </a:p>
          <a:p>
            <a:pPr lvl="1"/>
            <a:r>
              <a:rPr lang="en-US" sz="3000" dirty="0"/>
              <a:t>DWL = ½ (1m)*$20 + ½(1m) *$20 = $20m</a:t>
            </a:r>
          </a:p>
          <a:p>
            <a:pPr lvl="1"/>
            <a:r>
              <a:rPr lang="en-US" sz="3000" dirty="0"/>
              <a:t>-or- $90-$40m-$30m = $20m</a:t>
            </a:r>
          </a:p>
          <a:p>
            <a:pPr marL="201168" lvl="1" indent="0">
              <a:buNone/>
            </a:pPr>
            <a:r>
              <a:rPr lang="en-US" sz="3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281282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Imposition of a Quota as Alternative (US VER on Japanese Cars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0595" y="1846263"/>
            <a:ext cx="7151135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9754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Total demand falls when quota imposed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Domestic producer (lowest cost) takes first part of demand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Then imports pick up until quota reached at “imports with quota”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/>
              <a:t>Supply then reappears for domestic producer, who sells until point 2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/>
              <a:t>Loss in consumer surplus is again the trapezoid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/>
              <a:t>A+A = gain in producer surplus, B = transfer to FOREIGN producers (a negative of quotas), C = DWL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250405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Imports without quota = 60 million units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/>
              <a:t>Total demand = 100 million units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/>
              <a:t>Price pre-quota = $50, post-quota = $70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/>
              <a:t>Total demand = 90 million units post-quota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000" dirty="0"/>
              <a:t>Imports = 40 million</a:t>
            </a:r>
          </a:p>
          <a:p>
            <a:pPr marL="201168" lvl="1" indent="0">
              <a:buNone/>
            </a:pPr>
            <a:endParaRPr lang="en-US" sz="34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176794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– U.S. v. China/Soybeans v. Textiles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U.S. production resulting from a “unit” of resources (a bundling of capital, labor and raw inputs)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/>
              <a:t>Soybeans:	50 bushels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/>
              <a:t>Textiles:		100 yards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China: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/>
              <a:t>Soybeans	30 bushels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/>
              <a:t>Textiles		120 yards</a:t>
            </a:r>
          </a:p>
        </p:txBody>
      </p:sp>
    </p:spTree>
    <p:extLst>
      <p:ext uri="{BB962C8B-B14F-4D97-AF65-F5344CB8AC3E}">
        <p14:creationId xmlns:p14="http://schemas.microsoft.com/office/powerpoint/2010/main" val="42155337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083" y="640081"/>
            <a:ext cx="9295836" cy="522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8004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Math….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Loss in consumer surplus = ½ (90 + 100)*$20=$1900</a:t>
            </a:r>
          </a:p>
          <a:p>
            <a:pPr marL="0" indent="0">
              <a:buNone/>
            </a:pPr>
            <a:r>
              <a:rPr lang="en-US" sz="3200" dirty="0"/>
              <a:t>	Transfer to foreign producers = 40*$20 = $800</a:t>
            </a:r>
          </a:p>
          <a:p>
            <a:pPr marL="0" indent="0">
              <a:buNone/>
            </a:pPr>
            <a:r>
              <a:rPr lang="en-US" sz="3200" dirty="0"/>
              <a:t>	Transfer to domestic producers = 40*$20 = $800</a:t>
            </a:r>
          </a:p>
          <a:p>
            <a:pPr marL="0" indent="0">
              <a:buNone/>
            </a:pPr>
            <a:r>
              <a:rPr lang="en-US" sz="3200" dirty="0"/>
              <a:t>	+ ½ * 10 * 20 = 100 (total of $900)</a:t>
            </a:r>
          </a:p>
          <a:p>
            <a:pPr marL="0" indent="0">
              <a:buNone/>
            </a:pPr>
            <a:r>
              <a:rPr lang="en-US" sz="3200" dirty="0"/>
              <a:t>	Deadweight loss = 2[1/2*10*20]=$200</a:t>
            </a:r>
          </a:p>
          <a:p>
            <a:pPr marL="0" indent="0">
              <a:buNone/>
            </a:pPr>
            <a:r>
              <a:rPr lang="en-US" sz="3200" dirty="0"/>
              <a:t>	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893717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Justifications for Trade Restrictions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4 major arguments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Cheap labor -&gt; U.S. wages are too high to compete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/>
              <a:t>Ignores increased capitalization of production, which gives advantage to U.S. (capital inexpensive and available)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/>
              <a:t>If we tariff all labor-intensive products, we slow growth in developing nations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Essential goods argument -&gt; product is sensitive – particularly if needed for defense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/>
              <a:t>Some validity here – cannot build aircraft carriers out of plastic if U.S. steel industry is destroyed (also, DRAM issue during Reagan Administration)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/>
              <a:t>Very widely applied, however, including to GARLIC (not kidding)</a:t>
            </a:r>
          </a:p>
        </p:txBody>
      </p:sp>
    </p:spTree>
    <p:extLst>
      <p:ext uri="{BB962C8B-B14F-4D97-AF65-F5344CB8AC3E}">
        <p14:creationId xmlns:p14="http://schemas.microsoft.com/office/powerpoint/2010/main" val="40321007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Retaliatory tariffs -&gt; An accepted argument by the GATT/WTO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Primary method by which trade disputes are settled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President Bush (2) imposed tariffs on steel, European nations were permitted to impose parallel tariffs on U.S. goods by the WTO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Anti-dumping tariffs -&gt; also some legitimacy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Dumping (pricing below MC) is illegal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163292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China and U.S. Trade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Most complex trade relationship (even before President Trump)</a:t>
            </a:r>
          </a:p>
          <a:p>
            <a:pPr lvl="1"/>
            <a:r>
              <a:rPr lang="en-US" sz="3800" dirty="0"/>
              <a:t>Large, and increasing, trade deficits produce problems for U.S.</a:t>
            </a:r>
          </a:p>
          <a:p>
            <a:pPr lvl="2"/>
            <a:r>
              <a:rPr lang="en-US" sz="3400" dirty="0"/>
              <a:t>Exports to China-&gt; $80b, Imports from China -&gt;$450b</a:t>
            </a:r>
          </a:p>
          <a:p>
            <a:pPr lvl="2"/>
            <a:r>
              <a:rPr lang="en-US" sz="3400" dirty="0"/>
              <a:t>Whole segments of U.S. industry have been decimated</a:t>
            </a:r>
          </a:p>
          <a:p>
            <a:pPr marL="201168" lvl="1" indent="0"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8448310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Largely closed to trade until 1980s</a:t>
            </a:r>
          </a:p>
          <a:p>
            <a:pPr lvl="1"/>
            <a:r>
              <a:rPr lang="en-US" sz="3200" dirty="0"/>
              <a:t>Autarky model</a:t>
            </a:r>
          </a:p>
          <a:p>
            <a:r>
              <a:rPr lang="en-US" sz="3600" dirty="0"/>
              <a:t>Began opening to trade in eighties – admitted to WTO in 1994 – Acceded to the GATT/WTO in 2001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328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https://wits.worldbank.org/CountryProfile/en/CHN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513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711" y="1825625"/>
            <a:ext cx="9342578" cy="4351338"/>
          </a:xfrm>
        </p:spPr>
      </p:pic>
    </p:spTree>
    <p:extLst>
      <p:ext uri="{BB962C8B-B14F-4D97-AF65-F5344CB8AC3E}">
        <p14:creationId xmlns:p14="http://schemas.microsoft.com/office/powerpoint/2010/main" val="37811756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Growth Rate has been Exceptional, Although Slowing Somewhat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711" y="1825625"/>
            <a:ext cx="9342578" cy="4351338"/>
          </a:xfrm>
        </p:spPr>
      </p:pic>
    </p:spTree>
    <p:extLst>
      <p:ext uri="{BB962C8B-B14F-4D97-AF65-F5344CB8AC3E}">
        <p14:creationId xmlns:p14="http://schemas.microsoft.com/office/powerpoint/2010/main" val="18361309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Consistent Trade Surplus</a:t>
            </a:r>
          </a:p>
          <a:p>
            <a:pPr lvl="1"/>
            <a:r>
              <a:rPr lang="en-US" sz="3200" dirty="0"/>
              <a:t>Sanitized by using reserve currencies to buy official debt</a:t>
            </a:r>
          </a:p>
          <a:p>
            <a:pPr lvl="1"/>
            <a:r>
              <a:rPr lang="en-US" sz="3200" dirty="0"/>
              <a:t>Keeps value of Yuan/</a:t>
            </a:r>
            <a:r>
              <a:rPr lang="en-US" sz="3200" dirty="0" err="1"/>
              <a:t>Remnibi</a:t>
            </a:r>
            <a:r>
              <a:rPr lang="en-US" sz="3200" dirty="0"/>
              <a:t> from rising</a:t>
            </a:r>
          </a:p>
          <a:p>
            <a:r>
              <a:rPr lang="en-US" sz="3600" dirty="0"/>
              <a:t>Tariff and non-tariff barriers are high</a:t>
            </a:r>
          </a:p>
          <a:p>
            <a:pPr lvl="1"/>
            <a:r>
              <a:rPr lang="en-US" sz="3200" dirty="0"/>
              <a:t>WTO compliant, but that just means all are subject to high tariffs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3667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Opportunity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U.S.: One unit of resources makes 50 bushels of soybeans, so 1/50 unit makes 1 bushel – that would make 2 yards of cloth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OC of soybeans is 2 yards of cloth, OC of cloth is ½ bushel of soybeans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China: One unit of resources = 30 bushels of soybeans, so 1/30 = 1 bushel, that would make 4 yards of cloth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OC of soybeans is ¼ yard of cloth, OC of cloth is 4 </a:t>
            </a:r>
            <a:r>
              <a:rPr lang="en-US" sz="3000" dirty="0" err="1"/>
              <a:t>bu</a:t>
            </a:r>
            <a:r>
              <a:rPr lang="en-US" sz="3000" dirty="0"/>
              <a:t> soybeans</a:t>
            </a:r>
          </a:p>
        </p:txBody>
      </p:sp>
    </p:spTree>
    <p:extLst>
      <p:ext uri="{BB962C8B-B14F-4D97-AF65-F5344CB8AC3E}">
        <p14:creationId xmlns:p14="http://schemas.microsoft.com/office/powerpoint/2010/main" val="22777274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Technology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Acts as either significant non-tariff barrier (firms refuse to export) or as a means of supplanting a producer</a:t>
            </a:r>
          </a:p>
          <a:p>
            <a:pPr lvl="1"/>
            <a:r>
              <a:rPr lang="en-US" sz="3200" dirty="0"/>
              <a:t>To get access to market, must agree to joint production</a:t>
            </a:r>
          </a:p>
          <a:p>
            <a:pPr lvl="1"/>
            <a:r>
              <a:rPr lang="en-US" sz="3200" dirty="0"/>
              <a:t>Chinese firm then “borrows” technology and dispenses with foreign firm</a:t>
            </a:r>
          </a:p>
          <a:p>
            <a:r>
              <a:rPr lang="en-US" sz="3600" dirty="0"/>
              <a:t>Rate of intellectual property theft is very high (software, etc.)</a:t>
            </a:r>
          </a:p>
        </p:txBody>
      </p:sp>
    </p:spTree>
    <p:extLst>
      <p:ext uri="{BB962C8B-B14F-4D97-AF65-F5344CB8AC3E}">
        <p14:creationId xmlns:p14="http://schemas.microsoft.com/office/powerpoint/2010/main" val="308708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Manipulation (Yuan/$)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91" y="2130552"/>
            <a:ext cx="10216961" cy="3557016"/>
          </a:xfrm>
        </p:spPr>
      </p:pic>
    </p:spTree>
    <p:extLst>
      <p:ext uri="{BB962C8B-B14F-4D97-AF65-F5344CB8AC3E}">
        <p14:creationId xmlns:p14="http://schemas.microsoft.com/office/powerpoint/2010/main" val="37196676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One Belt, One Road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Attempt to integrate Asian/East Asian economies into one trading bloc</a:t>
            </a:r>
          </a:p>
          <a:p>
            <a:pPr lvl="1"/>
            <a:r>
              <a:rPr lang="en-US" sz="3200" dirty="0"/>
              <a:t>Control flow of goods and flow of resources</a:t>
            </a:r>
          </a:p>
          <a:p>
            <a:pPr lvl="1"/>
            <a:r>
              <a:rPr lang="en-US" sz="3200" dirty="0"/>
              <a:t>Involves heavy investment in infrastructure, education, basic materials, etc.</a:t>
            </a:r>
          </a:p>
          <a:p>
            <a:pPr lvl="2"/>
            <a:r>
              <a:rPr lang="en-US" sz="2800" dirty="0"/>
              <a:t>In Africa, fears have arisen that China is attempting to capture commodity markets and close out other nations</a:t>
            </a:r>
          </a:p>
        </p:txBody>
      </p:sp>
    </p:spTree>
    <p:extLst>
      <p:ext uri="{BB962C8B-B14F-4D97-AF65-F5344CB8AC3E}">
        <p14:creationId xmlns:p14="http://schemas.microsoft.com/office/powerpoint/2010/main" val="17021023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Appears as a Strategic Alliance with Economic Overtones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As for above, fear is that China will eventually close off the region to FDI and trade</a:t>
            </a:r>
          </a:p>
          <a:p>
            <a:pPr lvl="1"/>
            <a:r>
              <a:rPr lang="en-US" sz="3200" dirty="0"/>
              <a:t>Or, emphasize strategic trade only</a:t>
            </a:r>
          </a:p>
          <a:p>
            <a:pPr lvl="1"/>
            <a:r>
              <a:rPr lang="en-US" sz="3200" dirty="0"/>
              <a:t>Means of forming PTA w/out formally doing so</a:t>
            </a:r>
          </a:p>
          <a:p>
            <a:pPr lvl="2"/>
            <a:r>
              <a:rPr lang="en-US" sz="2800" dirty="0"/>
              <a:t>Great economic power of China induces countries to join alliance</a:t>
            </a:r>
          </a:p>
          <a:p>
            <a:pPr lvl="2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87620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U.S. Response……….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Hard push to open markets</a:t>
            </a:r>
          </a:p>
          <a:p>
            <a:pPr lvl="1"/>
            <a:r>
              <a:rPr lang="en-US" sz="3200" dirty="0"/>
              <a:t>Steel tariffs</a:t>
            </a:r>
          </a:p>
          <a:p>
            <a:r>
              <a:rPr lang="en-US" sz="3600" dirty="0"/>
              <a:t>Use WTO to eliminate technology-sharing requirement – approach as unfair trade barrier</a:t>
            </a:r>
          </a:p>
          <a:p>
            <a:r>
              <a:rPr lang="en-US" sz="3600" dirty="0"/>
              <a:t>Continue pursuit to label currency pegging as an unfair trade practice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77731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 231 – International Trade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Commodity Prices and Terms of Trade</a:t>
            </a:r>
          </a:p>
        </p:txBody>
      </p:sp>
    </p:spTree>
    <p:extLst>
      <p:ext uri="{BB962C8B-B14F-4D97-AF65-F5344CB8AC3E}">
        <p14:creationId xmlns:p14="http://schemas.microsoft.com/office/powerpoint/2010/main" val="19771945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Terms of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Ratio of export prices to import prices indicates terms of trade</a:t>
            </a:r>
          </a:p>
          <a:p>
            <a:pPr lvl="1"/>
            <a:r>
              <a:rPr lang="en-US" sz="3200" dirty="0"/>
              <a:t>How much has to be exported to fund imports</a:t>
            </a:r>
          </a:p>
          <a:p>
            <a:pPr lvl="1"/>
            <a:r>
              <a:rPr lang="en-US" sz="3200" dirty="0"/>
              <a:t>Could use simply </a:t>
            </a:r>
            <a:r>
              <a:rPr lang="en-US" sz="3200" dirty="0" err="1"/>
              <a:t>Px</a:t>
            </a:r>
            <a:r>
              <a:rPr lang="en-US" sz="3200" dirty="0"/>
              <a:t>/Pm</a:t>
            </a:r>
          </a:p>
          <a:p>
            <a:r>
              <a:rPr lang="en-US" sz="3600" dirty="0"/>
              <a:t>Trend is more important:</a:t>
            </a:r>
          </a:p>
          <a:p>
            <a:pPr lvl="1"/>
            <a:r>
              <a:rPr lang="en-US" sz="3200" dirty="0"/>
              <a:t>Redo as: 	</a:t>
            </a:r>
            <a:r>
              <a:rPr lang="en-US" sz="3200" dirty="0" err="1"/>
              <a:t>Px</a:t>
            </a:r>
            <a:r>
              <a:rPr lang="en-US" sz="3200" dirty="0"/>
              <a:t>(2)/</a:t>
            </a:r>
            <a:r>
              <a:rPr lang="en-US" sz="3200" dirty="0" err="1"/>
              <a:t>Px</a:t>
            </a:r>
            <a:r>
              <a:rPr lang="en-US" sz="3200" dirty="0"/>
              <a:t>(1)</a:t>
            </a:r>
            <a:endParaRPr lang="en-US" sz="2600" dirty="0"/>
          </a:p>
          <a:p>
            <a:pPr marL="457200" lvl="1" indent="0">
              <a:buNone/>
            </a:pPr>
            <a:r>
              <a:rPr lang="en-US" sz="2600" dirty="0"/>
              <a:t>			------------------</a:t>
            </a:r>
          </a:p>
          <a:p>
            <a:pPr marL="457200" lvl="1" indent="0">
              <a:buNone/>
            </a:pPr>
            <a:r>
              <a:rPr lang="en-US" sz="2600" dirty="0"/>
              <a:t>			</a:t>
            </a:r>
            <a:r>
              <a:rPr lang="en-US" sz="3200" dirty="0"/>
              <a:t>Pm(2)/Pm(1)</a:t>
            </a:r>
          </a:p>
        </p:txBody>
      </p:sp>
    </p:spTree>
    <p:extLst>
      <p:ext uri="{BB962C8B-B14F-4D97-AF65-F5344CB8AC3E}">
        <p14:creationId xmlns:p14="http://schemas.microsoft.com/office/powerpoint/2010/main" val="22516532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Price of Sugar:</a:t>
            </a:r>
          </a:p>
          <a:p>
            <a:pPr marL="457200" lvl="1" indent="0">
              <a:buNone/>
            </a:pPr>
            <a:r>
              <a:rPr lang="en-US" dirty="0"/>
              <a:t>Year	Price/lb.</a:t>
            </a:r>
          </a:p>
          <a:p>
            <a:pPr marL="457200" lvl="1" indent="0">
              <a:buNone/>
            </a:pPr>
            <a:r>
              <a:rPr lang="en-US" dirty="0"/>
              <a:t>   0		  $0.75</a:t>
            </a:r>
          </a:p>
          <a:p>
            <a:pPr marL="457200" lvl="1" indent="0">
              <a:buNone/>
            </a:pPr>
            <a:r>
              <a:rPr lang="en-US" dirty="0"/>
              <a:t>   1		  $0.80</a:t>
            </a:r>
          </a:p>
          <a:p>
            <a:pPr marL="457200" lvl="1" indent="0">
              <a:buNone/>
            </a:pPr>
            <a:r>
              <a:rPr lang="en-US" dirty="0"/>
              <a:t>   2		  $0.84</a:t>
            </a:r>
          </a:p>
          <a:p>
            <a:r>
              <a:rPr lang="en-US" dirty="0"/>
              <a:t>Price of imported manufactured good:</a:t>
            </a:r>
          </a:p>
          <a:p>
            <a:pPr marL="457200" lvl="1" indent="0">
              <a:buNone/>
            </a:pPr>
            <a:r>
              <a:rPr lang="en-US" dirty="0"/>
              <a:t>Year	Price/unit</a:t>
            </a:r>
          </a:p>
          <a:p>
            <a:pPr marL="457200" lvl="1" indent="0">
              <a:buNone/>
            </a:pPr>
            <a:r>
              <a:rPr lang="en-US" dirty="0"/>
              <a:t>   0		$500</a:t>
            </a:r>
          </a:p>
          <a:p>
            <a:pPr marL="457200" lvl="1" indent="0">
              <a:buNone/>
            </a:pPr>
            <a:r>
              <a:rPr lang="en-US" dirty="0"/>
              <a:t>   1		$550</a:t>
            </a:r>
          </a:p>
          <a:p>
            <a:pPr marL="457200" lvl="1" indent="0">
              <a:buNone/>
            </a:pPr>
            <a:r>
              <a:rPr lang="en-US" dirty="0"/>
              <a:t>   2		$625</a:t>
            </a:r>
          </a:p>
        </p:txBody>
      </p:sp>
    </p:spTree>
    <p:extLst>
      <p:ext uri="{BB962C8B-B14F-4D97-AF65-F5344CB8AC3E}">
        <p14:creationId xmlns:p14="http://schemas.microsoft.com/office/powerpoint/2010/main" val="38907140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Price of Sugar is Rising, but is it rising Fast Enough to Support More Expensive Imports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Formula:</a:t>
            </a:r>
          </a:p>
          <a:p>
            <a:pPr marL="0" indent="0">
              <a:buNone/>
            </a:pPr>
            <a:r>
              <a:rPr lang="en-US" dirty="0"/>
              <a:t>	0.8/0.75	1.0667</a:t>
            </a:r>
          </a:p>
          <a:p>
            <a:pPr marL="0" indent="0">
              <a:buNone/>
            </a:pPr>
            <a:r>
              <a:rPr lang="en-US" dirty="0"/>
              <a:t>=	----------- =   	--------- = 0.9697</a:t>
            </a:r>
          </a:p>
          <a:p>
            <a:pPr marL="0" indent="0">
              <a:buNone/>
            </a:pPr>
            <a:r>
              <a:rPr lang="en-US" dirty="0"/>
              <a:t>	550/500	1.100</a:t>
            </a:r>
          </a:p>
          <a:p>
            <a:pPr marL="0" indent="0">
              <a:buNone/>
            </a:pPr>
            <a:r>
              <a:rPr lang="en-US" dirty="0"/>
              <a:t>If TOT &lt; 1, then terms of trade are deteriorating</a:t>
            </a:r>
          </a:p>
          <a:p>
            <a:pPr marL="0" indent="0">
              <a:buNone/>
            </a:pPr>
            <a:r>
              <a:rPr lang="en-US" dirty="0"/>
              <a:t>TOT = 1.12/1.25 for entire period</a:t>
            </a:r>
          </a:p>
          <a:p>
            <a:pPr marL="0" indent="0">
              <a:buNone/>
            </a:pPr>
            <a:r>
              <a:rPr lang="en-US" dirty="0"/>
              <a:t>	= 0.896 -&gt; significant fall off in TOT</a:t>
            </a:r>
          </a:p>
        </p:txBody>
      </p:sp>
    </p:spTree>
    <p:extLst>
      <p:ext uri="{BB962C8B-B14F-4D97-AF65-F5344CB8AC3E}">
        <p14:creationId xmlns:p14="http://schemas.microsoft.com/office/powerpoint/2010/main" val="34769526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GATT/WTO system -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Formed in 1947 to undo damage from Smoot-Hawley Tariffs</a:t>
            </a:r>
          </a:p>
          <a:p>
            <a:pPr lvl="1"/>
            <a:r>
              <a:rPr lang="en-US" sz="3200" dirty="0"/>
              <a:t>SH Tariffs raised average tariff rate from 15% to 60%</a:t>
            </a:r>
          </a:p>
          <a:p>
            <a:r>
              <a:rPr lang="en-US" sz="3600" dirty="0"/>
              <a:t>U.S. negotiating country by country (bilateralism)</a:t>
            </a:r>
          </a:p>
          <a:p>
            <a:pPr lvl="1"/>
            <a:r>
              <a:rPr lang="en-US" sz="3200" dirty="0"/>
              <a:t>Painfully slow – Would have taken years</a:t>
            </a:r>
          </a:p>
          <a:p>
            <a:pPr lvl="1"/>
            <a:r>
              <a:rPr lang="en-US" sz="3200" dirty="0"/>
              <a:t>General Agreement on Tariffs and Trade (GATT) provided a mechanism to speed up process</a:t>
            </a:r>
          </a:p>
          <a:p>
            <a:pPr lvl="2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705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China has lower opportunity cost for cloth, U.S. is better at soybeans – specialize and trade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/>
              <a:t>Suppose each nation has 100 units of resources devoted (equally) to two goods: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dirty="0"/>
              <a:t>U.S. production = 2500 bushels of soybeans, 5000 yards of cloth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dirty="0"/>
              <a:t>Chinese production = 1500 bushels of soybeans, 6000 yards of cloth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4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124791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Tenets of the GATT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Multilateralism – A tariff cut for one is a tariff cut for all</a:t>
            </a:r>
          </a:p>
          <a:p>
            <a:pPr lvl="1"/>
            <a:r>
              <a:rPr lang="en-US" sz="3200" dirty="0"/>
              <a:t>Even nonmembers – something which turned out to be a mistake</a:t>
            </a:r>
          </a:p>
          <a:p>
            <a:r>
              <a:rPr lang="en-US" sz="3600" dirty="0"/>
              <a:t>Uniformity of Treatment -&gt; Similar idea – all nations are treated the same</a:t>
            </a:r>
          </a:p>
          <a:p>
            <a:r>
              <a:rPr lang="en-US" sz="3600" dirty="0"/>
              <a:t>All forms of trade barriers are open to consideration</a:t>
            </a:r>
          </a:p>
        </p:txBody>
      </p:sp>
    </p:spTree>
    <p:extLst>
      <p:ext uri="{BB962C8B-B14F-4D97-AF65-F5344CB8AC3E}">
        <p14:creationId xmlns:p14="http://schemas.microsoft.com/office/powerpoint/2010/main" val="23777796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The GATT’s Work is done in “Rounds”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Formal meetings that address a particular aspect of trade</a:t>
            </a:r>
          </a:p>
          <a:p>
            <a:pPr lvl="1"/>
            <a:r>
              <a:rPr lang="en-US" sz="4000" dirty="0"/>
              <a:t>1947 (initial round) -&gt; Massive tariff cuts by industrialized nations</a:t>
            </a:r>
          </a:p>
          <a:p>
            <a:pPr lvl="1"/>
            <a:r>
              <a:rPr lang="en-US" sz="4000" dirty="0"/>
              <a:t>2 Rounds in the 1950s (</a:t>
            </a:r>
            <a:r>
              <a:rPr lang="en-US" sz="4000" dirty="0" err="1"/>
              <a:t>Torquay</a:t>
            </a:r>
            <a:r>
              <a:rPr lang="en-US" sz="4000" dirty="0"/>
              <a:t> and Geneva)  - Not much accomplished</a:t>
            </a:r>
          </a:p>
          <a:p>
            <a:pPr lvl="1"/>
            <a:r>
              <a:rPr lang="en-US" sz="4000" dirty="0"/>
              <a:t>1962 Kennedy Round -&gt; Also massive cuts in tariffs (U.S. acting to head off European Common Market)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33640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Rounds that Addressed Non-Tariff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1977 Tokyo Round</a:t>
            </a:r>
          </a:p>
          <a:p>
            <a:pPr lvl="1"/>
            <a:r>
              <a:rPr lang="en-US" sz="3200" dirty="0"/>
              <a:t>Intellectual Property Rights (big issue for U.S.)</a:t>
            </a:r>
          </a:p>
          <a:p>
            <a:pPr lvl="1"/>
            <a:r>
              <a:rPr lang="en-US" sz="3200" dirty="0"/>
              <a:t>Non-tariff barriers -&gt; industrial standards, sanitary standards</a:t>
            </a:r>
          </a:p>
          <a:p>
            <a:pPr lvl="2"/>
            <a:r>
              <a:rPr lang="en-US" sz="2800" dirty="0"/>
              <a:t>And, totally capricious barriers, such as “quality” checks imposed by Japanese</a:t>
            </a:r>
          </a:p>
          <a:p>
            <a:r>
              <a:rPr lang="en-US" sz="3600" dirty="0"/>
              <a:t>1994 Uruguay Round</a:t>
            </a:r>
          </a:p>
          <a:p>
            <a:pPr lvl="1"/>
            <a:r>
              <a:rPr lang="en-US" sz="3200" dirty="0"/>
              <a:t>Created the WTO and continued work on non-tariff barriers</a:t>
            </a:r>
          </a:p>
        </p:txBody>
      </p:sp>
    </p:spTree>
    <p:extLst>
      <p:ext uri="{BB962C8B-B14F-4D97-AF65-F5344CB8AC3E}">
        <p14:creationId xmlns:p14="http://schemas.microsoft.com/office/powerpoint/2010/main" val="210252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Average tariff rates now in the low single digits for the U.S., Japan and Europe</a:t>
            </a:r>
          </a:p>
          <a:p>
            <a:pPr lvl="1"/>
            <a:r>
              <a:rPr lang="en-US" sz="3200" dirty="0"/>
              <a:t>Hides some very high tariffs on individual goods (e.g. textiles)</a:t>
            </a:r>
          </a:p>
          <a:p>
            <a:pPr lvl="1"/>
            <a:r>
              <a:rPr lang="en-US" sz="3200" dirty="0"/>
              <a:t>These are measured as trade-weighted rates (think carefully about why this might be a problem)</a:t>
            </a:r>
          </a:p>
          <a:p>
            <a:r>
              <a:rPr lang="en-US" sz="3600" dirty="0"/>
              <a:t>Many of the most egregious non-tariff barriers are now gone</a:t>
            </a:r>
          </a:p>
        </p:txBody>
      </p:sp>
    </p:spTree>
    <p:extLst>
      <p:ext uri="{BB962C8B-B14F-4D97-AF65-F5344CB8AC3E}">
        <p14:creationId xmlns:p14="http://schemas.microsoft.com/office/powerpoint/2010/main" val="33267474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Critiques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/>
              <a:t>Continued use of multilateralism enabled developing nations to take advantage of tariff cuts without making any of their own (until 1994)</a:t>
            </a:r>
          </a:p>
          <a:p>
            <a:pPr lvl="1"/>
            <a:r>
              <a:rPr lang="en-US" sz="3200" dirty="0"/>
              <a:t>Counter-argument -&gt; developing nations feel their voices are not heard</a:t>
            </a:r>
          </a:p>
          <a:p>
            <a:r>
              <a:rPr lang="en-US" sz="3600" dirty="0"/>
              <a:t>Ban on the theft of intellectual property poorly enforced -&gt; has cost the U.S. market share and jobs</a:t>
            </a:r>
          </a:p>
          <a:p>
            <a:pPr lvl="1"/>
            <a:r>
              <a:rPr lang="en-US" sz="3200" dirty="0"/>
              <a:t>   Production processes have been routinely stolen, particularly by the Chinese (fabricated metals industry)</a:t>
            </a:r>
          </a:p>
          <a:p>
            <a:r>
              <a:rPr lang="en-US" sz="3600" dirty="0"/>
              <a:t>WTO has failed to address issue of competitive devaluations</a:t>
            </a:r>
          </a:p>
          <a:p>
            <a:pPr lvl="1"/>
            <a:r>
              <a:rPr lang="en-US" sz="3200" dirty="0"/>
              <a:t>This may eventually blow up on the organization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91404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Death of the Negotiation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“Doha Round” launched in 2001 -&gt; went nowhere</a:t>
            </a:r>
          </a:p>
          <a:p>
            <a:pPr lvl="1"/>
            <a:r>
              <a:rPr lang="en-US" sz="2800" dirty="0"/>
              <a:t>Partly due to diminishing returns</a:t>
            </a:r>
          </a:p>
          <a:p>
            <a:pPr lvl="2"/>
            <a:r>
              <a:rPr lang="en-US" sz="2400" dirty="0"/>
              <a:t>Most tariffs very low, most other trade barriers gone</a:t>
            </a:r>
          </a:p>
          <a:p>
            <a:pPr lvl="1"/>
            <a:r>
              <a:rPr lang="en-US" sz="2800" dirty="0"/>
              <a:t>Unlikely another round will ever occur -&gt; focus is now on regional agreements</a:t>
            </a:r>
          </a:p>
          <a:p>
            <a:r>
              <a:rPr lang="en-US" sz="3200" dirty="0"/>
              <a:t>The WTO’s primary role is now as a dispute body</a:t>
            </a:r>
          </a:p>
          <a:p>
            <a:pPr lvl="1"/>
            <a:r>
              <a:rPr lang="en-US" sz="2800" dirty="0"/>
              <a:t>Nations “sue” when faced with trade barriers they judge to be illegal under the WTO framework</a:t>
            </a:r>
          </a:p>
          <a:p>
            <a:pPr lvl="2"/>
            <a:r>
              <a:rPr lang="en-US" sz="2400" dirty="0"/>
              <a:t>Steel under Bush Administration, for example</a:t>
            </a:r>
          </a:p>
          <a:p>
            <a:pPr lvl="2"/>
            <a:r>
              <a:rPr lang="en-US" sz="2400" dirty="0"/>
              <a:t>Portuguese agriculture tariffs</a:t>
            </a:r>
          </a:p>
          <a:p>
            <a:pPr lvl="1"/>
            <a:r>
              <a:rPr lang="en-US" sz="2800" dirty="0"/>
              <a:t>Also appropriate way to handle dumping complaints </a:t>
            </a:r>
            <a:r>
              <a:rPr lang="en-US" sz="2800"/>
              <a:t>(Japanese DRAMs in 1980s) </a:t>
            </a:r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92167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Regional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Parallel movement towards freer trade</a:t>
            </a:r>
          </a:p>
          <a:p>
            <a:pPr lvl="1"/>
            <a:r>
              <a:rPr lang="en-US" dirty="0"/>
              <a:t>Referred to as “bilateralism” since not all nations are granted tariff cuts</a:t>
            </a:r>
          </a:p>
          <a:p>
            <a:r>
              <a:rPr lang="en-US" dirty="0"/>
              <a:t>European Union the most obvious example</a:t>
            </a:r>
          </a:p>
          <a:p>
            <a:pPr lvl="1"/>
            <a:r>
              <a:rPr lang="en-US" dirty="0"/>
              <a:t>European Coal and Steel agreement -&gt;Treaty of Rome (1957) creating an FTA-&gt;European Economic Community (1964-1981)-&gt; European Community (1981-1991)-&gt; European Union</a:t>
            </a:r>
          </a:p>
          <a:p>
            <a:r>
              <a:rPr lang="en-US" dirty="0"/>
              <a:t>For U.S., USMCA -&gt; U.S./Canada/Mexico</a:t>
            </a:r>
          </a:p>
          <a:p>
            <a:r>
              <a:rPr lang="en-US" dirty="0"/>
              <a:t>In Latin America:</a:t>
            </a:r>
          </a:p>
          <a:p>
            <a:pPr lvl="1"/>
            <a:r>
              <a:rPr lang="en-US" dirty="0"/>
              <a:t>LAIA – Latin American Integration Association</a:t>
            </a:r>
          </a:p>
          <a:p>
            <a:pPr lvl="1"/>
            <a:r>
              <a:rPr lang="en-US" dirty="0"/>
              <a:t>Mercosur – Southern Market</a:t>
            </a:r>
          </a:p>
          <a:p>
            <a:pPr lvl="1"/>
            <a:r>
              <a:rPr lang="en-US" dirty="0"/>
              <a:t>Argentina-Brazil FTA</a:t>
            </a:r>
          </a:p>
          <a:p>
            <a:pPr lvl="1"/>
            <a:r>
              <a:rPr lang="en-US" dirty="0"/>
              <a:t>CARICOM – Caribbean Community</a:t>
            </a:r>
          </a:p>
        </p:txBody>
      </p:sp>
    </p:spTree>
    <p:extLst>
      <p:ext uri="{BB962C8B-B14F-4D97-AF65-F5344CB8AC3E}">
        <p14:creationId xmlns:p14="http://schemas.microsoft.com/office/powerpoint/2010/main" val="12428077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Africa: East African Community (6 nations)</a:t>
            </a:r>
          </a:p>
          <a:p>
            <a:pPr lvl="1"/>
            <a:r>
              <a:rPr lang="en-US" sz="3200" dirty="0"/>
              <a:t>Made it to Customs Union stage in 2010</a:t>
            </a:r>
          </a:p>
          <a:p>
            <a:pPr lvl="1"/>
            <a:r>
              <a:rPr lang="en-US" sz="3200" dirty="0"/>
              <a:t>Free movement of capital and (surprisingly) labor</a:t>
            </a:r>
          </a:p>
          <a:p>
            <a:pPr lvl="1"/>
            <a:r>
              <a:rPr lang="en-US" sz="3200" dirty="0"/>
              <a:t>Continent is moving towards a complete common market in the future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88143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Only in Europe did the process proceed to a full economic union</a:t>
            </a:r>
          </a:p>
          <a:p>
            <a:pPr lvl="1"/>
            <a:r>
              <a:rPr lang="en-US" sz="3200" dirty="0"/>
              <a:t>Despite lofty goals, regional integration rarely proceeded beyond free trade</a:t>
            </a:r>
          </a:p>
          <a:p>
            <a:pPr lvl="1"/>
            <a:r>
              <a:rPr lang="en-US" sz="3200" dirty="0"/>
              <a:t>Loss in autonomy accelerates as process continues</a:t>
            </a:r>
          </a:p>
          <a:p>
            <a:r>
              <a:rPr lang="en-US" sz="3600" dirty="0"/>
              <a:t>Attractiveness -&gt; GATT/WTO system requires opening nation to all</a:t>
            </a:r>
          </a:p>
          <a:p>
            <a:pPr lvl="1"/>
            <a:r>
              <a:rPr lang="en-US" sz="3200" dirty="0"/>
              <a:t>Developing nations fear that will leave them at a disadvantage</a:t>
            </a:r>
          </a:p>
        </p:txBody>
      </p:sp>
    </p:spTree>
    <p:extLst>
      <p:ext uri="{BB962C8B-B14F-4D97-AF65-F5344CB8AC3E}">
        <p14:creationId xmlns:p14="http://schemas.microsoft.com/office/powerpoint/2010/main" val="4778459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Five Stages of Regional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/>
              <a:t>Step 1 -&gt; </a:t>
            </a:r>
            <a:r>
              <a:rPr lang="en-US" sz="4000" b="1" dirty="0">
                <a:solidFill>
                  <a:srgbClr val="C00000"/>
                </a:solidFill>
              </a:rPr>
              <a:t>Free Trade Area </a:t>
            </a:r>
            <a:r>
              <a:rPr lang="en-US" sz="4000" dirty="0"/>
              <a:t>(FTA)</a:t>
            </a:r>
          </a:p>
          <a:p>
            <a:pPr lvl="1"/>
            <a:r>
              <a:rPr lang="en-US" sz="3600" dirty="0"/>
              <a:t>Dropping of all tariffs and other trade barriers</a:t>
            </a:r>
          </a:p>
          <a:p>
            <a:pPr lvl="2"/>
            <a:r>
              <a:rPr lang="en-US" sz="3200" dirty="0"/>
              <a:t>NAFTA, LAIA, Mercosur, etc.</a:t>
            </a:r>
          </a:p>
          <a:p>
            <a:r>
              <a:rPr lang="en-US" sz="4000" dirty="0"/>
              <a:t>Step 2 -&gt; </a:t>
            </a:r>
            <a:r>
              <a:rPr lang="en-US" sz="4000" b="1" dirty="0">
                <a:solidFill>
                  <a:srgbClr val="C00000"/>
                </a:solidFill>
              </a:rPr>
              <a:t>Customs Union</a:t>
            </a:r>
          </a:p>
          <a:p>
            <a:pPr lvl="1"/>
            <a:r>
              <a:rPr lang="en-US" sz="3600" dirty="0"/>
              <a:t>Synchronized tariffs -&gt; regardless of where good enters region</a:t>
            </a:r>
          </a:p>
          <a:p>
            <a:pPr lvl="1"/>
            <a:r>
              <a:rPr lang="en-US" sz="3600" dirty="0"/>
              <a:t>Nation loses right to set its own tariffs</a:t>
            </a:r>
          </a:p>
          <a:p>
            <a:r>
              <a:rPr lang="en-US" sz="4000" dirty="0"/>
              <a:t> Step 3 -&gt; </a:t>
            </a:r>
            <a:r>
              <a:rPr lang="en-US" sz="4000" b="1" dirty="0">
                <a:solidFill>
                  <a:srgbClr val="C00000"/>
                </a:solidFill>
              </a:rPr>
              <a:t>Common Market</a:t>
            </a:r>
          </a:p>
          <a:p>
            <a:pPr lvl="1"/>
            <a:r>
              <a:rPr lang="en-US" sz="3600" dirty="0"/>
              <a:t>Free flow of capital and labor (+above)</a:t>
            </a:r>
          </a:p>
          <a:p>
            <a:pPr lvl="1"/>
            <a:r>
              <a:rPr lang="en-US" sz="3600" dirty="0"/>
              <a:t>Nation gives up control of immigration and capital movement</a:t>
            </a:r>
          </a:p>
        </p:txBody>
      </p:sp>
    </p:spTree>
    <p:extLst>
      <p:ext uri="{BB962C8B-B14F-4D97-AF65-F5344CB8AC3E}">
        <p14:creationId xmlns:p14="http://schemas.microsoft.com/office/powerpoint/2010/main" val="988125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World Production = 4000 bushels of soy, 11,000 yards of cloth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/>
              <a:t>Now specialize: U.S. produces 5000 bushels of soybeans, China produces 12,000 yards of cloth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/>
              <a:t>World production rises and both nations can be made better off</a:t>
            </a:r>
          </a:p>
        </p:txBody>
      </p:sp>
    </p:spTree>
    <p:extLst>
      <p:ext uri="{BB962C8B-B14F-4D97-AF65-F5344CB8AC3E}">
        <p14:creationId xmlns:p14="http://schemas.microsoft.com/office/powerpoint/2010/main" val="424935356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Step 4 –&gt; </a:t>
            </a:r>
            <a:r>
              <a:rPr lang="en-US" sz="3600" b="1" dirty="0">
                <a:solidFill>
                  <a:srgbClr val="C00000"/>
                </a:solidFill>
              </a:rPr>
              <a:t>Monetary Union</a:t>
            </a:r>
          </a:p>
          <a:p>
            <a:pPr lvl="1"/>
            <a:r>
              <a:rPr lang="en-US" sz="3200" b="1" dirty="0"/>
              <a:t>Common currency -&gt; </a:t>
            </a:r>
            <a:r>
              <a:rPr lang="en-US" sz="3200" dirty="0"/>
              <a:t>euro in the EU; West African CFA Franc in Africa (8 nations)</a:t>
            </a:r>
          </a:p>
          <a:p>
            <a:pPr lvl="1"/>
            <a:r>
              <a:rPr lang="en-US" sz="3200" dirty="0"/>
              <a:t>Nations surrenders independent monetary policy </a:t>
            </a:r>
            <a:r>
              <a:rPr lang="en-US" sz="3200"/>
              <a:t>and seigniorage </a:t>
            </a:r>
            <a:endParaRPr lang="en-US" sz="3200" dirty="0"/>
          </a:p>
          <a:p>
            <a:r>
              <a:rPr lang="en-US" sz="3600" dirty="0"/>
              <a:t>Step 5 -&gt; </a:t>
            </a:r>
            <a:r>
              <a:rPr lang="en-US" sz="3600" b="1" dirty="0">
                <a:solidFill>
                  <a:srgbClr val="C00000"/>
                </a:solidFill>
              </a:rPr>
              <a:t>Political Integration</a:t>
            </a:r>
          </a:p>
          <a:p>
            <a:pPr lvl="1"/>
            <a:r>
              <a:rPr lang="en-US" sz="3200" dirty="0"/>
              <a:t>Common political institutions, such as European Parliament, European Commission, European Court of Justice</a:t>
            </a:r>
          </a:p>
          <a:p>
            <a:pPr lvl="1"/>
            <a:r>
              <a:rPr lang="en-US" sz="3200" dirty="0"/>
              <a:t>Surrendering of much of what is considered political voice</a:t>
            </a:r>
          </a:p>
          <a:p>
            <a:r>
              <a:rPr lang="en-US" sz="3600" dirty="0"/>
              <a:t>Note that failure of EU Constitution in France in 2005 stopped the process</a:t>
            </a:r>
          </a:p>
        </p:txBody>
      </p:sp>
    </p:spTree>
    <p:extLst>
      <p:ext uri="{BB962C8B-B14F-4D97-AF65-F5344CB8AC3E}">
        <p14:creationId xmlns:p14="http://schemas.microsoft.com/office/powerpoint/2010/main" val="15916978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Conflict Between GATT/WTO and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Pursuit of regional integration undoes WTO process</a:t>
            </a:r>
          </a:p>
          <a:p>
            <a:pPr lvl="1"/>
            <a:r>
              <a:rPr lang="en-US" sz="3200" dirty="0"/>
              <a:t>Conflicts with Uniformity of Treatment and “a tariff cut for one is a tariff cut for all”</a:t>
            </a:r>
          </a:p>
          <a:p>
            <a:pPr lvl="1"/>
            <a:r>
              <a:rPr lang="en-US" sz="3200" dirty="0"/>
              <a:t>Had to add new provision to the GATT accords to permit regional integration</a:t>
            </a:r>
          </a:p>
          <a:p>
            <a:pPr lvl="2"/>
            <a:r>
              <a:rPr lang="en-US" sz="2800" dirty="0"/>
              <a:t>Only supported if “trade creating” not trade diverting</a:t>
            </a:r>
          </a:p>
          <a:p>
            <a:pPr lvl="2"/>
            <a:r>
              <a:rPr lang="en-US" sz="2800" dirty="0"/>
              <a:t>U.S. sued when Portugal entered (1986) -&gt; tariffs went UP on agricultural goods</a:t>
            </a:r>
          </a:p>
          <a:p>
            <a:r>
              <a:rPr lang="en-US" sz="3600" dirty="0"/>
              <a:t>One reason no WTO accord after 1994 is focus has shifted to bilateralism</a:t>
            </a:r>
          </a:p>
        </p:txBody>
      </p:sp>
    </p:spTree>
    <p:extLst>
      <p:ext uri="{BB962C8B-B14F-4D97-AF65-F5344CB8AC3E}">
        <p14:creationId xmlns:p14="http://schemas.microsoft.com/office/powerpoint/2010/main" val="9624573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Trade of Developing 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Integrated into world trading system as commodity producers</a:t>
            </a:r>
          </a:p>
          <a:p>
            <a:pPr lvl="1"/>
            <a:r>
              <a:rPr lang="en-US" sz="3200" dirty="0"/>
              <a:t>Leftover of European colonialism</a:t>
            </a:r>
          </a:p>
          <a:p>
            <a:pPr lvl="1"/>
            <a:r>
              <a:rPr lang="en-US" sz="3200" dirty="0"/>
              <a:t>Europe wanted sugar, tea, cocoa, coffee from Africa and Latin America, so production skewed in that direction</a:t>
            </a:r>
          </a:p>
          <a:p>
            <a:r>
              <a:rPr lang="en-US" sz="3600" dirty="0"/>
              <a:t>Still the case – despite some manufacturing development – that small nations in Africa and Latin America are commodity dependent </a:t>
            </a:r>
          </a:p>
        </p:txBody>
      </p:sp>
    </p:spTree>
    <p:extLst>
      <p:ext uri="{BB962C8B-B14F-4D97-AF65-F5344CB8AC3E}">
        <p14:creationId xmlns:p14="http://schemas.microsoft.com/office/powerpoint/2010/main" val="362366936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Key Products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1187" y="1997805"/>
            <a:ext cx="2734083" cy="2071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900" y="2238375"/>
            <a:ext cx="2951988" cy="2381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7712" y="4539856"/>
            <a:ext cx="2187465" cy="1732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51644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“big seven”</a:t>
            </a:r>
          </a:p>
          <a:p>
            <a:pPr lvl="1"/>
            <a:r>
              <a:rPr lang="en-US" sz="3200" dirty="0"/>
              <a:t>Sugar, coffee, cocoa, tin, bauxite (aluminum ore), natural rubber and petroleum</a:t>
            </a:r>
          </a:p>
          <a:p>
            <a:pPr lvl="1"/>
            <a:r>
              <a:rPr lang="en-US" sz="3200" dirty="0"/>
              <a:t>Others: tea, cotton, groundnuts (peanuts), etc.</a:t>
            </a:r>
          </a:p>
          <a:p>
            <a:r>
              <a:rPr lang="en-US" sz="3600" dirty="0"/>
              <a:t>In some instances, 80-90% of trade confined to 1 or 2 commodities</a:t>
            </a:r>
          </a:p>
          <a:p>
            <a:pPr lvl="1"/>
            <a:r>
              <a:rPr lang="en-US" sz="3200" dirty="0"/>
              <a:t>Great vulnerability to price shocks</a:t>
            </a:r>
          </a:p>
        </p:txBody>
      </p:sp>
    </p:spTree>
    <p:extLst>
      <p:ext uri="{BB962C8B-B14F-4D97-AF65-F5344CB8AC3E}">
        <p14:creationId xmlns:p14="http://schemas.microsoft.com/office/powerpoint/2010/main" val="339497982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Commodity Price Instability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Peak and Valley Prices for Key Commodities during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	Commodity Boom and Bust</a:t>
            </a:r>
          </a:p>
          <a:p>
            <a:pPr marL="0" indent="0">
              <a:buNone/>
            </a:pPr>
            <a:r>
              <a:rPr lang="en-US" sz="3600" dirty="0"/>
              <a:t>	Petroleum:$2.11/</a:t>
            </a:r>
            <a:r>
              <a:rPr lang="en-US" sz="3600" dirty="0" err="1"/>
              <a:t>Bbl</a:t>
            </a:r>
            <a:r>
              <a:rPr lang="en-US" sz="3600" dirty="0"/>
              <a:t> (1970)   36.7/</a:t>
            </a:r>
            <a:r>
              <a:rPr lang="en-US" sz="3600" dirty="0" err="1"/>
              <a:t>Bbl</a:t>
            </a:r>
            <a:r>
              <a:rPr lang="en-US" sz="3600" dirty="0"/>
              <a:t> (1980)</a:t>
            </a:r>
          </a:p>
          <a:p>
            <a:pPr marL="0" indent="0">
              <a:buNone/>
            </a:pPr>
            <a:r>
              <a:rPr lang="en-US" sz="3600" dirty="0"/>
              <a:t>	Cocoa:	  $ 978.3/</a:t>
            </a:r>
            <a:r>
              <a:rPr lang="en-US" sz="3600" dirty="0" err="1"/>
              <a:t>mt</a:t>
            </a:r>
            <a:r>
              <a:rPr lang="en-US" sz="3600" dirty="0"/>
              <a:t> (1993)	$4,038/</a:t>
            </a:r>
            <a:r>
              <a:rPr lang="en-US" sz="3600" dirty="0" err="1"/>
              <a:t>mt</a:t>
            </a:r>
            <a:r>
              <a:rPr lang="en-US" sz="3600" dirty="0"/>
              <a:t> (1977)</a:t>
            </a:r>
          </a:p>
          <a:p>
            <a:pPr marL="0" indent="0">
              <a:buNone/>
            </a:pPr>
            <a:r>
              <a:rPr lang="en-US" sz="3600" dirty="0"/>
              <a:t>	Tin:		  $5,584/</a:t>
            </a:r>
            <a:r>
              <a:rPr lang="en-US" sz="3600" dirty="0" err="1"/>
              <a:t>mt</a:t>
            </a:r>
            <a:r>
              <a:rPr lang="en-US" sz="3600" dirty="0"/>
              <a:t> (1991)  $16,743/</a:t>
            </a:r>
            <a:r>
              <a:rPr lang="en-US" sz="3600" dirty="0" err="1"/>
              <a:t>mt</a:t>
            </a:r>
            <a:r>
              <a:rPr lang="en-US" sz="3600" dirty="0"/>
              <a:t> (1980)</a:t>
            </a:r>
          </a:p>
        </p:txBody>
      </p:sp>
    </p:spTree>
    <p:extLst>
      <p:ext uri="{BB962C8B-B14F-4D97-AF65-F5344CB8AC3E}">
        <p14:creationId xmlns:p14="http://schemas.microsoft.com/office/powerpoint/2010/main" val="29490080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Planning nearly Impossible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 means of knowing from year to year how much could be imported</a:t>
            </a:r>
          </a:p>
          <a:p>
            <a:pPr lvl="1"/>
            <a:r>
              <a:rPr lang="en-US" sz="3200" dirty="0"/>
              <a:t>Led to delayed, cancelled construction projects, slow economic growth </a:t>
            </a:r>
          </a:p>
          <a:p>
            <a:r>
              <a:rPr lang="en-US" sz="3600" dirty="0"/>
              <a:t>Easiest response was diversification</a:t>
            </a:r>
          </a:p>
          <a:p>
            <a:pPr lvl="1"/>
            <a:r>
              <a:rPr lang="en-US" sz="3200" dirty="0"/>
              <a:t>A mix of cocoa, coffee exports has a lower price variability than either product alone.</a:t>
            </a:r>
          </a:p>
          <a:p>
            <a:pPr lvl="1"/>
            <a:r>
              <a:rPr lang="en-US" sz="3200" dirty="0"/>
              <a:t>More complex for nations to move beyond commodities</a:t>
            </a:r>
          </a:p>
        </p:txBody>
      </p:sp>
    </p:spTree>
    <p:extLst>
      <p:ext uri="{BB962C8B-B14F-4D97-AF65-F5344CB8AC3E}">
        <p14:creationId xmlns:p14="http://schemas.microsoft.com/office/powerpoint/2010/main" val="294885504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Commodity Cartels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Started as early as the 1930s by industrialized nations</a:t>
            </a:r>
          </a:p>
          <a:p>
            <a:pPr lvl="1"/>
            <a:r>
              <a:rPr lang="en-US" sz="3200" dirty="0"/>
              <a:t>Accelerated in 1960s (e.g. OPEC, sugar controls)</a:t>
            </a:r>
          </a:p>
          <a:p>
            <a:r>
              <a:rPr lang="en-US" sz="3600" dirty="0"/>
              <a:t>Movement legitimized by UNCTAD (UN Commission on Trade and Development) with 1976 Proclamation </a:t>
            </a:r>
            <a:r>
              <a:rPr lang="en-US" sz="3600"/>
              <a:t>(Group of 77)</a:t>
            </a:r>
            <a:endParaRPr lang="en-US" sz="3600" dirty="0"/>
          </a:p>
          <a:p>
            <a:pPr lvl="1"/>
            <a:r>
              <a:rPr lang="en-US" sz="3200" dirty="0"/>
              <a:t>Supported cartels in 27 markets</a:t>
            </a:r>
          </a:p>
          <a:p>
            <a:pPr lvl="1"/>
            <a:r>
              <a:rPr lang="en-US" sz="3200" dirty="0"/>
              <a:t>7 eventually tried – most failed</a:t>
            </a:r>
          </a:p>
          <a:p>
            <a:pPr lvl="1"/>
            <a:r>
              <a:rPr lang="en-US" sz="3200" dirty="0"/>
              <a:t>Some recent attempts to revive cartel in cocoa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09613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5 Conditions for Cartelization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Few Producers</a:t>
            </a:r>
          </a:p>
          <a:p>
            <a:r>
              <a:rPr lang="en-US" sz="3600" dirty="0"/>
              <a:t>Homogeneous Product (e.g. petroleum, sugar)</a:t>
            </a:r>
          </a:p>
          <a:p>
            <a:r>
              <a:rPr lang="en-US" sz="3600" dirty="0"/>
              <a:t>Barriers to Entry</a:t>
            </a:r>
          </a:p>
          <a:p>
            <a:r>
              <a:rPr lang="en-US" sz="3600" dirty="0"/>
              <a:t>No Close Substitutes</a:t>
            </a:r>
          </a:p>
          <a:p>
            <a:r>
              <a:rPr lang="en-US" sz="3600" dirty="0"/>
              <a:t>Non-Perishability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795046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Evaluation of 7 Major Cartels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Petroleum -&gt; Fits all conditions in 1970s into 1980s</a:t>
            </a:r>
          </a:p>
          <a:p>
            <a:pPr lvl="1"/>
            <a:r>
              <a:rPr lang="en-US" sz="3200" dirty="0"/>
              <a:t>Since that time, Non-OPEC producers (Mexico, Norway, Russia, US, Brazil) have grown – OPEC’s power gone</a:t>
            </a:r>
          </a:p>
          <a:p>
            <a:r>
              <a:rPr lang="en-US" sz="3600" dirty="0"/>
              <a:t>International Sugar Agreements -&gt; Too many producers, controlled only cane sugar production – not sugar produced from beets</a:t>
            </a:r>
          </a:p>
          <a:p>
            <a:r>
              <a:rPr lang="en-US" sz="3600" dirty="0"/>
              <a:t>Coffee cartel (1970s) -&gt; Too many producers (50) and product differentiated (Arabica v. Robusta)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2125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3"/>
                </a:solidFill>
              </a:rPr>
              <a:t>In-Class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Laptops v. shirts: U.S. v. Ecuador</a:t>
            </a:r>
          </a:p>
          <a:p>
            <a:pPr marL="0" indent="0">
              <a:buNone/>
            </a:pPr>
            <a:r>
              <a:rPr lang="en-US" sz="3600" dirty="0"/>
              <a:t>Production per unit of resources:</a:t>
            </a:r>
          </a:p>
          <a:p>
            <a:pPr marL="0" indent="0">
              <a:buNone/>
            </a:pPr>
            <a:r>
              <a:rPr lang="en-US" sz="3600" dirty="0"/>
              <a:t>	U.S.:		10 laptops, 25 shirts</a:t>
            </a:r>
          </a:p>
          <a:p>
            <a:pPr marL="0" indent="0">
              <a:buNone/>
            </a:pPr>
            <a:r>
              <a:rPr lang="en-US" sz="3600" dirty="0"/>
              <a:t>	Ecuador:	4 laptops, 30 shirts</a:t>
            </a:r>
          </a:p>
          <a:p>
            <a:pPr marL="0" indent="0">
              <a:buNone/>
            </a:pPr>
            <a:r>
              <a:rPr lang="en-US" sz="3600" dirty="0"/>
              <a:t>Find the opportunity cost in each case, and determine which country should produce the good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625398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Cocoa -&gt; Fits all criteria…very few producers, can only be grown in rain forest, no substitute, homogeneous, and storable in the medium-term</a:t>
            </a:r>
          </a:p>
          <a:p>
            <a:r>
              <a:rPr lang="en-US" sz="3600" dirty="0"/>
              <a:t>Bauxite -&gt; also fits all criteria</a:t>
            </a:r>
          </a:p>
          <a:p>
            <a:r>
              <a:rPr lang="en-US" sz="3600" dirty="0"/>
              <a:t>Natural Rubber -&gt; Fits 4 of 5. Failed due to production of synthetic rubber </a:t>
            </a:r>
          </a:p>
          <a:p>
            <a:pPr lvl="1"/>
            <a:r>
              <a:rPr lang="en-US" sz="3200" dirty="0"/>
              <a:t>A near-perfect substitute (except for car tires)</a:t>
            </a:r>
          </a:p>
          <a:p>
            <a:r>
              <a:rPr lang="en-US" sz="3600" dirty="0"/>
              <a:t>Tin -&gt; Fits, except very few uses that require tin (e.g. solder) – limited ability to raise prices</a:t>
            </a:r>
          </a:p>
        </p:txBody>
      </p:sp>
    </p:spTree>
    <p:extLst>
      <p:ext uri="{BB962C8B-B14F-4D97-AF65-F5344CB8AC3E}">
        <p14:creationId xmlns:p14="http://schemas.microsoft.com/office/powerpoint/2010/main" val="177421461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Fair Trade as a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Fair Trade is an alternative distribution channel </a:t>
            </a:r>
          </a:p>
          <a:p>
            <a:pPr lvl="1"/>
            <a:r>
              <a:rPr lang="en-US" sz="3200" dirty="0"/>
              <a:t>Workers join a cooperative, which ensures products in FT channel are contained in that channel</a:t>
            </a:r>
          </a:p>
          <a:p>
            <a:pPr lvl="1"/>
            <a:r>
              <a:rPr lang="en-US" sz="3200" dirty="0"/>
              <a:t>FT organizations in the U.S. and Europe then pay higher prices for the output</a:t>
            </a:r>
          </a:p>
          <a:p>
            <a:pPr lvl="2"/>
            <a:r>
              <a:rPr lang="en-US" sz="2800" dirty="0"/>
              <a:t>Equal Exchange, Oxfam, Ten Thousand Villages, Shared Interest, etc.</a:t>
            </a:r>
          </a:p>
          <a:p>
            <a:pPr lvl="1"/>
            <a:r>
              <a:rPr lang="en-US" sz="3200" dirty="0"/>
              <a:t>Coffee was primary focus at first -&gt; expanded to chocolate, sugar, nuts, wine, textiles, nuts, etc.</a:t>
            </a:r>
          </a:p>
          <a:p>
            <a:pPr lvl="2"/>
            <a:r>
              <a:rPr lang="en-US" sz="2800" dirty="0"/>
              <a:t>In general, prices have been somewhat higher and more stable</a:t>
            </a:r>
          </a:p>
        </p:txBody>
      </p:sp>
    </p:spTree>
    <p:extLst>
      <p:ext uri="{BB962C8B-B14F-4D97-AF65-F5344CB8AC3E}">
        <p14:creationId xmlns:p14="http://schemas.microsoft.com/office/powerpoint/2010/main" val="280093309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Certification Very Difficult to 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6-7 year process</a:t>
            </a:r>
          </a:p>
          <a:p>
            <a:pPr lvl="1"/>
            <a:r>
              <a:rPr lang="en-US" sz="3200" dirty="0"/>
              <a:t>Involves commitment to a long list of things not related to trade</a:t>
            </a:r>
          </a:p>
          <a:p>
            <a:pPr lvl="2"/>
            <a:r>
              <a:rPr lang="en-US" sz="2800" dirty="0"/>
              <a:t>Environmentalism, water usage constraints, global warming, labor rights, etc.</a:t>
            </a:r>
          </a:p>
          <a:p>
            <a:pPr lvl="2"/>
            <a:r>
              <a:rPr lang="en-US" sz="2800" dirty="0"/>
              <a:t>Most coops eventually failed due to high cost of compliance</a:t>
            </a:r>
          </a:p>
          <a:p>
            <a:pPr lvl="1"/>
            <a:r>
              <a:rPr lang="en-US" sz="3200" dirty="0"/>
              <a:t>Result was fracture in movement -&gt; FT certifications given to products by two groups, one with lower standards (Fair Trade USA)</a:t>
            </a:r>
          </a:p>
          <a:p>
            <a:pPr lvl="2"/>
            <a:endParaRPr lang="en-US" sz="28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173005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Critical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Advantages</a:t>
            </a:r>
          </a:p>
          <a:p>
            <a:pPr lvl="1"/>
            <a:r>
              <a:rPr lang="en-US" sz="3200" dirty="0"/>
              <a:t>Stabilized prices for those in FT</a:t>
            </a:r>
          </a:p>
          <a:p>
            <a:pPr lvl="2"/>
            <a:r>
              <a:rPr lang="en-US" sz="2800" dirty="0"/>
              <a:t>Sometimes only provided in-kind</a:t>
            </a:r>
          </a:p>
          <a:p>
            <a:pPr lvl="1"/>
            <a:r>
              <a:rPr lang="en-US" sz="3200" dirty="0"/>
              <a:t>Provided technical and marketing support</a:t>
            </a:r>
          </a:p>
          <a:p>
            <a:r>
              <a:rPr lang="en-US" sz="3600" dirty="0"/>
              <a:t>Disadvantages</a:t>
            </a:r>
          </a:p>
          <a:p>
            <a:pPr lvl="1"/>
            <a:r>
              <a:rPr lang="en-US" sz="3200" dirty="0"/>
              <a:t>Creates a dual class of commodity producers (those in FT and those out)</a:t>
            </a:r>
          </a:p>
          <a:p>
            <a:pPr lvl="1"/>
            <a:r>
              <a:rPr lang="en-US" sz="3200" dirty="0"/>
              <a:t>Only impacted a small fraction of international markets, even in coffee</a:t>
            </a:r>
          </a:p>
          <a:p>
            <a:pPr lvl="1"/>
            <a:r>
              <a:rPr lang="en-US" sz="3200" dirty="0"/>
              <a:t>Incentivizes continued reliance on commodities</a:t>
            </a:r>
          </a:p>
        </p:txBody>
      </p:sp>
    </p:spTree>
    <p:extLst>
      <p:ext uri="{BB962C8B-B14F-4D97-AF65-F5344CB8AC3E}">
        <p14:creationId xmlns:p14="http://schemas.microsoft.com/office/powerpoint/2010/main" val="766687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Part II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Given your answer, show how production of each good changes with specialization. Assume:</a:t>
            </a:r>
          </a:p>
          <a:p>
            <a:pPr lvl="1"/>
            <a:r>
              <a:rPr lang="en-US" sz="3400" dirty="0"/>
              <a:t>Each country has 100 units of resources and devotes them in equal quantity to each good under autarky</a:t>
            </a:r>
          </a:p>
          <a:p>
            <a:pPr lvl="1"/>
            <a:endParaRPr lang="en-US" sz="3400" dirty="0"/>
          </a:p>
          <a:p>
            <a:pPr lvl="1"/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605914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PPCs and Trade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339" y="1846263"/>
            <a:ext cx="6925648" cy="4022725"/>
          </a:xfrm>
        </p:spPr>
      </p:pic>
    </p:spTree>
    <p:extLst>
      <p:ext uri="{BB962C8B-B14F-4D97-AF65-F5344CB8AC3E}">
        <p14:creationId xmlns:p14="http://schemas.microsoft.com/office/powerpoint/2010/main" val="11650425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1007</TotalTime>
  <Words>3293</Words>
  <Application>Microsoft Office PowerPoint</Application>
  <PresentationFormat>Widescreen</PresentationFormat>
  <Paragraphs>354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73</vt:i4>
      </vt:variant>
    </vt:vector>
  </HeadingPairs>
  <TitlesOfParts>
    <vt:vector size="79" baseType="lpstr">
      <vt:lpstr>Arial</vt:lpstr>
      <vt:lpstr>Calibri</vt:lpstr>
      <vt:lpstr>Calibri Light</vt:lpstr>
      <vt:lpstr>Wingdings</vt:lpstr>
      <vt:lpstr>Retrospect</vt:lpstr>
      <vt:lpstr>Office Theme</vt:lpstr>
      <vt:lpstr>EC 231 – International Trade</vt:lpstr>
      <vt:lpstr>Comparative Advantage</vt:lpstr>
      <vt:lpstr>Example – U.S. v. China/Soybeans v. Textiles</vt:lpstr>
      <vt:lpstr>Opportunity Cost</vt:lpstr>
      <vt:lpstr>PowerPoint Presentation</vt:lpstr>
      <vt:lpstr>PowerPoint Presentation</vt:lpstr>
      <vt:lpstr>In-Class Exercise</vt:lpstr>
      <vt:lpstr>Part II </vt:lpstr>
      <vt:lpstr>PPCs and Trade</vt:lpstr>
      <vt:lpstr> </vt:lpstr>
      <vt:lpstr>Hecksher-Ohlin Model </vt:lpstr>
      <vt:lpstr>Isoquants….</vt:lpstr>
      <vt:lpstr>Illustration</vt:lpstr>
      <vt:lpstr>Specifics about Graph</vt:lpstr>
      <vt:lpstr>Hecksher-Ohlin Model Assumes Input-Intensity Different for Different Goods</vt:lpstr>
      <vt:lpstr>For other Good, Assume Labor Intensive</vt:lpstr>
      <vt:lpstr>Graphically – For Labor-Rich Country</vt:lpstr>
      <vt:lpstr>For Land-Rich Country </vt:lpstr>
      <vt:lpstr> </vt:lpstr>
      <vt:lpstr>End of Material on Theories of Trade – Address Applications</vt:lpstr>
      <vt:lpstr> </vt:lpstr>
      <vt:lpstr>Imposition of a Tariff</vt:lpstr>
      <vt:lpstr>Explanation</vt:lpstr>
      <vt:lpstr>PowerPoint Presentation</vt:lpstr>
      <vt:lpstr>Answer……</vt:lpstr>
      <vt:lpstr> Continued</vt:lpstr>
      <vt:lpstr>Imposition of a Quota as Alternative (US VER on Japanese Cars</vt:lpstr>
      <vt:lpstr>Analysis</vt:lpstr>
      <vt:lpstr>Example</vt:lpstr>
      <vt:lpstr> </vt:lpstr>
      <vt:lpstr>Math….</vt:lpstr>
      <vt:lpstr>Justifications for Trade Restrictions</vt:lpstr>
      <vt:lpstr>PowerPoint Presentation</vt:lpstr>
      <vt:lpstr>China and U.S. Trade </vt:lpstr>
      <vt:lpstr>History </vt:lpstr>
      <vt:lpstr>Statistics</vt:lpstr>
      <vt:lpstr>PowerPoint Presentation</vt:lpstr>
      <vt:lpstr>Growth Rate has been Exceptional, Although Slowing Somewhat</vt:lpstr>
      <vt:lpstr>Issues</vt:lpstr>
      <vt:lpstr>Technology Transfer</vt:lpstr>
      <vt:lpstr>Currency Manipulation (Yuan/$)</vt:lpstr>
      <vt:lpstr>One Belt, One Road Initiative</vt:lpstr>
      <vt:lpstr>Appears as a Strategic Alliance with Economic Overtones</vt:lpstr>
      <vt:lpstr>U.S. Response……….</vt:lpstr>
      <vt:lpstr>EC 231 – International Trade</vt:lpstr>
      <vt:lpstr>Terms of Trade</vt:lpstr>
      <vt:lpstr>Example</vt:lpstr>
      <vt:lpstr>Price of Sugar is Rising, but is it rising Fast Enough to Support More Expensive Imports</vt:lpstr>
      <vt:lpstr>GATT/WTO system - Introduction</vt:lpstr>
      <vt:lpstr>Tenets of the GATT</vt:lpstr>
      <vt:lpstr>The GATT’s Work is done in “Rounds”</vt:lpstr>
      <vt:lpstr>Rounds that Addressed Non-Tariff Issues</vt:lpstr>
      <vt:lpstr>Result</vt:lpstr>
      <vt:lpstr>Critiques</vt:lpstr>
      <vt:lpstr>Death of the Negotiation Process</vt:lpstr>
      <vt:lpstr>Regional Integration</vt:lpstr>
      <vt:lpstr> </vt:lpstr>
      <vt:lpstr>PowerPoint Presentation</vt:lpstr>
      <vt:lpstr>Five Stages of Regional Integration</vt:lpstr>
      <vt:lpstr>PowerPoint Presentation</vt:lpstr>
      <vt:lpstr>Conflict Between GATT/WTO and Integration</vt:lpstr>
      <vt:lpstr>Trade of Developing Nations</vt:lpstr>
      <vt:lpstr>Key Products</vt:lpstr>
      <vt:lpstr> </vt:lpstr>
      <vt:lpstr>Commodity Price Instability</vt:lpstr>
      <vt:lpstr>Planning nearly Impossible</vt:lpstr>
      <vt:lpstr>Commodity Cartels</vt:lpstr>
      <vt:lpstr>5 Conditions for Cartelization</vt:lpstr>
      <vt:lpstr>Evaluation of 7 Major Cartels</vt:lpstr>
      <vt:lpstr> </vt:lpstr>
      <vt:lpstr>Fair Trade as a Response</vt:lpstr>
      <vt:lpstr>Certification Very Difficult to Get</vt:lpstr>
      <vt:lpstr>Critical Evaluation</vt:lpstr>
    </vt:vector>
  </TitlesOfParts>
  <Company>Fairfield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 231 – International Trade</dc:title>
  <dc:creator>Administrator</dc:creator>
  <cp:lastModifiedBy>Leclair, Mark S.</cp:lastModifiedBy>
  <cp:revision>65</cp:revision>
  <dcterms:created xsi:type="dcterms:W3CDTF">2020-01-16T17:16:08Z</dcterms:created>
  <dcterms:modified xsi:type="dcterms:W3CDTF">2021-01-28T21:08:04Z</dcterms:modified>
</cp:coreProperties>
</file>