
<file path=[Content_Types].xml><?xml version="1.0" encoding="utf-8"?>
<Types xmlns="http://schemas.openxmlformats.org/package/2006/content-types">
  <Default Extension="png" ContentType="image/png"/>
  <Default Extension="jfif" ContentType="image/jpe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0" r:id="rId14"/>
    <p:sldId id="271" r:id="rId15"/>
    <p:sldId id="273" r:id="rId16"/>
    <p:sldId id="311" r:id="rId17"/>
    <p:sldId id="272" r:id="rId18"/>
    <p:sldId id="274" r:id="rId19"/>
    <p:sldId id="275" r:id="rId20"/>
    <p:sldId id="276" r:id="rId21"/>
    <p:sldId id="306" r:id="rId22"/>
    <p:sldId id="280" r:id="rId23"/>
    <p:sldId id="277" r:id="rId24"/>
    <p:sldId id="278" r:id="rId25"/>
    <p:sldId id="279" r:id="rId26"/>
    <p:sldId id="281" r:id="rId27"/>
    <p:sldId id="283" r:id="rId28"/>
    <p:sldId id="284" r:id="rId29"/>
    <p:sldId id="285" r:id="rId30"/>
    <p:sldId id="286" r:id="rId31"/>
    <p:sldId id="282" r:id="rId32"/>
    <p:sldId id="287" r:id="rId33"/>
    <p:sldId id="289" r:id="rId34"/>
    <p:sldId id="288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5374" autoAdjust="0"/>
    <p:restoredTop sz="94660"/>
  </p:normalViewPr>
  <p:slideViewPr>
    <p:cSldViewPr snapToGrid="0">
      <p:cViewPr varScale="1">
        <p:scale>
          <a:sx n="94" d="100"/>
          <a:sy n="94" d="100"/>
        </p:scale>
        <p:origin x="96" y="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757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475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77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88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2920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035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69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502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28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111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ECB2D4-8B82-4D10-8C0E-439BA9FD913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079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CB2D4-8B82-4D10-8C0E-439BA9FD9135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8D7693-E369-4F93-A401-E1C2FCB9BC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94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owners.us/public/docs/departments/com_dvlpment/1999_Ogden_Avenue_Master_Plan.pdf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EC 185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Impact of Development Projects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6094885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Eventually led to </a:t>
            </a:r>
            <a:r>
              <a:rPr lang="en-US" dirty="0" err="1" smtClean="0"/>
              <a:t>Kelo</a:t>
            </a:r>
            <a:r>
              <a:rPr lang="en-US" dirty="0" smtClean="0"/>
              <a:t> v. New London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Supreme Court ruled cities could use eminent domain to facilitate commercial projects</a:t>
            </a:r>
          </a:p>
          <a:p>
            <a:pPr lvl="1"/>
            <a:r>
              <a:rPr lang="en-US" sz="3200" dirty="0" smtClean="0"/>
              <a:t>Created a huge backlash, and many states have now passed laws that forbid the practice</a:t>
            </a:r>
          </a:p>
          <a:p>
            <a:pPr lvl="1"/>
            <a:r>
              <a:rPr lang="en-US" sz="3200" dirty="0" err="1" smtClean="0"/>
              <a:t>Susette</a:t>
            </a:r>
            <a:r>
              <a:rPr lang="en-US" sz="3200" dirty="0" smtClean="0"/>
              <a:t> </a:t>
            </a:r>
            <a:r>
              <a:rPr lang="en-US" sz="3200" dirty="0" err="1" smtClean="0"/>
              <a:t>Kelo</a:t>
            </a:r>
            <a:r>
              <a:rPr lang="en-US" sz="3200" dirty="0" smtClean="0"/>
              <a:t> went on to write </a:t>
            </a:r>
            <a:r>
              <a:rPr lang="en-US" sz="3200" i="1" dirty="0" smtClean="0"/>
              <a:t>Little Pink House</a:t>
            </a:r>
            <a:r>
              <a:rPr lang="en-US" sz="3200" dirty="0" smtClean="0"/>
              <a:t> about experience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9212" y="4338638"/>
            <a:ext cx="1933575" cy="1838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115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After Supreme Court Ruling…Pfizer Bails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All buildings in area had been destroyed (except, strangely, the Italian-American Center)</a:t>
            </a:r>
          </a:p>
          <a:p>
            <a:r>
              <a:rPr lang="en-US" sz="3600" dirty="0" smtClean="0"/>
              <a:t>City left with vacant lot that generates NO tax revenue</a:t>
            </a:r>
          </a:p>
          <a:p>
            <a:pPr lvl="1"/>
            <a:r>
              <a:rPr lang="en-US" sz="3200" dirty="0" smtClean="0"/>
              <a:t>President of Connecticut College left shortly thereafter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7520" y="3931154"/>
            <a:ext cx="2446655" cy="224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3397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Serves as Warning to Communities that use Tax Incentives as Part of Development</a:t>
            </a:r>
            <a:endParaRPr lang="en-US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Communities/cities bid against one another</a:t>
            </a:r>
          </a:p>
          <a:p>
            <a:pPr lvl="1"/>
            <a:r>
              <a:rPr lang="en-US" sz="3200" dirty="0" smtClean="0"/>
              <a:t>Incentives may be a waste of money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2400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2029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</a:rPr>
              <a:t>Linkages</a:t>
            </a:r>
            <a:endParaRPr lang="en-US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Refers to production linkages</a:t>
            </a:r>
          </a:p>
          <a:p>
            <a:pPr lvl="1"/>
            <a:r>
              <a:rPr lang="en-US" sz="3200" dirty="0" smtClean="0"/>
              <a:t>Industries using parts from other industries</a:t>
            </a:r>
          </a:p>
          <a:p>
            <a:pPr lvl="1"/>
            <a:r>
              <a:rPr lang="en-US" sz="3200" dirty="0" smtClean="0"/>
              <a:t>Or, using resources</a:t>
            </a:r>
          </a:p>
          <a:p>
            <a:r>
              <a:rPr lang="en-US" sz="3600" dirty="0" smtClean="0"/>
              <a:t>Sikorsky still utilizes machine shops in Bridgeport</a:t>
            </a:r>
          </a:p>
          <a:p>
            <a:pPr lvl="1"/>
            <a:r>
              <a:rPr lang="en-US" sz="3200" dirty="0" smtClean="0"/>
              <a:t>Leads to additional employment</a:t>
            </a:r>
          </a:p>
          <a:p>
            <a:pPr lvl="1"/>
            <a:r>
              <a:rPr lang="en-US" sz="3200" dirty="0" smtClean="0"/>
              <a:t>Impact of Sikorsky leaving the State would have been far worse than GE leaving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128340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Local Examples Difficult, Since Manufacturing Sector in Decline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Unilever in Trumbull, CT</a:t>
            </a:r>
          </a:p>
          <a:p>
            <a:pPr lvl="1"/>
            <a:r>
              <a:rPr lang="en-US" sz="3200" dirty="0" smtClean="0"/>
              <a:t>Lured to Trumbull by Director of Economic Development</a:t>
            </a:r>
          </a:p>
          <a:p>
            <a:pPr lvl="1"/>
            <a:r>
              <a:rPr lang="en-US" sz="3200" dirty="0" smtClean="0"/>
              <a:t>Facility employs 400 researchers who are involved in product design (consumer healthcare products, e.g. soap)</a:t>
            </a:r>
          </a:p>
          <a:p>
            <a:pPr lvl="1"/>
            <a:r>
              <a:rPr lang="en-US" sz="3200" dirty="0" smtClean="0"/>
              <a:t>Clearly has many spillovers (additional spending, impact on housing market, etc.)</a:t>
            </a:r>
          </a:p>
          <a:p>
            <a:pPr lvl="1"/>
            <a:r>
              <a:rPr lang="en-US" sz="3200" dirty="0" smtClean="0"/>
              <a:t>Firm utilizes cooperative research agreements with other scientists (e.g. Yale faculty)</a:t>
            </a:r>
          </a:p>
          <a:p>
            <a:pPr lvl="2"/>
            <a:r>
              <a:rPr lang="en-US" sz="2800" dirty="0" smtClean="0"/>
              <a:t>Not just a commercial site, it also buys inputs from outside firm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639757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Solutions include enticing stores back into neighborhoods </a:t>
            </a:r>
            <a:endParaRPr lang="en-US" sz="1200" dirty="0"/>
          </a:p>
          <a:p>
            <a:pPr lvl="2"/>
            <a:r>
              <a:rPr lang="en-US" dirty="0"/>
              <a:t>Problem with </a:t>
            </a:r>
            <a:r>
              <a:rPr lang="en-US" u="sng" dirty="0"/>
              <a:t>effective demand</a:t>
            </a:r>
            <a:endParaRPr lang="en-US" sz="1100" dirty="0"/>
          </a:p>
          <a:p>
            <a:pPr lvl="1"/>
            <a:r>
              <a:rPr lang="en-US" dirty="0"/>
              <a:t>Farmers markets, urban gardens, food banks</a:t>
            </a:r>
            <a:endParaRPr lang="en-US" sz="1200" dirty="0"/>
          </a:p>
          <a:p>
            <a:pPr lvl="2"/>
            <a:r>
              <a:rPr lang="en-US" dirty="0"/>
              <a:t>2 of 3 are seasonal, and provide only a partial solution</a:t>
            </a:r>
            <a:endParaRPr lang="en-US" sz="1100" dirty="0"/>
          </a:p>
          <a:p>
            <a:pPr lvl="0"/>
            <a:r>
              <a:rPr lang="en-US" dirty="0"/>
              <a:t>Measurement:</a:t>
            </a:r>
            <a:endParaRPr lang="en-US" sz="1400" dirty="0"/>
          </a:p>
          <a:p>
            <a:pPr lvl="1"/>
            <a:r>
              <a:rPr lang="en-US" dirty="0"/>
              <a:t>Initial research used GPS to identify stores</a:t>
            </a:r>
            <a:endParaRPr lang="en-US" sz="1200" dirty="0"/>
          </a:p>
          <a:p>
            <a:pPr lvl="2"/>
            <a:r>
              <a:rPr lang="en-US" dirty="0"/>
              <a:t>Drew a 1/6 mile radius around small stores, wider around large stores</a:t>
            </a:r>
            <a:endParaRPr lang="en-US" sz="1100" dirty="0"/>
          </a:p>
          <a:p>
            <a:pPr lvl="2"/>
            <a:r>
              <a:rPr lang="en-US" dirty="0"/>
              <a:t>Areas outside of circles were regarded as food deserts</a:t>
            </a:r>
            <a:endParaRPr lang="en-US" sz="11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5463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Parr Article – Thorough Analysis of the Growth Pole Model</a:t>
            </a:r>
            <a:endParaRPr lang="en-US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 retrospective</a:t>
            </a:r>
          </a:p>
          <a:p>
            <a:pPr lvl="1"/>
            <a:r>
              <a:rPr lang="en-US" sz="3200" dirty="0" smtClean="0"/>
              <a:t>Looks back at the initial theory, its goals and actual applications</a:t>
            </a:r>
          </a:p>
          <a:p>
            <a:r>
              <a:rPr lang="en-US" sz="3600" dirty="0" smtClean="0"/>
              <a:t>Intended Goals:</a:t>
            </a:r>
          </a:p>
          <a:p>
            <a:pPr lvl="1"/>
            <a:r>
              <a:rPr lang="en-US" sz="3200" dirty="0" smtClean="0"/>
              <a:t>Regional Decentralization</a:t>
            </a:r>
          </a:p>
          <a:p>
            <a:pPr lvl="1"/>
            <a:r>
              <a:rPr lang="en-US" sz="3200" dirty="0" smtClean="0"/>
              <a:t>Modification of National Urban System</a:t>
            </a:r>
          </a:p>
          <a:p>
            <a:pPr lvl="1"/>
            <a:r>
              <a:rPr lang="en-US" sz="3200" dirty="0" err="1" smtClean="0"/>
              <a:t>Deconcentration</a:t>
            </a:r>
            <a:endParaRPr lang="en-US" sz="3200" dirty="0" smtClean="0"/>
          </a:p>
          <a:p>
            <a:pPr lvl="1"/>
            <a:r>
              <a:rPr lang="en-US" sz="3200" dirty="0" smtClean="0"/>
              <a:t>Inter-regional Balances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38086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Visually – Development of a Region….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Natural Pole – </a:t>
            </a:r>
          </a:p>
          <a:p>
            <a:pPr lvl="1"/>
            <a:r>
              <a:rPr lang="en-US" sz="3200" dirty="0" smtClean="0"/>
              <a:t>Resource endowment (minerals, river, transportation center)</a:t>
            </a:r>
          </a:p>
          <a:p>
            <a:pPr lvl="1"/>
            <a:r>
              <a:rPr lang="en-US" sz="3200" dirty="0" smtClean="0"/>
              <a:t>Development spreads from center to rest of region</a:t>
            </a:r>
          </a:p>
          <a:p>
            <a:pPr marL="0" indent="0">
              <a:buNone/>
            </a:pPr>
            <a:endParaRPr lang="en-US" sz="3600" dirty="0"/>
          </a:p>
        </p:txBody>
      </p:sp>
      <p:sp>
        <p:nvSpPr>
          <p:cNvPr id="4" name="Oval 3"/>
          <p:cNvSpPr/>
          <p:nvPr/>
        </p:nvSpPr>
        <p:spPr>
          <a:xfrm>
            <a:off x="4212236" y="4347148"/>
            <a:ext cx="1858780" cy="12741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684426" y="4527537"/>
            <a:ext cx="914400" cy="914400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3657599" y="3973435"/>
            <a:ext cx="2638269" cy="2338465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212236" y="4227759"/>
            <a:ext cx="1603948" cy="182981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467068" y="4497570"/>
            <a:ext cx="1094283" cy="1305160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7052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Farther away from center, effects less important</a:t>
            </a:r>
          </a:p>
          <a:p>
            <a:pPr lvl="1"/>
            <a:r>
              <a:rPr lang="en-US" sz="3200" dirty="0" smtClean="0"/>
              <a:t>Out of brown circle, enter “periphery”</a:t>
            </a:r>
          </a:p>
          <a:p>
            <a:pPr lvl="2"/>
            <a:r>
              <a:rPr lang="en-US" sz="2800" dirty="0" smtClean="0"/>
              <a:t>Region of low economic vitality</a:t>
            </a:r>
          </a:p>
          <a:p>
            <a:r>
              <a:rPr lang="en-US" sz="3600" dirty="0" smtClean="0"/>
              <a:t>Examples-</a:t>
            </a:r>
          </a:p>
          <a:p>
            <a:pPr lvl="1"/>
            <a:r>
              <a:rPr lang="en-US" sz="3200" dirty="0" smtClean="0"/>
              <a:t>Bakken Ridge (North Dakota)</a:t>
            </a:r>
          </a:p>
          <a:p>
            <a:pPr lvl="1"/>
            <a:r>
              <a:rPr lang="en-US" sz="3200" dirty="0" smtClean="0"/>
              <a:t>Chicago</a:t>
            </a:r>
          </a:p>
          <a:p>
            <a:pPr marL="457200" lvl="1" indent="0">
              <a:buNone/>
            </a:pPr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668352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Spillovers and Linkages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Spillovers</a:t>
            </a:r>
          </a:p>
          <a:p>
            <a:pPr lvl="1"/>
            <a:r>
              <a:rPr lang="en-US" sz="3200" dirty="0" smtClean="0"/>
              <a:t>Spending that arises as a result of the increased economic activity that arises from a development project</a:t>
            </a:r>
          </a:p>
          <a:p>
            <a:pPr lvl="2"/>
            <a:r>
              <a:rPr lang="en-US" sz="2800" dirty="0" smtClean="0"/>
              <a:t>Can be public or private or a mix</a:t>
            </a:r>
          </a:p>
          <a:p>
            <a:pPr lvl="1"/>
            <a:r>
              <a:rPr lang="en-US" sz="3200" dirty="0" smtClean="0"/>
              <a:t>This is the basis for most of the development projects that can be identified in Connecticut in the last two decades</a:t>
            </a:r>
          </a:p>
          <a:p>
            <a:pPr lvl="1"/>
            <a:r>
              <a:rPr lang="en-US" sz="3200" dirty="0" smtClean="0"/>
              <a:t>Impacts are local</a:t>
            </a:r>
          </a:p>
          <a:p>
            <a:pPr lvl="2"/>
            <a:r>
              <a:rPr lang="en-US" sz="2800" dirty="0" smtClean="0"/>
              <a:t>Aim is to increase spending and employment</a:t>
            </a:r>
          </a:p>
          <a:p>
            <a:pPr lvl="2"/>
            <a:r>
              <a:rPr lang="en-US" sz="2800" dirty="0" smtClean="0"/>
              <a:t>And quality of life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970034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Induced Poles – Tend to be Much Smaller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Deliberate placement within a region to spur development</a:t>
            </a:r>
          </a:p>
          <a:p>
            <a:pPr lvl="1"/>
            <a:r>
              <a:rPr lang="en-US" sz="3200" dirty="0" smtClean="0"/>
              <a:t>Automobile plant</a:t>
            </a:r>
          </a:p>
          <a:p>
            <a:pPr marL="457200" lvl="1" indent="0">
              <a:buNone/>
            </a:pP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2905" y="3559783"/>
            <a:ext cx="5126636" cy="3165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4928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Eastman Chemical Plant – Kingsport TN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679" y="1746910"/>
            <a:ext cx="8670853" cy="4785970"/>
          </a:xfrm>
        </p:spPr>
      </p:pic>
    </p:spTree>
    <p:extLst>
      <p:ext uri="{BB962C8B-B14F-4D97-AF65-F5344CB8AC3E}">
        <p14:creationId xmlns:p14="http://schemas.microsoft.com/office/powerpoint/2010/main" val="279852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Emphasis is on “propulsive” industries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An economic activity that can push a region forward</a:t>
            </a:r>
          </a:p>
          <a:p>
            <a:pPr lvl="1"/>
            <a:r>
              <a:rPr lang="en-US" sz="3200" dirty="0" smtClean="0"/>
              <a:t>Car manufacturing, defense, high tech</a:t>
            </a:r>
          </a:p>
          <a:p>
            <a:pPr lvl="2"/>
            <a:r>
              <a:rPr lang="en-US" sz="2800" dirty="0" smtClean="0"/>
              <a:t>Electric Boat or Sikorsky would be the best example for Connecticut</a:t>
            </a:r>
          </a:p>
          <a:p>
            <a:pPr lvl="2"/>
            <a:r>
              <a:rPr lang="en-US" sz="2800" dirty="0" smtClean="0"/>
              <a:t>Creates high-paying jobs, linkages to other industries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2015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Development with Multiple Investments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743200" y="3028013"/>
            <a:ext cx="524656" cy="53964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255239" y="2383436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5921115" y="4916774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417757" y="3297836"/>
            <a:ext cx="106430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6096000" y="3028013"/>
            <a:ext cx="1024328" cy="8994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5696262" y="3927423"/>
            <a:ext cx="399738" cy="9893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8157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Initially all Focus was on Natural Poles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Characteristics:</a:t>
            </a:r>
          </a:p>
          <a:p>
            <a:pPr lvl="1"/>
            <a:r>
              <a:rPr lang="en-US" sz="3200" dirty="0" smtClean="0"/>
              <a:t>Ability to attract capital</a:t>
            </a:r>
          </a:p>
          <a:p>
            <a:pPr lvl="1"/>
            <a:r>
              <a:rPr lang="en-US" sz="3200" dirty="0" smtClean="0"/>
              <a:t>Innovation</a:t>
            </a:r>
          </a:p>
          <a:p>
            <a:pPr lvl="1"/>
            <a:r>
              <a:rPr lang="en-US" sz="3200" dirty="0" smtClean="0"/>
              <a:t>Entrepreneurship</a:t>
            </a:r>
          </a:p>
          <a:p>
            <a:pPr lvl="1"/>
            <a:r>
              <a:rPr lang="en-US" sz="3200" dirty="0" smtClean="0"/>
              <a:t>Natural poles were supposed to be large (&gt;250,000 people)</a:t>
            </a:r>
          </a:p>
          <a:p>
            <a:r>
              <a:rPr lang="en-US" sz="3600" dirty="0" smtClean="0"/>
              <a:t>Parr is critical of over-emphasis on growth poles</a:t>
            </a:r>
          </a:p>
          <a:p>
            <a:pPr lvl="1"/>
            <a:r>
              <a:rPr lang="en-US" sz="3200" dirty="0" smtClean="0"/>
              <a:t>Ignored alternatives (e.g. transportation)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283495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Specific Targets:</a:t>
            </a:r>
          </a:p>
          <a:p>
            <a:pPr lvl="1"/>
            <a:r>
              <a:rPr lang="en-US" sz="3200" dirty="0" smtClean="0"/>
              <a:t>Revive a depressed area</a:t>
            </a:r>
          </a:p>
          <a:p>
            <a:pPr lvl="2"/>
            <a:r>
              <a:rPr lang="en-US" sz="2800" dirty="0" smtClean="0"/>
              <a:t>Labor should then move to seek jobs</a:t>
            </a:r>
          </a:p>
          <a:p>
            <a:pPr lvl="1"/>
            <a:r>
              <a:rPr lang="en-US" sz="3200" dirty="0" smtClean="0"/>
              <a:t>Regional decentralization</a:t>
            </a:r>
          </a:p>
          <a:p>
            <a:pPr lvl="1"/>
            <a:r>
              <a:rPr lang="en-US" sz="3200" dirty="0" smtClean="0"/>
              <a:t>Modifying the national urban system</a:t>
            </a:r>
          </a:p>
          <a:p>
            <a:pPr lvl="2"/>
            <a:r>
              <a:rPr lang="en-US" sz="2800" dirty="0" smtClean="0"/>
              <a:t>Addressing concerns about over-population in specific areas by spreading out growth</a:t>
            </a:r>
          </a:p>
          <a:p>
            <a:pPr lvl="2"/>
            <a:r>
              <a:rPr lang="en-US" sz="2800" dirty="0" smtClean="0"/>
              <a:t>Attempt to avoid strains on urban transportation, housing, space, etc. </a:t>
            </a:r>
          </a:p>
          <a:p>
            <a:pPr lvl="3"/>
            <a:r>
              <a:rPr lang="en-US" sz="2600" dirty="0" smtClean="0"/>
              <a:t>Critics noted that the anticipated “over-growth” did not occur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40981577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Turning to the Developing World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smtClean="0"/>
              <a:t>Application of these strategies was supposed to help countries avoid the “mistakes” of the West</a:t>
            </a:r>
          </a:p>
          <a:p>
            <a:pPr lvl="1"/>
            <a:r>
              <a:rPr lang="en-US" sz="3200" dirty="0" smtClean="0"/>
              <a:t>Prevent dominance of a few cities (and the problems that arise when power is centralized)</a:t>
            </a:r>
          </a:p>
          <a:p>
            <a:pPr lvl="2"/>
            <a:r>
              <a:rPr lang="en-US" sz="2800" dirty="0" smtClean="0"/>
              <a:t>Parr notes that a small difference in costs promoted by a development plan may be overwhelmed by economic advantages of the central city</a:t>
            </a:r>
          </a:p>
          <a:p>
            <a:pPr lvl="1"/>
            <a:r>
              <a:rPr lang="en-US" sz="3200" dirty="0" smtClean="0"/>
              <a:t>Funnel development into regions that would traditionally be left behind</a:t>
            </a:r>
          </a:p>
          <a:p>
            <a:pPr lvl="1"/>
            <a:r>
              <a:rPr lang="en-US" sz="3200" dirty="0" smtClean="0"/>
              <a:t>Create “even” development that lifts country out of underdevelopment, not just a few urban centers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0572277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Strategy May Backfire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more diffuse the spending, the less impactful it is</a:t>
            </a:r>
          </a:p>
          <a:p>
            <a:pPr lvl="1"/>
            <a:r>
              <a:rPr lang="en-US" sz="3200" dirty="0" smtClean="0"/>
              <a:t>Political consideration may force lots of small projects across diverse regions, rather than a few large investments</a:t>
            </a:r>
          </a:p>
          <a:p>
            <a:pPr lvl="1"/>
            <a:r>
              <a:rPr lang="en-US" sz="3200" dirty="0" smtClean="0"/>
              <a:t>Results may be disappointing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008524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Page 14 – Nuts and Bolts of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Planned Development</a:t>
            </a:r>
          </a:p>
          <a:p>
            <a:pPr lvl="1"/>
            <a:r>
              <a:rPr lang="en-US" sz="3200" dirty="0" smtClean="0"/>
              <a:t>Natural growth poles are great, but entirely random</a:t>
            </a:r>
          </a:p>
          <a:p>
            <a:r>
              <a:rPr lang="en-US" sz="3600" dirty="0" smtClean="0"/>
              <a:t>Limited # of poles</a:t>
            </a:r>
          </a:p>
          <a:p>
            <a:pPr lvl="1"/>
            <a:r>
              <a:rPr lang="en-US" sz="3200" dirty="0" smtClean="0"/>
              <a:t>To work, need large investment </a:t>
            </a:r>
          </a:p>
          <a:p>
            <a:pPr lvl="1"/>
            <a:r>
              <a:rPr lang="en-US" sz="3200" dirty="0" smtClean="0"/>
              <a:t>Diffusion of investment across many regions will make it ineffective</a:t>
            </a:r>
          </a:p>
          <a:p>
            <a:r>
              <a:rPr lang="en-US" sz="3600" dirty="0" smtClean="0"/>
              <a:t>Requires alteration of employment and skill set of labor pool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371245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Requires Concentration of Infrastructure 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To succeed, favored areas must be supported by transportation assets</a:t>
            </a:r>
          </a:p>
          <a:p>
            <a:pPr lvl="1"/>
            <a:r>
              <a:rPr lang="en-US" sz="3200" dirty="0" smtClean="0"/>
              <a:t>Roads, rail, etc.</a:t>
            </a:r>
          </a:p>
          <a:p>
            <a:r>
              <a:rPr lang="en-US" sz="3600" dirty="0" smtClean="0"/>
              <a:t>May create resentment among leaders in other regions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51268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Harbor Yard</a:t>
            </a:r>
          </a:p>
          <a:p>
            <a:pPr lvl="1"/>
            <a:r>
              <a:rPr lang="en-US" sz="3200" dirty="0" smtClean="0"/>
              <a:t>Spillovers minimal due to its isolation from the rest of Bridgeport</a:t>
            </a:r>
          </a:p>
          <a:p>
            <a:pPr lvl="1"/>
            <a:r>
              <a:rPr lang="en-US" sz="3200" dirty="0" smtClean="0"/>
              <a:t>Did create a small number of part-time jobs</a:t>
            </a:r>
          </a:p>
          <a:p>
            <a:pPr lvl="1"/>
            <a:r>
              <a:rPr lang="en-US" sz="3200" dirty="0" smtClean="0"/>
              <a:t>Eliminated a part of a brownfield</a:t>
            </a:r>
          </a:p>
          <a:p>
            <a:r>
              <a:rPr lang="en-US" sz="3600" dirty="0" err="1" smtClean="0"/>
              <a:t>SteelePointe</a:t>
            </a:r>
            <a:r>
              <a:rPr lang="en-US" sz="3600" dirty="0" smtClean="0"/>
              <a:t> (already discussed)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58134107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Potential Positive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First (as noted) the concentration of infrastructure</a:t>
            </a:r>
          </a:p>
          <a:p>
            <a:r>
              <a:rPr lang="en-US" sz="3600" dirty="0" smtClean="0"/>
              <a:t>Two, the pull of positive resource (e.g. labor) into the region </a:t>
            </a:r>
          </a:p>
          <a:p>
            <a:pPr lvl="1"/>
            <a:r>
              <a:rPr lang="en-US" sz="3200" dirty="0" smtClean="0"/>
              <a:t>Which raises another critique</a:t>
            </a:r>
          </a:p>
          <a:p>
            <a:pPr lvl="1"/>
            <a:r>
              <a:rPr lang="en-US" sz="3200" dirty="0" smtClean="0"/>
              <a:t>What happens to rest of area that is outside </a:t>
            </a:r>
            <a:r>
              <a:rPr lang="en-US" sz="3200" smtClean="0"/>
              <a:t>growth pole?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474959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Traditional Methods of Planning for Development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Assess:</a:t>
            </a:r>
          </a:p>
          <a:p>
            <a:pPr lvl="1"/>
            <a:r>
              <a:rPr lang="en-US" sz="3200" dirty="0" smtClean="0"/>
              <a:t>Problems that need to be addressed</a:t>
            </a:r>
          </a:p>
          <a:p>
            <a:pPr lvl="2"/>
            <a:r>
              <a:rPr lang="en-US" sz="2800" dirty="0" smtClean="0"/>
              <a:t>Employment, urban blight, poor growth</a:t>
            </a:r>
          </a:p>
          <a:p>
            <a:pPr lvl="1"/>
            <a:r>
              <a:rPr lang="en-US" sz="3200" dirty="0" smtClean="0"/>
              <a:t>Solutions to problem</a:t>
            </a:r>
          </a:p>
          <a:p>
            <a:pPr lvl="2"/>
            <a:r>
              <a:rPr lang="en-US" sz="2800" dirty="0" smtClean="0"/>
              <a:t>Cost and impact</a:t>
            </a:r>
          </a:p>
          <a:p>
            <a:pPr lvl="2"/>
            <a:r>
              <a:rPr lang="en-US" sz="2800" dirty="0" smtClean="0"/>
              <a:t>Role of private sector and government</a:t>
            </a:r>
          </a:p>
          <a:p>
            <a:pPr lvl="1"/>
            <a:r>
              <a:rPr lang="en-US" sz="3200" dirty="0" smtClean="0"/>
              <a:t>Post-initiative evaluation (did it work?)</a:t>
            </a:r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50917249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Case Study</a:t>
            </a:r>
            <a:endParaRPr lang="en-US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Downers Grove, IL</a:t>
            </a:r>
          </a:p>
          <a:p>
            <a:pPr lvl="1"/>
            <a:r>
              <a:rPr lang="en-US" sz="3200" dirty="0" smtClean="0"/>
              <a:t>City of just under 50,000 in near suburbs of Chicago</a:t>
            </a:r>
          </a:p>
          <a:p>
            <a:pPr lvl="2"/>
            <a:r>
              <a:rPr lang="en-US" sz="2800" dirty="0" smtClean="0"/>
              <a:t>$88,000 median household income</a:t>
            </a:r>
          </a:p>
          <a:p>
            <a:pPr lvl="2"/>
            <a:r>
              <a:rPr lang="en-US" sz="2800" dirty="0" smtClean="0"/>
              <a:t>Very small population growth (2% in 15 years)</a:t>
            </a:r>
          </a:p>
          <a:p>
            <a:pPr lvl="1"/>
            <a:r>
              <a:rPr lang="en-US" sz="3200" dirty="0" smtClean="0"/>
              <a:t>Downtown thrived for years</a:t>
            </a:r>
          </a:p>
          <a:p>
            <a:pPr lvl="2"/>
            <a:r>
              <a:rPr lang="en-US" sz="2800" dirty="0" smtClean="0"/>
              <a:t>Construction of malls pulled customers out of downtown</a:t>
            </a:r>
          </a:p>
          <a:p>
            <a:pPr lvl="2"/>
            <a:r>
              <a:rPr lang="en-US" sz="2800" dirty="0" smtClean="0"/>
              <a:t>Downtown began to look worn-out</a:t>
            </a:r>
          </a:p>
          <a:p>
            <a:pPr lvl="3"/>
            <a:r>
              <a:rPr lang="en-US" sz="2600" dirty="0" smtClean="0"/>
              <a:t>Vacant store fronts, etc.</a:t>
            </a:r>
          </a:p>
          <a:p>
            <a:pPr lvl="2"/>
            <a:endParaRPr lang="en-US" sz="2800" dirty="0" smtClean="0"/>
          </a:p>
          <a:p>
            <a:pPr lvl="1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742197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8467" y="768416"/>
            <a:ext cx="6475750" cy="647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0656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8587" y="719528"/>
            <a:ext cx="5243316" cy="262992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6056" y="3477719"/>
            <a:ext cx="5101233" cy="2830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601545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Downtown Revitalization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Worked on specific areas (Ogden Ave.)</a:t>
            </a:r>
          </a:p>
          <a:p>
            <a:pPr lvl="1"/>
            <a:r>
              <a:rPr lang="en-US" sz="3200" dirty="0" smtClean="0"/>
              <a:t>Promoted downtown businesses</a:t>
            </a:r>
          </a:p>
          <a:p>
            <a:pPr lvl="1"/>
            <a:r>
              <a:rPr lang="en-US" sz="3200" dirty="0" smtClean="0"/>
              <a:t>Tried to draw shoppers back into downtown</a:t>
            </a:r>
          </a:p>
          <a:p>
            <a:r>
              <a:rPr lang="en-US" sz="3600" dirty="0" smtClean="0"/>
              <a:t>Specific development projects were promoted</a:t>
            </a:r>
          </a:p>
          <a:p>
            <a:r>
              <a:rPr lang="en-US" sz="3600" dirty="0">
                <a:hlinkClick r:id="rId2"/>
              </a:rPr>
              <a:t>http://</a:t>
            </a:r>
            <a:r>
              <a:rPr lang="en-US" sz="3600" dirty="0" smtClean="0">
                <a:hlinkClick r:id="rId2"/>
              </a:rPr>
              <a:t>www.downers.us/public/docs/departments/com_dvlpment/1999_Ogden_Avenue_Master_Plan.pdf</a:t>
            </a:r>
            <a:endParaRPr lang="en-US" sz="3600" dirty="0" smtClean="0"/>
          </a:p>
          <a:p>
            <a:endParaRPr lang="en-US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27318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3455" y="1193570"/>
            <a:ext cx="7585023" cy="5690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326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Compiled Long List of “Redevelopment Opportunity sites”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Promoted these sites to developers and businesses</a:t>
            </a:r>
          </a:p>
          <a:p>
            <a:r>
              <a:rPr lang="en-US" sz="3600" dirty="0" smtClean="0"/>
              <a:t>Town experienced a modest revitalization</a:t>
            </a:r>
          </a:p>
          <a:p>
            <a:pPr lvl="1"/>
            <a:r>
              <a:rPr lang="en-US" sz="3200" dirty="0" smtClean="0"/>
              <a:t>Drain from malls continues, but has been pushed </a:t>
            </a:r>
            <a:r>
              <a:rPr lang="en-US" sz="3200" smtClean="0"/>
              <a:t>back against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764641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Industrial Choice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Ideally focus on so-called “propulsive” industries</a:t>
            </a:r>
          </a:p>
          <a:p>
            <a:pPr lvl="1"/>
            <a:r>
              <a:rPr lang="en-US" sz="3200" dirty="0" smtClean="0"/>
              <a:t>Those that move a region forward</a:t>
            </a:r>
          </a:p>
          <a:p>
            <a:pPr lvl="1"/>
            <a:r>
              <a:rPr lang="en-US" sz="3200" dirty="0" smtClean="0"/>
              <a:t>At best, a cluster of firms that produce intertwined products</a:t>
            </a:r>
          </a:p>
          <a:p>
            <a:pPr lvl="2"/>
            <a:r>
              <a:rPr lang="en-US" sz="2800" dirty="0" smtClean="0"/>
              <a:t>Also want to focus on high-technology, high rate of return sectors</a:t>
            </a:r>
          </a:p>
          <a:p>
            <a:pPr lvl="2"/>
            <a:r>
              <a:rPr lang="en-US" sz="2800" dirty="0" smtClean="0"/>
              <a:t>Promoting “old” industry may lead to failure, as industry may decline like it has elsewhere</a:t>
            </a:r>
            <a:br>
              <a:rPr lang="en-US" sz="2800" dirty="0" smtClean="0"/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4421442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Economics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High Value-Added </a:t>
            </a:r>
          </a:p>
          <a:p>
            <a:pPr lvl="1"/>
            <a:r>
              <a:rPr lang="en-US" sz="3200" dirty="0" smtClean="0"/>
              <a:t>Means firms can also pay high wages</a:t>
            </a:r>
          </a:p>
          <a:p>
            <a:r>
              <a:rPr lang="en-US" sz="3600" dirty="0" smtClean="0"/>
              <a:t>Low elasticity of demand</a:t>
            </a:r>
          </a:p>
          <a:p>
            <a:pPr lvl="1"/>
            <a:r>
              <a:rPr lang="en-US" sz="3200" dirty="0" smtClean="0"/>
              <a:t>Can secure a high price without driving out customers</a:t>
            </a:r>
          </a:p>
          <a:p>
            <a:r>
              <a:rPr lang="en-US" sz="3600" dirty="0" smtClean="0"/>
              <a:t>Linkages</a:t>
            </a:r>
          </a:p>
          <a:p>
            <a:pPr lvl="1"/>
            <a:r>
              <a:rPr lang="en-US" sz="3200" dirty="0" smtClean="0"/>
              <a:t>Both backward and forward</a:t>
            </a:r>
          </a:p>
          <a:p>
            <a:pPr lvl="1"/>
            <a:r>
              <a:rPr lang="en-US" sz="3200" dirty="0" smtClean="0"/>
              <a:t>Back – pulls from other industries in the region</a:t>
            </a:r>
          </a:p>
          <a:p>
            <a:pPr lvl="1"/>
            <a:r>
              <a:rPr lang="en-US" sz="3200" dirty="0" smtClean="0"/>
              <a:t>Forward – pushes products out to other firms in the area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90228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Hartford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Adrian’s Landing</a:t>
            </a:r>
          </a:p>
          <a:p>
            <a:pPr lvl="1"/>
            <a:r>
              <a:rPr lang="en-US" sz="3200" dirty="0" smtClean="0"/>
              <a:t>Waterfront (riverside) development</a:t>
            </a:r>
          </a:p>
          <a:p>
            <a:pPr lvl="2"/>
            <a:r>
              <a:rPr lang="en-US" sz="2800" dirty="0" smtClean="0"/>
              <a:t>The Connecticut Convention Center</a:t>
            </a:r>
          </a:p>
          <a:p>
            <a:pPr lvl="2"/>
            <a:r>
              <a:rPr lang="en-US" sz="2800" dirty="0" smtClean="0"/>
              <a:t>The Connecticut Science Center</a:t>
            </a:r>
          </a:p>
          <a:p>
            <a:pPr lvl="2"/>
            <a:r>
              <a:rPr lang="en-US" sz="2800" dirty="0" smtClean="0"/>
              <a:t>Front Street – Entertainment/Residential District</a:t>
            </a:r>
          </a:p>
          <a:p>
            <a:pPr lvl="2"/>
            <a:r>
              <a:rPr lang="en-US" sz="2800" dirty="0" smtClean="0"/>
              <a:t>Marriott Hotel</a:t>
            </a:r>
          </a:p>
          <a:p>
            <a:pPr lvl="2"/>
            <a:r>
              <a:rPr lang="en-US" sz="2800" dirty="0" smtClean="0"/>
              <a:t>Theatres</a:t>
            </a:r>
          </a:p>
        </p:txBody>
      </p:sp>
    </p:spTree>
    <p:extLst>
      <p:ext uri="{BB962C8B-B14F-4D97-AF65-F5344CB8AC3E}">
        <p14:creationId xmlns:p14="http://schemas.microsoft.com/office/powerpoint/2010/main" val="79518978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Example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Machine tools</a:t>
            </a:r>
          </a:p>
          <a:p>
            <a:pPr lvl="1"/>
            <a:r>
              <a:rPr lang="en-US" sz="3200" dirty="0" smtClean="0"/>
              <a:t>Machines that are custom designed for high-end manufacturing</a:t>
            </a:r>
          </a:p>
          <a:p>
            <a:pPr lvl="1"/>
            <a:r>
              <a:rPr lang="en-US" sz="3200" dirty="0" smtClean="0"/>
              <a:t>Machines that can make machines or high-end end products</a:t>
            </a:r>
          </a:p>
          <a:p>
            <a:pPr lvl="2"/>
            <a:r>
              <a:rPr lang="en-US" sz="2800" dirty="0" smtClean="0"/>
              <a:t>Drill press</a:t>
            </a:r>
          </a:p>
          <a:p>
            <a:pPr lvl="1"/>
            <a:r>
              <a:rPr lang="en-US" sz="3200" dirty="0" smtClean="0"/>
              <a:t>Businesses input components to machine tool producer</a:t>
            </a:r>
          </a:p>
          <a:p>
            <a:pPr lvl="2"/>
            <a:r>
              <a:rPr lang="en-US" sz="2800" dirty="0" smtClean="0"/>
              <a:t>Producer pushes end product out to other producers</a:t>
            </a:r>
          </a:p>
          <a:p>
            <a:pPr lvl="2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5218156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Can Reinvigorate and Entire Area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Creates multitude of high-paying jobs</a:t>
            </a:r>
          </a:p>
          <a:p>
            <a:r>
              <a:rPr lang="en-US" sz="3600" dirty="0" smtClean="0"/>
              <a:t>Cities compete for firms </a:t>
            </a:r>
            <a:r>
              <a:rPr lang="en-US" sz="3600" smtClean="0"/>
              <a:t>of this kind</a:t>
            </a:r>
          </a:p>
          <a:p>
            <a:pPr lvl="1"/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62722265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Shift-Share Analysis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/>
              <a:t>Attempt to explain why employment is growing in a particular region</a:t>
            </a:r>
          </a:p>
          <a:p>
            <a:pPr lvl="1"/>
            <a:r>
              <a:rPr lang="en-US" sz="3200" dirty="0" smtClean="0"/>
              <a:t>Compares regional focus to national focus based upon industrial concentration</a:t>
            </a:r>
          </a:p>
          <a:p>
            <a:pPr lvl="1"/>
            <a:r>
              <a:rPr lang="en-US" sz="3200" dirty="0" smtClean="0"/>
              <a:t>Example:</a:t>
            </a:r>
          </a:p>
          <a:p>
            <a:pPr lvl="2"/>
            <a:r>
              <a:rPr lang="en-US" sz="2800" dirty="0" smtClean="0"/>
              <a:t>Automobile industry – nationally 3-3.5 percent of total output</a:t>
            </a:r>
          </a:p>
          <a:p>
            <a:pPr lvl="2"/>
            <a:r>
              <a:rPr lang="en-US" sz="2800" dirty="0" smtClean="0"/>
              <a:t>San Antonio, TX – Toyota Manufacturing Plant</a:t>
            </a:r>
          </a:p>
          <a:p>
            <a:pPr lvl="3"/>
            <a:r>
              <a:rPr lang="en-US" sz="2600" dirty="0" smtClean="0"/>
              <a:t>Share of local output would exceed the national average</a:t>
            </a:r>
          </a:p>
          <a:p>
            <a:pPr lvl="3"/>
            <a:r>
              <a:rPr lang="en-US" sz="2600" dirty="0" smtClean="0"/>
              <a:t>Share of employment due to car output would be more significant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668201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2691" y="2264932"/>
            <a:ext cx="3993035" cy="3071565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7704" y="3147934"/>
            <a:ext cx="4297984" cy="2936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6448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Spillovers from Development…….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Large increase in tourism in central Hartford</a:t>
            </a:r>
          </a:p>
          <a:p>
            <a:pPr lvl="1"/>
            <a:r>
              <a:rPr lang="en-US" sz="3200" dirty="0" smtClean="0"/>
              <a:t>Particularly from Convention Center</a:t>
            </a:r>
          </a:p>
          <a:p>
            <a:r>
              <a:rPr lang="en-US" sz="3600" dirty="0" smtClean="0"/>
              <a:t>Projects are intertwined</a:t>
            </a:r>
          </a:p>
          <a:p>
            <a:pPr lvl="1"/>
            <a:r>
              <a:rPr lang="en-US" sz="3200" dirty="0" smtClean="0"/>
              <a:t>Visitors to the Convention Center stay at the Marriott, and may take advantage of the museum or the theatres. </a:t>
            </a:r>
          </a:p>
          <a:p>
            <a:r>
              <a:rPr lang="en-US" sz="3600" dirty="0" smtClean="0"/>
              <a:t>Downtown area looks considerably better than it did before the development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43120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for Hartford……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City is composed of three major regions – Downtown, West Hartford and East Hartford</a:t>
            </a:r>
          </a:p>
          <a:p>
            <a:pPr lvl="1"/>
            <a:r>
              <a:rPr lang="en-US" sz="3200" dirty="0" smtClean="0"/>
              <a:t>West Hartford is a wealthy bedroom community</a:t>
            </a:r>
          </a:p>
          <a:p>
            <a:pPr lvl="1"/>
            <a:r>
              <a:rPr lang="en-US" sz="3200" dirty="0" smtClean="0"/>
              <a:t>Downtown is going through revitalization</a:t>
            </a:r>
          </a:p>
          <a:p>
            <a:pPr lvl="1"/>
            <a:r>
              <a:rPr lang="en-US" sz="3200" dirty="0" smtClean="0"/>
              <a:t>East Hartford remains poorly developed, with multiple economic problems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07568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Development Projects Go Bad – New London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Region already had a number of strengths</a:t>
            </a:r>
          </a:p>
          <a:p>
            <a:pPr lvl="1"/>
            <a:r>
              <a:rPr lang="en-US" sz="3200" dirty="0" smtClean="0"/>
              <a:t>Submarine base, Coast Guard Academy, Connecticut College</a:t>
            </a:r>
          </a:p>
          <a:p>
            <a:pPr lvl="1"/>
            <a:r>
              <a:rPr lang="en-US" sz="3200" dirty="0" smtClean="0"/>
              <a:t>Pfizer research “campus” was intended to round out economic development</a:t>
            </a:r>
          </a:p>
          <a:p>
            <a:pPr lvl="1"/>
            <a:r>
              <a:rPr lang="en-US" sz="3200" dirty="0" smtClean="0"/>
              <a:t>Unlike other projects discussed, not only had spillovers, but also linkages</a:t>
            </a:r>
          </a:p>
          <a:p>
            <a:pPr lvl="2"/>
            <a:r>
              <a:rPr lang="en-US" sz="2800" dirty="0" smtClean="0"/>
              <a:t>Research cooperation between Pfizer and Connecticut College</a:t>
            </a:r>
          </a:p>
          <a:p>
            <a:pPr lvl="2"/>
            <a:endParaRPr lang="en-US" sz="2800" dirty="0" smtClean="0"/>
          </a:p>
          <a:p>
            <a:pPr lvl="2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35912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Plan Pushed by Pfizer, New London and Connecticut College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Multi-Acre R&amp;D Plant</a:t>
            </a:r>
          </a:p>
          <a:p>
            <a:pPr lvl="1"/>
            <a:r>
              <a:rPr lang="en-US" sz="3200" dirty="0" smtClean="0"/>
              <a:t>Hundreds of high-paying jobs</a:t>
            </a:r>
          </a:p>
          <a:p>
            <a:r>
              <a:rPr lang="en-US" sz="3600" dirty="0" smtClean="0"/>
              <a:t>To facilitate:</a:t>
            </a:r>
          </a:p>
          <a:p>
            <a:pPr lvl="1"/>
            <a:r>
              <a:rPr lang="en-US" sz="3200" dirty="0" smtClean="0"/>
              <a:t>Pfizer given significant tax breaks</a:t>
            </a:r>
          </a:p>
          <a:p>
            <a:pPr lvl="1"/>
            <a:r>
              <a:rPr lang="en-US" sz="3200" dirty="0" smtClean="0"/>
              <a:t>Eminent Domain used to condemn land and demolish all the buildings (houses, etc.)</a:t>
            </a:r>
          </a:p>
          <a:p>
            <a:pPr lvl="2"/>
            <a:r>
              <a:rPr lang="en-US" sz="2800" dirty="0" smtClean="0"/>
              <a:t>Discussion on Eminent Domain – usual purpose v. application in New London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007898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457</TotalTime>
  <Words>1512</Words>
  <Application>Microsoft Office PowerPoint</Application>
  <PresentationFormat>Widescreen</PresentationFormat>
  <Paragraphs>211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6" baseType="lpstr">
      <vt:lpstr>Arial</vt:lpstr>
      <vt:lpstr>Calibri</vt:lpstr>
      <vt:lpstr>Calibri Light</vt:lpstr>
      <vt:lpstr>Office Theme</vt:lpstr>
      <vt:lpstr>EC 185</vt:lpstr>
      <vt:lpstr>Spillovers and Linkages </vt:lpstr>
      <vt:lpstr>Examples</vt:lpstr>
      <vt:lpstr>Hartford</vt:lpstr>
      <vt:lpstr>PowerPoint Presentation</vt:lpstr>
      <vt:lpstr>Spillovers from Development…….</vt:lpstr>
      <vt:lpstr>Problem for Hartford……</vt:lpstr>
      <vt:lpstr>When Development Projects Go Bad – New London</vt:lpstr>
      <vt:lpstr>Plan Pushed by Pfizer, New London and Connecticut College</vt:lpstr>
      <vt:lpstr>Eventually led to Kelo v. New London</vt:lpstr>
      <vt:lpstr>After Supreme Court Ruling…Pfizer Bails</vt:lpstr>
      <vt:lpstr>Serves as Warning to Communities that use Tax Incentives as Part of Development</vt:lpstr>
      <vt:lpstr>PowerPoint Presentation</vt:lpstr>
      <vt:lpstr>Linkages</vt:lpstr>
      <vt:lpstr>Local Examples Difficult, Since Manufacturing Sector in Decline</vt:lpstr>
      <vt:lpstr>PowerPoint Presentation</vt:lpstr>
      <vt:lpstr>Parr Article – Thorough Analysis of the Growth Pole Model</vt:lpstr>
      <vt:lpstr>Visually – Development of a Region….</vt:lpstr>
      <vt:lpstr>PowerPoint Presentation</vt:lpstr>
      <vt:lpstr>Induced Poles – Tend to be Much Smaller</vt:lpstr>
      <vt:lpstr>Eastman Chemical Plant – Kingsport TN</vt:lpstr>
      <vt:lpstr>Emphasis is on “propulsive” industries</vt:lpstr>
      <vt:lpstr>Development with Multiple Investments</vt:lpstr>
      <vt:lpstr>Initially all Focus was on Natural Poles</vt:lpstr>
      <vt:lpstr>PowerPoint Presentation</vt:lpstr>
      <vt:lpstr>Turning to the Developing World</vt:lpstr>
      <vt:lpstr>Strategy May Backfire</vt:lpstr>
      <vt:lpstr>Page 14 – Nuts and Bolts of Strategy</vt:lpstr>
      <vt:lpstr>Requires Concentration of Infrastructure </vt:lpstr>
      <vt:lpstr>Two Potential Positive Outcomes</vt:lpstr>
      <vt:lpstr>Traditional Methods of Planning for Development</vt:lpstr>
      <vt:lpstr>Case Study</vt:lpstr>
      <vt:lpstr>PowerPoint Presentation</vt:lpstr>
      <vt:lpstr>PowerPoint Presentation</vt:lpstr>
      <vt:lpstr>Downtown Revitalization</vt:lpstr>
      <vt:lpstr>PowerPoint Presentation</vt:lpstr>
      <vt:lpstr>Compiled Long List of “Redevelopment Opportunity sites”</vt:lpstr>
      <vt:lpstr>Importance of Industrial Choice</vt:lpstr>
      <vt:lpstr>Economics</vt:lpstr>
      <vt:lpstr>Example</vt:lpstr>
      <vt:lpstr>Can Reinvigorate and Entire Area</vt:lpstr>
      <vt:lpstr>Shift-Share Analysis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 185</dc:title>
  <dc:creator>Kathy Doornbosch</dc:creator>
  <cp:lastModifiedBy>Administrator</cp:lastModifiedBy>
  <cp:revision>52</cp:revision>
  <dcterms:created xsi:type="dcterms:W3CDTF">2018-01-31T12:32:16Z</dcterms:created>
  <dcterms:modified xsi:type="dcterms:W3CDTF">2020-03-04T21:47:35Z</dcterms:modified>
</cp:coreProperties>
</file>