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4" r:id="rId4"/>
    <p:sldId id="275" r:id="rId5"/>
    <p:sldId id="276" r:id="rId6"/>
    <p:sldId id="280" r:id="rId7"/>
    <p:sldId id="277" r:id="rId8"/>
    <p:sldId id="278" r:id="rId9"/>
    <p:sldId id="279" r:id="rId10"/>
    <p:sldId id="281" r:id="rId11"/>
    <p:sldId id="283" r:id="rId12"/>
    <p:sldId id="284" r:id="rId13"/>
    <p:sldId id="285" r:id="rId14"/>
    <p:sldId id="286" r:id="rId15"/>
    <p:sldId id="282" r:id="rId16"/>
    <p:sldId id="287" r:id="rId17"/>
    <p:sldId id="289" r:id="rId18"/>
    <p:sldId id="288" r:id="rId19"/>
    <p:sldId id="290" r:id="rId20"/>
    <p:sldId id="291" r:id="rId21"/>
    <p:sldId id="292" r:id="rId22"/>
    <p:sldId id="293" r:id="rId23"/>
    <p:sldId id="294" r:id="rId24"/>
    <p:sldId id="295" r:id="rId25"/>
    <p:sldId id="296" r:id="rId26"/>
    <p:sldId id="297" r:id="rId27"/>
    <p:sldId id="298" r:id="rId28"/>
    <p:sldId id="299" r:id="rId29"/>
    <p:sldId id="300" r:id="rId30"/>
    <p:sldId id="301" r:id="rId31"/>
    <p:sldId id="302" r:id="rId32"/>
    <p:sldId id="303" r:id="rId33"/>
    <p:sldId id="304" r:id="rId34"/>
    <p:sldId id="305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374" autoAdjust="0"/>
    <p:restoredTop sz="94660"/>
  </p:normalViewPr>
  <p:slideViewPr>
    <p:cSldViewPr snapToGrid="0">
      <p:cViewPr varScale="1">
        <p:scale>
          <a:sx n="95" d="100"/>
          <a:sy n="95" d="100"/>
        </p:scale>
        <p:origin x="102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CB2D4-8B82-4D10-8C0E-439BA9FD9135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D7693-E369-4F93-A401-E1C2FCB9B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757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CB2D4-8B82-4D10-8C0E-439BA9FD9135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D7693-E369-4F93-A401-E1C2FCB9B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475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CB2D4-8B82-4D10-8C0E-439BA9FD9135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D7693-E369-4F93-A401-E1C2FCB9B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775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CB2D4-8B82-4D10-8C0E-439BA9FD9135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D7693-E369-4F93-A401-E1C2FCB9B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588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CB2D4-8B82-4D10-8C0E-439BA9FD9135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D7693-E369-4F93-A401-E1C2FCB9B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292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CB2D4-8B82-4D10-8C0E-439BA9FD9135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D7693-E369-4F93-A401-E1C2FCB9B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035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CB2D4-8B82-4D10-8C0E-439BA9FD9135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D7693-E369-4F93-A401-E1C2FCB9B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691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CB2D4-8B82-4D10-8C0E-439BA9FD9135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D7693-E369-4F93-A401-E1C2FCB9B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502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CB2D4-8B82-4D10-8C0E-439BA9FD9135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D7693-E369-4F93-A401-E1C2FCB9B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128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CB2D4-8B82-4D10-8C0E-439BA9FD9135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D7693-E369-4F93-A401-E1C2FCB9B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111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CB2D4-8B82-4D10-8C0E-439BA9FD9135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D7693-E369-4F93-A401-E1C2FCB9B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079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CB2D4-8B82-4D10-8C0E-439BA9FD9135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D7693-E369-4F93-A401-E1C2FCB9B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994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owners.us/public/docs/departments/com_dvlpment/1999_Ogden_Avenue_Master_Plan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EC 185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Parr Article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09488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Turning to the Developing World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Application of these strategies was supposed to help countries avoid the “mistakes” of the West</a:t>
            </a:r>
          </a:p>
          <a:p>
            <a:pPr lvl="1"/>
            <a:r>
              <a:rPr lang="en-US" sz="3200" dirty="0" smtClean="0"/>
              <a:t>Prevent dominance of a few cities (and the problems that arise when power is centralized)</a:t>
            </a:r>
          </a:p>
          <a:p>
            <a:pPr lvl="2"/>
            <a:r>
              <a:rPr lang="en-US" sz="2800" dirty="0" smtClean="0"/>
              <a:t>Parr notes that a small difference in costs promoted by a development plan may be overwhelmed by economic advantages of the central city</a:t>
            </a:r>
          </a:p>
          <a:p>
            <a:pPr lvl="1"/>
            <a:r>
              <a:rPr lang="en-US" sz="3200" dirty="0" smtClean="0"/>
              <a:t>Funnel development into regions that would traditionally be left behind</a:t>
            </a:r>
          </a:p>
          <a:p>
            <a:pPr lvl="1"/>
            <a:r>
              <a:rPr lang="en-US" sz="3200" dirty="0" smtClean="0"/>
              <a:t>Create “even” development that lifts country out of underdevelopment, not just a few urban centers</a:t>
            </a:r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57227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Strategy May Backfire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more diffuse the spending, the less impactful it is</a:t>
            </a:r>
          </a:p>
          <a:p>
            <a:pPr lvl="1"/>
            <a:r>
              <a:rPr lang="en-US" sz="3200" dirty="0" smtClean="0"/>
              <a:t>Political consideration may force lots of small projects across diverse regions, rather than a few large investments</a:t>
            </a:r>
          </a:p>
          <a:p>
            <a:pPr lvl="1"/>
            <a:r>
              <a:rPr lang="en-US" sz="3200" dirty="0" smtClean="0"/>
              <a:t>Results may be disappointing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00852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 14 – Nuts and Bolts of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Planned Development</a:t>
            </a:r>
          </a:p>
          <a:p>
            <a:pPr lvl="1"/>
            <a:r>
              <a:rPr lang="en-US" sz="3200" dirty="0" smtClean="0"/>
              <a:t>Natural growth poles are great, but entirely random</a:t>
            </a:r>
          </a:p>
          <a:p>
            <a:r>
              <a:rPr lang="en-US" sz="3600" dirty="0" smtClean="0"/>
              <a:t>Limited # of poles</a:t>
            </a:r>
          </a:p>
          <a:p>
            <a:pPr lvl="1"/>
            <a:r>
              <a:rPr lang="en-US" sz="3200" dirty="0" smtClean="0"/>
              <a:t>To work, need large investment </a:t>
            </a:r>
          </a:p>
          <a:p>
            <a:pPr lvl="1"/>
            <a:r>
              <a:rPr lang="en-US" sz="3200" dirty="0" smtClean="0"/>
              <a:t>Diffusion of investment across many regions will make it ineffective</a:t>
            </a:r>
          </a:p>
          <a:p>
            <a:r>
              <a:rPr lang="en-US" sz="3600" dirty="0" smtClean="0"/>
              <a:t>Requires alteration of employment and skill set of labor pool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37124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Requires Concentration of Infrastructure 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To succeed, favored areas must be supported by transportation assets</a:t>
            </a:r>
          </a:p>
          <a:p>
            <a:pPr lvl="1"/>
            <a:r>
              <a:rPr lang="en-US" sz="3200" dirty="0" smtClean="0"/>
              <a:t>Roads, rail, etc.</a:t>
            </a:r>
          </a:p>
          <a:p>
            <a:r>
              <a:rPr lang="en-US" sz="3600" dirty="0" smtClean="0"/>
              <a:t>May create resentment among leaders in other regions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512688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Potential Positive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First (as noted) the concentration of infrastructure</a:t>
            </a:r>
          </a:p>
          <a:p>
            <a:r>
              <a:rPr lang="en-US" sz="3600" dirty="0" smtClean="0"/>
              <a:t>Two, the pull of positive resource (e.g. labor) into the region </a:t>
            </a:r>
          </a:p>
          <a:p>
            <a:pPr lvl="1"/>
            <a:r>
              <a:rPr lang="en-US" sz="3200" dirty="0" smtClean="0"/>
              <a:t>Which raises another critique</a:t>
            </a:r>
          </a:p>
          <a:p>
            <a:pPr lvl="1"/>
            <a:r>
              <a:rPr lang="en-US" sz="3200" dirty="0" smtClean="0"/>
              <a:t>What happens to rest of area that is outside </a:t>
            </a:r>
            <a:r>
              <a:rPr lang="en-US" sz="3200" smtClean="0"/>
              <a:t>growth pole?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474959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Traditional Methods of Planning for Development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Assess:</a:t>
            </a:r>
          </a:p>
          <a:p>
            <a:pPr lvl="1"/>
            <a:r>
              <a:rPr lang="en-US" sz="3200" dirty="0" smtClean="0"/>
              <a:t>Problems that need to be addressed</a:t>
            </a:r>
          </a:p>
          <a:p>
            <a:pPr lvl="2"/>
            <a:r>
              <a:rPr lang="en-US" sz="2800" dirty="0" smtClean="0"/>
              <a:t>Employment, urban blight, poor growth</a:t>
            </a:r>
          </a:p>
          <a:p>
            <a:pPr lvl="1"/>
            <a:r>
              <a:rPr lang="en-US" sz="3200" dirty="0" smtClean="0"/>
              <a:t>Solutions to problem</a:t>
            </a:r>
          </a:p>
          <a:p>
            <a:pPr lvl="2"/>
            <a:r>
              <a:rPr lang="en-US" sz="2800" dirty="0" smtClean="0"/>
              <a:t>Cost and impact</a:t>
            </a:r>
          </a:p>
          <a:p>
            <a:pPr lvl="2"/>
            <a:r>
              <a:rPr lang="en-US" sz="2800" dirty="0" smtClean="0"/>
              <a:t>Role of private sector and government</a:t>
            </a:r>
          </a:p>
          <a:p>
            <a:pPr lvl="1"/>
            <a:r>
              <a:rPr lang="en-US" sz="3200" dirty="0" smtClean="0"/>
              <a:t>Post-initiative evaluation (did it work?)</a:t>
            </a:r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091724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Case Study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Downers Grove, IL</a:t>
            </a:r>
          </a:p>
          <a:p>
            <a:pPr lvl="1"/>
            <a:r>
              <a:rPr lang="en-US" sz="3200" dirty="0" smtClean="0"/>
              <a:t>City of just under 50,000 in near suburbs of Chicago</a:t>
            </a:r>
          </a:p>
          <a:p>
            <a:pPr lvl="2"/>
            <a:r>
              <a:rPr lang="en-US" sz="2800" dirty="0" smtClean="0"/>
              <a:t>$88,000 median household income</a:t>
            </a:r>
          </a:p>
          <a:p>
            <a:pPr lvl="2"/>
            <a:r>
              <a:rPr lang="en-US" sz="2800" dirty="0" smtClean="0"/>
              <a:t>Very small population growth (2% in 15 years)</a:t>
            </a:r>
          </a:p>
          <a:p>
            <a:pPr lvl="1"/>
            <a:r>
              <a:rPr lang="en-US" sz="3200" dirty="0" smtClean="0"/>
              <a:t>Downtown thrived for years</a:t>
            </a:r>
          </a:p>
          <a:p>
            <a:pPr lvl="2"/>
            <a:r>
              <a:rPr lang="en-US" sz="2800" dirty="0" smtClean="0"/>
              <a:t>Construction of malls pulled customers out of downtown</a:t>
            </a:r>
          </a:p>
          <a:p>
            <a:pPr lvl="2"/>
            <a:r>
              <a:rPr lang="en-US" sz="2800" dirty="0" smtClean="0"/>
              <a:t>Downtown began to look worn-out</a:t>
            </a:r>
          </a:p>
          <a:p>
            <a:pPr lvl="3"/>
            <a:r>
              <a:rPr lang="en-US" sz="2600" dirty="0" smtClean="0"/>
              <a:t>Vacant store fronts, etc.</a:t>
            </a:r>
          </a:p>
          <a:p>
            <a:pPr lvl="2"/>
            <a:endParaRPr lang="en-US" sz="2800" dirty="0" smtClean="0"/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742197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38467" y="768416"/>
            <a:ext cx="6475750" cy="647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0656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8587" y="719528"/>
            <a:ext cx="5243316" cy="262992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6056" y="3477719"/>
            <a:ext cx="5101233" cy="2830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0154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Downtown Revitalization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Worked on specific areas (Ogden Ave.)</a:t>
            </a:r>
          </a:p>
          <a:p>
            <a:pPr lvl="1"/>
            <a:r>
              <a:rPr lang="en-US" sz="3200" dirty="0" smtClean="0"/>
              <a:t>Promoted downtown businesses</a:t>
            </a:r>
          </a:p>
          <a:p>
            <a:pPr lvl="1"/>
            <a:r>
              <a:rPr lang="en-US" sz="3200" dirty="0" smtClean="0"/>
              <a:t>Tried to draw shoppers back into downtown</a:t>
            </a:r>
          </a:p>
          <a:p>
            <a:r>
              <a:rPr lang="en-US" sz="3600" dirty="0" smtClean="0"/>
              <a:t>Specific development projects were promoted</a:t>
            </a:r>
          </a:p>
          <a:p>
            <a:r>
              <a:rPr lang="en-US" sz="3600" dirty="0">
                <a:hlinkClick r:id="rId2"/>
              </a:rPr>
              <a:t>http://</a:t>
            </a:r>
            <a:r>
              <a:rPr lang="en-US" sz="3600" dirty="0" smtClean="0">
                <a:hlinkClick r:id="rId2"/>
              </a:rPr>
              <a:t>www.downers.us/public/docs/departments/com_dvlpment/1999_Ogden_Avenue_Master_Plan.pdf</a:t>
            </a:r>
            <a:endParaRPr lang="en-US" sz="3600" dirty="0" smtClean="0"/>
          </a:p>
          <a:p>
            <a:endParaRPr lang="en-US" sz="36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2731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Parr Article – Thorough Analysis of the Growth Pole Model</a:t>
            </a:r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 retrospective</a:t>
            </a:r>
          </a:p>
          <a:p>
            <a:pPr lvl="1"/>
            <a:r>
              <a:rPr lang="en-US" sz="3200" dirty="0" smtClean="0"/>
              <a:t>Looks back at the initial theory, its goals and actual applications</a:t>
            </a:r>
          </a:p>
          <a:p>
            <a:r>
              <a:rPr lang="en-US" sz="3600" dirty="0" smtClean="0"/>
              <a:t>Intended Goals:</a:t>
            </a:r>
          </a:p>
          <a:p>
            <a:pPr lvl="1"/>
            <a:r>
              <a:rPr lang="en-US" sz="3200" dirty="0" smtClean="0"/>
              <a:t>Regional Decentralization</a:t>
            </a:r>
          </a:p>
          <a:p>
            <a:pPr lvl="1"/>
            <a:r>
              <a:rPr lang="en-US" sz="3200" dirty="0" smtClean="0"/>
              <a:t>Modification of National Urban System</a:t>
            </a:r>
          </a:p>
          <a:p>
            <a:pPr lvl="1"/>
            <a:r>
              <a:rPr lang="en-US" sz="3200" dirty="0" err="1" smtClean="0"/>
              <a:t>Deconcentration</a:t>
            </a:r>
            <a:endParaRPr lang="en-US" sz="3200" dirty="0" smtClean="0"/>
          </a:p>
          <a:p>
            <a:pPr lvl="1"/>
            <a:r>
              <a:rPr lang="en-US" sz="3200" dirty="0" smtClean="0"/>
              <a:t>Inter-regional Balances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238086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3455" y="1193570"/>
            <a:ext cx="7585023" cy="5690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26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Compiled Long List of “Redevelopment Opportunity sites”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Promoted these sites to developers and businesses</a:t>
            </a:r>
          </a:p>
          <a:p>
            <a:r>
              <a:rPr lang="en-US" sz="3600" dirty="0" smtClean="0"/>
              <a:t>Town experienced a modest revitalization</a:t>
            </a:r>
          </a:p>
          <a:p>
            <a:pPr lvl="1"/>
            <a:r>
              <a:rPr lang="en-US" sz="3200" dirty="0" smtClean="0"/>
              <a:t>Drain from malls continues, but has been pushed </a:t>
            </a:r>
            <a:r>
              <a:rPr lang="en-US" sz="3200" smtClean="0"/>
              <a:t>back against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176464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of Industrial Choice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Ideally focus on so-called “propulsive” industries</a:t>
            </a:r>
          </a:p>
          <a:p>
            <a:pPr lvl="1"/>
            <a:r>
              <a:rPr lang="en-US" sz="3200" dirty="0" smtClean="0"/>
              <a:t>Those that move a region forward</a:t>
            </a:r>
          </a:p>
          <a:p>
            <a:pPr lvl="1"/>
            <a:r>
              <a:rPr lang="en-US" sz="3200" dirty="0" smtClean="0"/>
              <a:t>At best, a cluster of firms that produce intertwined products</a:t>
            </a:r>
          </a:p>
          <a:p>
            <a:pPr lvl="2"/>
            <a:r>
              <a:rPr lang="en-US" sz="2800" dirty="0" smtClean="0"/>
              <a:t>Also want to focus on high-technology, high rate of return sectors</a:t>
            </a:r>
          </a:p>
          <a:p>
            <a:pPr lvl="2"/>
            <a:r>
              <a:rPr lang="en-US" sz="2800" dirty="0" smtClean="0"/>
              <a:t>Promoting “old” industry may lead to failure, as industry may decline like it has elsewhere</a:t>
            </a:r>
            <a:br>
              <a:rPr lang="en-US" sz="2800" dirty="0" smtClean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442144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Economics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High Value-Added </a:t>
            </a:r>
          </a:p>
          <a:p>
            <a:pPr lvl="1"/>
            <a:r>
              <a:rPr lang="en-US" sz="3200" dirty="0" smtClean="0"/>
              <a:t>Means firms can also pay high wages</a:t>
            </a:r>
          </a:p>
          <a:p>
            <a:r>
              <a:rPr lang="en-US" sz="3600" dirty="0" smtClean="0"/>
              <a:t>Low elasticity of demand</a:t>
            </a:r>
          </a:p>
          <a:p>
            <a:pPr lvl="1"/>
            <a:r>
              <a:rPr lang="en-US" sz="3200" dirty="0" smtClean="0"/>
              <a:t>Can secure a high price without driving out customers</a:t>
            </a:r>
          </a:p>
          <a:p>
            <a:r>
              <a:rPr lang="en-US" sz="3600" dirty="0" smtClean="0"/>
              <a:t>Linkages</a:t>
            </a:r>
          </a:p>
          <a:p>
            <a:pPr lvl="1"/>
            <a:r>
              <a:rPr lang="en-US" sz="3200" dirty="0" smtClean="0"/>
              <a:t>Both backward and forward</a:t>
            </a:r>
          </a:p>
          <a:p>
            <a:pPr lvl="1"/>
            <a:r>
              <a:rPr lang="en-US" sz="3200" dirty="0" smtClean="0"/>
              <a:t>Back – pulls from other industries in the region</a:t>
            </a:r>
          </a:p>
          <a:p>
            <a:pPr lvl="1"/>
            <a:r>
              <a:rPr lang="en-US" sz="3200" dirty="0" smtClean="0"/>
              <a:t>Forward – pushes products out to other firms in the area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902285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Example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Machine tools</a:t>
            </a:r>
          </a:p>
          <a:p>
            <a:pPr lvl="1"/>
            <a:r>
              <a:rPr lang="en-US" sz="3200" dirty="0" smtClean="0"/>
              <a:t>Machines that are custom designed for high-end manufacturing</a:t>
            </a:r>
          </a:p>
          <a:p>
            <a:pPr lvl="1"/>
            <a:r>
              <a:rPr lang="en-US" sz="3200" dirty="0" smtClean="0"/>
              <a:t>Machines that can make machines or high-end end products</a:t>
            </a:r>
          </a:p>
          <a:p>
            <a:pPr lvl="2"/>
            <a:r>
              <a:rPr lang="en-US" sz="2800" dirty="0" smtClean="0"/>
              <a:t>Drill press</a:t>
            </a:r>
          </a:p>
          <a:p>
            <a:pPr lvl="1"/>
            <a:r>
              <a:rPr lang="en-US" sz="3200" dirty="0" smtClean="0"/>
              <a:t>Businesses input components to machine tool producer</a:t>
            </a:r>
          </a:p>
          <a:p>
            <a:pPr lvl="2"/>
            <a:r>
              <a:rPr lang="en-US" sz="2800" dirty="0" smtClean="0"/>
              <a:t>Producer pushes end product out to other producers</a:t>
            </a:r>
          </a:p>
          <a:p>
            <a:pPr lvl="2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521815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Can Reinvigorate and Entire Area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Creates multitude of high-paying jobs</a:t>
            </a:r>
          </a:p>
          <a:p>
            <a:r>
              <a:rPr lang="en-US" sz="3600" dirty="0" smtClean="0"/>
              <a:t>Cities compete for firms </a:t>
            </a:r>
            <a:r>
              <a:rPr lang="en-US" sz="3600" smtClean="0"/>
              <a:t>of this kind</a:t>
            </a:r>
          </a:p>
          <a:p>
            <a:pPr lvl="1"/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26272226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Shift-Share Analysis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Attempt to explain why employment is growing in a particular region</a:t>
            </a:r>
          </a:p>
          <a:p>
            <a:pPr lvl="1"/>
            <a:r>
              <a:rPr lang="en-US" sz="3200" dirty="0" smtClean="0"/>
              <a:t>Compares regional focus to national focus based upon industrial concentration</a:t>
            </a:r>
          </a:p>
          <a:p>
            <a:pPr lvl="1"/>
            <a:r>
              <a:rPr lang="en-US" sz="3200" dirty="0" smtClean="0"/>
              <a:t>Example:</a:t>
            </a:r>
          </a:p>
          <a:p>
            <a:pPr lvl="2"/>
            <a:r>
              <a:rPr lang="en-US" sz="2800" dirty="0" smtClean="0"/>
              <a:t>Automobile industry – nationally 3-3.5 percent of total output</a:t>
            </a:r>
          </a:p>
          <a:p>
            <a:pPr lvl="2"/>
            <a:r>
              <a:rPr lang="en-US" sz="2800" dirty="0" smtClean="0"/>
              <a:t>San Antonio, TX – Toyota Manufacturing Plant</a:t>
            </a:r>
          </a:p>
          <a:p>
            <a:pPr lvl="3"/>
            <a:r>
              <a:rPr lang="en-US" sz="2600" dirty="0" smtClean="0"/>
              <a:t>Share of local output would exceed the national average</a:t>
            </a:r>
          </a:p>
          <a:p>
            <a:pPr lvl="3"/>
            <a:r>
              <a:rPr lang="en-US" sz="2600" dirty="0" smtClean="0"/>
              <a:t>Share of employment due to car output would be more significant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6682010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Shift-Share is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Compares national growth to regional growth based upon regional specialization</a:t>
            </a:r>
          </a:p>
          <a:p>
            <a:pPr lvl="1"/>
            <a:r>
              <a:rPr lang="en-US" sz="3200" dirty="0" smtClean="0"/>
              <a:t>Area that is focused on rapidly growing industry will outdo country as a whole</a:t>
            </a:r>
          </a:p>
          <a:p>
            <a:pPr lvl="1"/>
            <a:r>
              <a:rPr lang="en-US" sz="3200" dirty="0" smtClean="0"/>
              <a:t>From a development perspective</a:t>
            </a:r>
          </a:p>
          <a:p>
            <a:pPr lvl="1"/>
            <a:r>
              <a:rPr lang="en-US" sz="3200" dirty="0" smtClean="0"/>
              <a:t>Particular region might focus on an industry that is more likely to produce rapid growth</a:t>
            </a:r>
          </a:p>
          <a:p>
            <a:pPr lvl="2"/>
            <a:r>
              <a:rPr lang="en-US" sz="2800" dirty="0" smtClean="0"/>
              <a:t>It will do better than the nation as a whole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859845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Each Report (In Order)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Overview</a:t>
            </a:r>
          </a:p>
          <a:p>
            <a:r>
              <a:rPr lang="en-US" dirty="0" smtClean="0"/>
              <a:t>Why Norwalk (or Westport or Fairfield…)</a:t>
            </a:r>
          </a:p>
          <a:p>
            <a:pPr lvl="1"/>
            <a:r>
              <a:rPr lang="en-US" dirty="0" smtClean="0"/>
              <a:t>Demographic and economic data</a:t>
            </a:r>
          </a:p>
          <a:p>
            <a:pPr lvl="1"/>
            <a:r>
              <a:rPr lang="en-US" dirty="0" smtClean="0"/>
              <a:t>Transportation and amenities</a:t>
            </a:r>
          </a:p>
          <a:p>
            <a:pPr lvl="1"/>
            <a:r>
              <a:rPr lang="en-US" dirty="0" smtClean="0"/>
              <a:t>housing</a:t>
            </a:r>
          </a:p>
          <a:p>
            <a:r>
              <a:rPr lang="en-US" dirty="0" smtClean="0"/>
              <a:t>Summary of office market</a:t>
            </a:r>
          </a:p>
          <a:p>
            <a:pPr lvl="1"/>
            <a:r>
              <a:rPr lang="en-US" dirty="0" smtClean="0"/>
              <a:t>Recent construction (commercial)</a:t>
            </a:r>
          </a:p>
          <a:p>
            <a:r>
              <a:rPr lang="en-US" dirty="0" smtClean="0"/>
              <a:t>Residential Real Estate</a:t>
            </a:r>
          </a:p>
          <a:p>
            <a:r>
              <a:rPr lang="en-US" dirty="0" smtClean="0"/>
              <a:t>Employment and Labor Statistics</a:t>
            </a:r>
          </a:p>
          <a:p>
            <a:r>
              <a:rPr lang="en-US" dirty="0" smtClean="0"/>
              <a:t>Crime and Quality of Life (with comparisons to other cities)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0438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Page format</a:t>
            </a:r>
          </a:p>
          <a:p>
            <a:pPr lvl="1"/>
            <a:r>
              <a:rPr lang="en-US" dirty="0" smtClean="0"/>
              <a:t>2 column</a:t>
            </a:r>
          </a:p>
          <a:p>
            <a:pPr lvl="1"/>
            <a:r>
              <a:rPr lang="en-US" dirty="0" smtClean="0"/>
              <a:t>Photos embedded when appropriate (at least 6 photos per report)</a:t>
            </a:r>
          </a:p>
          <a:p>
            <a:r>
              <a:rPr lang="en-US" dirty="0" smtClean="0"/>
              <a:t>Each report should include a map of new commercial construction, amenities, transportation assets</a:t>
            </a:r>
          </a:p>
          <a:p>
            <a:r>
              <a:rPr lang="en-US" dirty="0" smtClean="0"/>
              <a:t>Footers on each page</a:t>
            </a:r>
          </a:p>
          <a:p>
            <a:r>
              <a:rPr lang="en-US" dirty="0" smtClean="0"/>
              <a:t>Contact information on last page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457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Visually – Development of a Region….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Natural Pole – </a:t>
            </a:r>
          </a:p>
          <a:p>
            <a:pPr lvl="1"/>
            <a:r>
              <a:rPr lang="en-US" sz="3200" dirty="0" smtClean="0"/>
              <a:t>Resource endowment (minerals, river, transportation center)</a:t>
            </a:r>
          </a:p>
          <a:p>
            <a:pPr lvl="1"/>
            <a:r>
              <a:rPr lang="en-US" sz="3200" dirty="0" smtClean="0"/>
              <a:t>Development spreads from center to rest of region</a:t>
            </a:r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4" name="Oval 3"/>
          <p:cNvSpPr/>
          <p:nvPr/>
        </p:nvSpPr>
        <p:spPr>
          <a:xfrm>
            <a:off x="4212236" y="4347148"/>
            <a:ext cx="1858780" cy="12741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684426" y="4527537"/>
            <a:ext cx="914400" cy="914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657599" y="3973435"/>
            <a:ext cx="2638269" cy="2338465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212236" y="4227759"/>
            <a:ext cx="1603948" cy="18298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467068" y="4497570"/>
            <a:ext cx="1094283" cy="130516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7052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dirty="0" smtClean="0"/>
              <a:t>6 weeks to completion (with spring break in the middle)</a:t>
            </a:r>
          </a:p>
          <a:p>
            <a:pPr lvl="1"/>
            <a:r>
              <a:rPr lang="en-US" sz="3200" dirty="0" smtClean="0"/>
              <a:t>March 8:</a:t>
            </a:r>
          </a:p>
          <a:p>
            <a:pPr lvl="2"/>
            <a:r>
              <a:rPr lang="en-US" sz="3300" dirty="0" smtClean="0"/>
              <a:t>Basic GIS map of each town completed with transportation and </a:t>
            </a:r>
            <a:r>
              <a:rPr lang="en-US" sz="3300" b="1" dirty="0" smtClean="0"/>
              <a:t>amenities</a:t>
            </a:r>
            <a:r>
              <a:rPr lang="en-US" sz="3300" dirty="0" smtClean="0"/>
              <a:t> labeled (2 groups)</a:t>
            </a:r>
          </a:p>
          <a:p>
            <a:pPr lvl="2"/>
            <a:r>
              <a:rPr lang="en-US" sz="3300" dirty="0" smtClean="0"/>
              <a:t>List of major commercial properties and location</a:t>
            </a:r>
          </a:p>
          <a:p>
            <a:pPr lvl="2"/>
            <a:r>
              <a:rPr lang="en-US" sz="3300" dirty="0" smtClean="0"/>
              <a:t>Basic demographic data from ACS or Census </a:t>
            </a:r>
            <a:r>
              <a:rPr lang="en-US" sz="3300" dirty="0" err="1" smtClean="0"/>
              <a:t>Quickfacts</a:t>
            </a:r>
            <a:endParaRPr lang="en-US" sz="3300" dirty="0" smtClean="0"/>
          </a:p>
          <a:p>
            <a:pPr lvl="2"/>
            <a:r>
              <a:rPr lang="en-US" sz="3300" dirty="0" smtClean="0"/>
              <a:t>Basic report layout done</a:t>
            </a:r>
          </a:p>
          <a:p>
            <a:pPr lvl="3"/>
            <a:r>
              <a:rPr lang="en-US" sz="3100" dirty="0" smtClean="0"/>
              <a:t>Photography started - Amenities</a:t>
            </a:r>
          </a:p>
          <a:p>
            <a:pPr lvl="2"/>
            <a:endParaRPr lang="en-US" sz="2800" dirty="0" smtClean="0"/>
          </a:p>
          <a:p>
            <a:pPr lvl="2"/>
            <a:endParaRPr lang="en-US" sz="2800" dirty="0" smtClean="0"/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722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n-US" sz="3600" dirty="0"/>
              <a:t>March 22</a:t>
            </a:r>
            <a:r>
              <a:rPr lang="en-US" sz="3600" dirty="0" smtClean="0"/>
              <a:t>:</a:t>
            </a:r>
          </a:p>
          <a:p>
            <a:pPr lvl="2"/>
            <a:r>
              <a:rPr lang="en-US" sz="3300" dirty="0" smtClean="0"/>
              <a:t>GIS </a:t>
            </a:r>
            <a:r>
              <a:rPr lang="en-US" sz="3300" dirty="0"/>
              <a:t>map of each </a:t>
            </a:r>
            <a:r>
              <a:rPr lang="en-US" sz="3300" dirty="0" smtClean="0"/>
              <a:t>town’s commercial properties </a:t>
            </a:r>
            <a:r>
              <a:rPr lang="en-US" sz="3300" dirty="0"/>
              <a:t>(2 groups)</a:t>
            </a:r>
          </a:p>
          <a:p>
            <a:pPr lvl="2"/>
            <a:r>
              <a:rPr lang="en-US" sz="3300" dirty="0"/>
              <a:t>List of </a:t>
            </a:r>
            <a:r>
              <a:rPr lang="en-US" sz="3300" dirty="0" smtClean="0"/>
              <a:t>new and proposed </a:t>
            </a:r>
            <a:r>
              <a:rPr lang="en-US" sz="3300" dirty="0"/>
              <a:t>commercial properties and </a:t>
            </a:r>
            <a:r>
              <a:rPr lang="en-US" sz="3300" dirty="0" smtClean="0"/>
              <a:t>location</a:t>
            </a:r>
          </a:p>
          <a:p>
            <a:pPr lvl="2"/>
            <a:r>
              <a:rPr lang="en-US" sz="3300" dirty="0" smtClean="0"/>
              <a:t>Augmented list of amenities – schools, parks, places of worship, libraries, beach</a:t>
            </a:r>
            <a:endParaRPr lang="en-US" sz="3300" dirty="0"/>
          </a:p>
          <a:p>
            <a:pPr lvl="2"/>
            <a:r>
              <a:rPr lang="en-US" sz="3300" dirty="0" smtClean="0"/>
              <a:t>Demographic </a:t>
            </a:r>
            <a:r>
              <a:rPr lang="en-US" sz="3300" dirty="0"/>
              <a:t>data from ACS or Census </a:t>
            </a:r>
            <a:r>
              <a:rPr lang="en-US" sz="3300" dirty="0" err="1" smtClean="0"/>
              <a:t>Quickfacts</a:t>
            </a:r>
            <a:r>
              <a:rPr lang="en-US" sz="3300" dirty="0" smtClean="0"/>
              <a:t> regarding education, health, other quality of life statistics</a:t>
            </a:r>
            <a:endParaRPr lang="en-US" sz="3300" dirty="0"/>
          </a:p>
          <a:p>
            <a:pPr lvl="2"/>
            <a:r>
              <a:rPr lang="en-US" sz="3300" dirty="0"/>
              <a:t>Basic report layout done</a:t>
            </a:r>
          </a:p>
          <a:p>
            <a:pPr lvl="3"/>
            <a:r>
              <a:rPr lang="en-US" sz="3100" dirty="0" smtClean="0"/>
              <a:t>Photography continued – public buildings and corporate spaces</a:t>
            </a:r>
            <a:endParaRPr lang="en-US" sz="3100" dirty="0"/>
          </a:p>
          <a:p>
            <a:pPr lvl="1"/>
            <a:endParaRPr lang="en-US" sz="3600" dirty="0" smtClean="0"/>
          </a:p>
          <a:p>
            <a:pPr lvl="1"/>
            <a:endParaRPr lang="en-US" sz="2800" dirty="0"/>
          </a:p>
          <a:p>
            <a:pPr lvl="1"/>
            <a:endParaRPr lang="en-US" sz="2800" dirty="0" smtClean="0"/>
          </a:p>
          <a:p>
            <a:pPr lvl="1"/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9012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sz="2800" dirty="0"/>
              <a:t>March 29</a:t>
            </a:r>
            <a:r>
              <a:rPr lang="en-US" sz="2800" dirty="0" smtClean="0"/>
              <a:t>:</a:t>
            </a:r>
          </a:p>
          <a:p>
            <a:pPr lvl="2"/>
            <a:r>
              <a:rPr lang="en-US" sz="3300" dirty="0"/>
              <a:t>GIS map of each town’s </a:t>
            </a:r>
            <a:r>
              <a:rPr lang="en-US" sz="3300" dirty="0" smtClean="0"/>
              <a:t>zoning</a:t>
            </a:r>
            <a:endParaRPr lang="en-US" sz="3300" dirty="0"/>
          </a:p>
          <a:p>
            <a:pPr lvl="2"/>
            <a:r>
              <a:rPr lang="en-US" sz="3300" dirty="0"/>
              <a:t>List of new </a:t>
            </a:r>
            <a:r>
              <a:rPr lang="en-US" sz="3300" dirty="0" smtClean="0"/>
              <a:t>residential construction</a:t>
            </a:r>
            <a:endParaRPr lang="en-US" sz="3300" dirty="0"/>
          </a:p>
          <a:p>
            <a:pPr lvl="2"/>
            <a:r>
              <a:rPr lang="en-US" sz="3300" dirty="0"/>
              <a:t>Augmented list of </a:t>
            </a:r>
            <a:r>
              <a:rPr lang="en-US" sz="3300" dirty="0" smtClean="0"/>
              <a:t>amenities (3) </a:t>
            </a:r>
            <a:r>
              <a:rPr lang="en-US" sz="3300" dirty="0"/>
              <a:t>– </a:t>
            </a:r>
            <a:r>
              <a:rPr lang="en-US" sz="3300" dirty="0" smtClean="0"/>
              <a:t>Universities, colleges, hospitals, in town and nearby</a:t>
            </a:r>
            <a:endParaRPr lang="en-US" sz="3300" dirty="0"/>
          </a:p>
          <a:p>
            <a:pPr lvl="2"/>
            <a:r>
              <a:rPr lang="en-US" sz="3300" dirty="0"/>
              <a:t>Demographic data from ACS or Census </a:t>
            </a:r>
            <a:r>
              <a:rPr lang="en-US" sz="3300" dirty="0" err="1"/>
              <a:t>Quickfacts</a:t>
            </a:r>
            <a:r>
              <a:rPr lang="en-US" sz="3300" dirty="0"/>
              <a:t> regarding </a:t>
            </a:r>
            <a:r>
              <a:rPr lang="en-US" sz="3300" dirty="0" smtClean="0"/>
              <a:t>your city versus State or U.S.</a:t>
            </a:r>
            <a:endParaRPr lang="en-US" sz="3300" dirty="0"/>
          </a:p>
          <a:p>
            <a:pPr lvl="2"/>
            <a:r>
              <a:rPr lang="en-US" sz="3300" dirty="0"/>
              <a:t>Basic report layout done</a:t>
            </a:r>
          </a:p>
          <a:p>
            <a:pPr lvl="3"/>
            <a:r>
              <a:rPr lang="en-US" sz="3100" dirty="0"/>
              <a:t>Photography </a:t>
            </a:r>
            <a:r>
              <a:rPr lang="en-US" sz="3100" dirty="0" smtClean="0"/>
              <a:t>completed</a:t>
            </a:r>
            <a:endParaRPr lang="en-US" sz="3100" dirty="0"/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599123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3600" dirty="0"/>
              <a:t>April 5:</a:t>
            </a:r>
          </a:p>
          <a:p>
            <a:pPr lvl="2"/>
            <a:r>
              <a:rPr lang="en-US" sz="3200" dirty="0" smtClean="0"/>
              <a:t>Text inserted around figures, data, photos, etc.</a:t>
            </a:r>
          </a:p>
          <a:p>
            <a:pPr lvl="1"/>
            <a:r>
              <a:rPr lang="en-US" sz="3600" dirty="0" smtClean="0"/>
              <a:t>April 12:</a:t>
            </a:r>
          </a:p>
          <a:p>
            <a:pPr lvl="2"/>
            <a:r>
              <a:rPr lang="en-US" sz="3200" dirty="0" smtClean="0"/>
              <a:t>Revised </a:t>
            </a:r>
            <a:r>
              <a:rPr lang="en-US" sz="3200" dirty="0"/>
              <a:t>t</a:t>
            </a:r>
            <a:r>
              <a:rPr lang="en-US" sz="3200" dirty="0" smtClean="0"/>
              <a:t>ext and complete report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3704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April 12: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735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Farther away from center, effects less important</a:t>
            </a:r>
          </a:p>
          <a:p>
            <a:pPr lvl="1"/>
            <a:r>
              <a:rPr lang="en-US" sz="3200" dirty="0" smtClean="0"/>
              <a:t>Out of brown circle, enter “periphery”</a:t>
            </a:r>
          </a:p>
          <a:p>
            <a:pPr lvl="2"/>
            <a:r>
              <a:rPr lang="en-US" sz="2800" dirty="0" smtClean="0"/>
              <a:t>Region of low economic vitality</a:t>
            </a:r>
          </a:p>
          <a:p>
            <a:r>
              <a:rPr lang="en-US" sz="3600" dirty="0" smtClean="0"/>
              <a:t>Examples-</a:t>
            </a:r>
          </a:p>
          <a:p>
            <a:pPr lvl="1"/>
            <a:r>
              <a:rPr lang="en-US" sz="3200" dirty="0" smtClean="0"/>
              <a:t>Bakken Ridge (North Dakota)</a:t>
            </a:r>
          </a:p>
          <a:p>
            <a:pPr lvl="1"/>
            <a:r>
              <a:rPr lang="en-US" sz="3200" dirty="0" smtClean="0"/>
              <a:t>Chicago</a:t>
            </a:r>
          </a:p>
          <a:p>
            <a:pPr marL="457200" lvl="1" indent="0">
              <a:buNone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66835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Induced Poles – Tend to be Much Smaller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Deliberate placement within a region to spur development</a:t>
            </a:r>
          </a:p>
          <a:p>
            <a:pPr lvl="1"/>
            <a:r>
              <a:rPr lang="en-US" sz="3200" dirty="0" smtClean="0"/>
              <a:t>Automobile plant</a:t>
            </a:r>
          </a:p>
          <a:p>
            <a:pPr marL="457200" lvl="1" indent="0">
              <a:buNone/>
            </a:pP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2905" y="3559783"/>
            <a:ext cx="5126636" cy="3165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492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Emphasis is on “propulsive” industries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An economic activity that can push a region forward</a:t>
            </a:r>
          </a:p>
          <a:p>
            <a:pPr lvl="1"/>
            <a:r>
              <a:rPr lang="en-US" sz="3200" dirty="0" smtClean="0"/>
              <a:t>Car manufacturing, defense, high tech</a:t>
            </a:r>
          </a:p>
          <a:p>
            <a:pPr lvl="2"/>
            <a:r>
              <a:rPr lang="en-US" sz="2800" dirty="0" smtClean="0"/>
              <a:t>Electric Boat or Sikorsky would be the best example for Connecticut</a:t>
            </a:r>
          </a:p>
          <a:p>
            <a:pPr lvl="2"/>
            <a:r>
              <a:rPr lang="en-US" sz="2800" dirty="0" smtClean="0"/>
              <a:t>Creates high-paying jobs, linkages to other industries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12015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with Multiple Investments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743200" y="3028013"/>
            <a:ext cx="524656" cy="5396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255239" y="2383436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921115" y="4916774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417757" y="3297836"/>
            <a:ext cx="106430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6096000" y="3028013"/>
            <a:ext cx="1024328" cy="8994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5696262" y="3927423"/>
            <a:ext cx="399738" cy="9893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8815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Initially all Focus was on Natural Poles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Characteristics:</a:t>
            </a:r>
          </a:p>
          <a:p>
            <a:pPr lvl="1"/>
            <a:r>
              <a:rPr lang="en-US" sz="3200" dirty="0" smtClean="0"/>
              <a:t>Ability to attract capital</a:t>
            </a:r>
          </a:p>
          <a:p>
            <a:pPr lvl="1"/>
            <a:r>
              <a:rPr lang="en-US" sz="3200" dirty="0" smtClean="0"/>
              <a:t>Innovation</a:t>
            </a:r>
          </a:p>
          <a:p>
            <a:pPr lvl="1"/>
            <a:r>
              <a:rPr lang="en-US" sz="3200" dirty="0" smtClean="0"/>
              <a:t>Entrepreneurship</a:t>
            </a:r>
          </a:p>
          <a:p>
            <a:pPr lvl="1"/>
            <a:r>
              <a:rPr lang="en-US" sz="3200" dirty="0" smtClean="0"/>
              <a:t>Natural poles were supposed to be large (&gt;250,000 people)</a:t>
            </a:r>
          </a:p>
          <a:p>
            <a:r>
              <a:rPr lang="en-US" sz="3600" dirty="0" smtClean="0"/>
              <a:t>Parr is critical of over-emphasis on growth poles</a:t>
            </a:r>
          </a:p>
          <a:p>
            <a:pPr lvl="1"/>
            <a:r>
              <a:rPr lang="en-US" sz="3200" dirty="0" smtClean="0"/>
              <a:t>Ignored alternatives (e.g. transportation)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28349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Specific Targets:</a:t>
            </a:r>
          </a:p>
          <a:p>
            <a:pPr lvl="1"/>
            <a:r>
              <a:rPr lang="en-US" sz="3200" dirty="0" smtClean="0"/>
              <a:t>Revive a depressed area</a:t>
            </a:r>
          </a:p>
          <a:p>
            <a:pPr lvl="2"/>
            <a:r>
              <a:rPr lang="en-US" sz="2800" dirty="0" smtClean="0"/>
              <a:t>Labor should then move to seek jobs</a:t>
            </a:r>
          </a:p>
          <a:p>
            <a:pPr lvl="1"/>
            <a:r>
              <a:rPr lang="en-US" sz="3200" dirty="0" smtClean="0"/>
              <a:t>Regional decentralization</a:t>
            </a:r>
          </a:p>
          <a:p>
            <a:pPr lvl="1"/>
            <a:r>
              <a:rPr lang="en-US" sz="3200" dirty="0" smtClean="0"/>
              <a:t>Modifying the national urban system</a:t>
            </a:r>
          </a:p>
          <a:p>
            <a:pPr lvl="2"/>
            <a:r>
              <a:rPr lang="en-US" sz="2800" dirty="0" smtClean="0"/>
              <a:t>Addressing concerns about over-population in specific areas by spreading out growth</a:t>
            </a:r>
          </a:p>
          <a:p>
            <a:pPr lvl="2"/>
            <a:r>
              <a:rPr lang="en-US" sz="2800" dirty="0" smtClean="0"/>
              <a:t>Attempt to avoid strains on urban transportation, housing, space, etc. </a:t>
            </a:r>
          </a:p>
          <a:p>
            <a:pPr lvl="3"/>
            <a:r>
              <a:rPr lang="en-US" sz="2600" dirty="0" smtClean="0"/>
              <a:t>Critics noted that the anticipated “over-growth” did not occur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098157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1238</Words>
  <Application>Microsoft Office PowerPoint</Application>
  <PresentationFormat>Widescreen</PresentationFormat>
  <Paragraphs>186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Office Theme</vt:lpstr>
      <vt:lpstr>EC 185</vt:lpstr>
      <vt:lpstr>Parr Article – Thorough Analysis of the Growth Pole Model</vt:lpstr>
      <vt:lpstr>Visually – Development of a Region….</vt:lpstr>
      <vt:lpstr>PowerPoint Presentation</vt:lpstr>
      <vt:lpstr>Induced Poles – Tend to be Much Smaller</vt:lpstr>
      <vt:lpstr>Emphasis is on “propulsive” industries</vt:lpstr>
      <vt:lpstr>Development with Multiple Investments</vt:lpstr>
      <vt:lpstr>Initially all Focus was on Natural Poles</vt:lpstr>
      <vt:lpstr>PowerPoint Presentation</vt:lpstr>
      <vt:lpstr>Turning to the Developing World</vt:lpstr>
      <vt:lpstr>Strategy May Backfire</vt:lpstr>
      <vt:lpstr>Page 14 – Nuts and Bolts of Strategy</vt:lpstr>
      <vt:lpstr>Requires Concentration of Infrastructure </vt:lpstr>
      <vt:lpstr>Two Potential Positive Outcomes</vt:lpstr>
      <vt:lpstr>Traditional Methods of Planning for Development</vt:lpstr>
      <vt:lpstr>Case Study</vt:lpstr>
      <vt:lpstr>PowerPoint Presentation</vt:lpstr>
      <vt:lpstr>PowerPoint Presentation</vt:lpstr>
      <vt:lpstr>Downtown Revitalization</vt:lpstr>
      <vt:lpstr>PowerPoint Presentation</vt:lpstr>
      <vt:lpstr>Compiled Long List of “Redevelopment Opportunity sites”</vt:lpstr>
      <vt:lpstr>Importance of Industrial Choice</vt:lpstr>
      <vt:lpstr>Economics</vt:lpstr>
      <vt:lpstr>Example</vt:lpstr>
      <vt:lpstr>Can Reinvigorate and Entire Area</vt:lpstr>
      <vt:lpstr>Shift-Share Analysis</vt:lpstr>
      <vt:lpstr>How Shift-Share is Used</vt:lpstr>
      <vt:lpstr>Components of Each Report (In Order)</vt:lpstr>
      <vt:lpstr>PowerPoint Presentation</vt:lpstr>
      <vt:lpstr>Timeline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 185</dc:title>
  <dc:creator>Kathy Doornbosch</dc:creator>
  <cp:lastModifiedBy>Administrator</cp:lastModifiedBy>
  <cp:revision>50</cp:revision>
  <dcterms:created xsi:type="dcterms:W3CDTF">2018-01-31T12:32:16Z</dcterms:created>
  <dcterms:modified xsi:type="dcterms:W3CDTF">2020-02-17T17:07:42Z</dcterms:modified>
</cp:coreProperties>
</file>