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312" r:id="rId4"/>
    <p:sldId id="313" r:id="rId5"/>
    <p:sldId id="315" r:id="rId6"/>
    <p:sldId id="316" r:id="rId7"/>
    <p:sldId id="317" r:id="rId8"/>
    <p:sldId id="318" r:id="rId9"/>
    <p:sldId id="314" r:id="rId10"/>
    <p:sldId id="258" r:id="rId11"/>
    <p:sldId id="259" r:id="rId12"/>
    <p:sldId id="260" r:id="rId13"/>
    <p:sldId id="319" r:id="rId14"/>
    <p:sldId id="320" r:id="rId15"/>
    <p:sldId id="324" r:id="rId16"/>
    <p:sldId id="265" r:id="rId17"/>
    <p:sldId id="335" r:id="rId18"/>
    <p:sldId id="336" r:id="rId19"/>
    <p:sldId id="337" r:id="rId20"/>
    <p:sldId id="338" r:id="rId21"/>
    <p:sldId id="339" r:id="rId22"/>
    <p:sldId id="266" r:id="rId23"/>
    <p:sldId id="267" r:id="rId24"/>
    <p:sldId id="268" r:id="rId25"/>
    <p:sldId id="271" r:id="rId26"/>
    <p:sldId id="276" r:id="rId27"/>
    <p:sldId id="277" r:id="rId28"/>
    <p:sldId id="278" r:id="rId29"/>
    <p:sldId id="279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93" r:id="rId38"/>
    <p:sldId id="294" r:id="rId39"/>
    <p:sldId id="295" r:id="rId40"/>
    <p:sldId id="296" r:id="rId41"/>
    <p:sldId id="297" r:id="rId42"/>
    <p:sldId id="298" r:id="rId43"/>
    <p:sldId id="311" r:id="rId44"/>
    <p:sldId id="299" r:id="rId45"/>
    <p:sldId id="300" r:id="rId46"/>
    <p:sldId id="30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0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8" y="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89AF-6BB7-445D-8353-B491A7A7F813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5C8B-7D95-4A52-9614-DDCDE0834CB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604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89AF-6BB7-445D-8353-B491A7A7F813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5C8B-7D95-4A52-9614-DDCDE0834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89AF-6BB7-445D-8353-B491A7A7F813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5C8B-7D95-4A52-9614-DDCDE0834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41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89AF-6BB7-445D-8353-B491A7A7F813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5C8B-7D95-4A52-9614-DDCDE0834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51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89AF-6BB7-445D-8353-B491A7A7F813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5C8B-7D95-4A52-9614-DDCDE0834CB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23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89AF-6BB7-445D-8353-B491A7A7F813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5C8B-7D95-4A52-9614-DDCDE0834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97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89AF-6BB7-445D-8353-B491A7A7F813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5C8B-7D95-4A52-9614-DDCDE0834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5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89AF-6BB7-445D-8353-B491A7A7F813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5C8B-7D95-4A52-9614-DDCDE0834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89AF-6BB7-445D-8353-B491A7A7F813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5C8B-7D95-4A52-9614-DDCDE0834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1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8D689AF-6BB7-445D-8353-B491A7A7F813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C65C8B-7D95-4A52-9614-DDCDE0834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09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89AF-6BB7-445D-8353-B491A7A7F813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5C8B-7D95-4A52-9614-DDCDE0834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2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8D689AF-6BB7-445D-8353-B491A7A7F813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9C65C8B-7D95-4A52-9614-DDCDE0834C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391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 185 – Regional Economic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Course Introduction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49773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Notes on Reading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Notes are taken from Stimson, </a:t>
            </a:r>
            <a:r>
              <a:rPr lang="en-US" sz="2400" dirty="0" err="1" smtClean="0"/>
              <a:t>Stough</a:t>
            </a:r>
            <a:r>
              <a:rPr lang="en-US" sz="2400" dirty="0" smtClean="0"/>
              <a:t> and Roberts, except as indicated on syllabus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 smtClean="0"/>
              <a:t>Stimpson</a:t>
            </a:r>
            <a:r>
              <a:rPr lang="en-US" sz="2400" dirty="0" smtClean="0"/>
              <a:t>, Chapter 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Reconsideration of “Regions” in a global economy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Development planning – Is it actually “anti-market”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 smtClean="0"/>
              <a:t>At its best, planning, planning facilitates (speeds up) economic changes that provide positive benefits to a community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 smtClean="0"/>
              <a:t>At its worst, it can act against the inevitable, resulting in large expenditures that accomplish little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800" dirty="0" smtClean="0"/>
              <a:t>e.g. trying to save the U.S. textile industry in a world where the cost of manufacturing textiles in the U.S. is many times that in the developing world</a:t>
            </a:r>
          </a:p>
        </p:txBody>
      </p:sp>
    </p:spTree>
    <p:extLst>
      <p:ext uri="{BB962C8B-B14F-4D97-AF65-F5344CB8AC3E}">
        <p14:creationId xmlns:p14="http://schemas.microsoft.com/office/powerpoint/2010/main" val="12657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Skip “core theories” – will be covered in detail at later time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Sustainable Development unfortunately means whatever person using the word wants it to </a:t>
            </a:r>
            <a:r>
              <a:rPr lang="en-US" sz="2800" dirty="0" smtClean="0"/>
              <a:t>mean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/>
              <a:t>Discussion – what is a useful paradigm for “sustainability”?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Finally, SSR covers how we measure outcomes: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/>
              <a:t>Employment, production, resurgence of a city?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/>
              <a:t>Sometimes outcomes difficult to assess – Development policy may slow down decline rather than produce obvious resurgence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400" dirty="0" smtClean="0"/>
              <a:t>Detroit?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28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Lecture #2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Coates Article:</a:t>
            </a:r>
          </a:p>
          <a:p>
            <a:r>
              <a:rPr lang="en-US" sz="3200" dirty="0"/>
              <a:t>Coates, D. (2007), Stadiums and Arenas:  Economic Development </a:t>
            </a:r>
            <a:r>
              <a:rPr lang="en-US" sz="3200" dirty="0" smtClean="0"/>
              <a:t>or </a:t>
            </a:r>
            <a:r>
              <a:rPr lang="en-US" sz="3200" dirty="0"/>
              <a:t>Economic Redistribution?, Contemporary Economic Policy, 25, </a:t>
            </a:r>
            <a:r>
              <a:rPr lang="en-US" sz="3200" dirty="0" smtClean="0"/>
              <a:t>565-77.</a:t>
            </a:r>
          </a:p>
          <a:p>
            <a:r>
              <a:rPr lang="en-US" sz="3200" dirty="0" smtClean="0"/>
              <a:t>Key Points of Article: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Subsidies make stadiums a poor investment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 smtClean="0"/>
              <a:t>Returns (employment, income) are small – giveaways usually large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 smtClean="0"/>
              <a:t>May be somewhat offset by “psychic” benefits (hometown pride in team)</a:t>
            </a:r>
          </a:p>
          <a:p>
            <a:r>
              <a:rPr lang="en-US" sz="3200" dirty="0" smtClean="0"/>
              <a:t>Application: Bridgeport’s Bluefish stadium and </a:t>
            </a:r>
            <a:r>
              <a:rPr lang="en-US" sz="3200" dirty="0" err="1" smtClean="0"/>
              <a:t>HarborYard</a:t>
            </a:r>
            <a:r>
              <a:rPr lang="en-US" sz="3200" dirty="0" smtClean="0"/>
              <a:t> Arena</a:t>
            </a:r>
          </a:p>
          <a:p>
            <a:pPr lvl="1"/>
            <a:r>
              <a:rPr lang="en-US" sz="3600" dirty="0" smtClean="0"/>
              <a:t>Benefits</a:t>
            </a:r>
          </a:p>
          <a:p>
            <a:pPr lvl="1"/>
            <a:r>
              <a:rPr lang="en-US" sz="3600" dirty="0" smtClean="0"/>
              <a:t>Costs</a:t>
            </a:r>
          </a:p>
          <a:p>
            <a:pPr lvl="2"/>
            <a:r>
              <a:rPr lang="en-US" sz="3300" dirty="0" smtClean="0"/>
              <a:t>Why less effective than predicted</a:t>
            </a:r>
          </a:p>
          <a:p>
            <a:pPr lvl="2"/>
            <a:r>
              <a:rPr lang="en-US" sz="3300" dirty="0" smtClean="0"/>
              <a:t>What to do now?</a:t>
            </a:r>
            <a:endParaRPr lang="en-US" sz="3300" dirty="0"/>
          </a:p>
          <a:p>
            <a:r>
              <a:rPr lang="en-US" sz="3200" dirty="0"/>
              <a:t> 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8544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Examination of Development in State of Connecticut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Background: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 smtClean="0"/>
              <a:t>State of Connecticut lagging behind other states in terms of growth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3000" dirty="0" smtClean="0"/>
              <a:t>Particularly post-2008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000" dirty="0" smtClean="0"/>
              <a:t>Used to be one of fastest growing states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3000" dirty="0" smtClean="0"/>
              <a:t>Had highest per capita income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3000" dirty="0" smtClean="0"/>
              <a:t>In top 3 in terms of accumulated wealth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43265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Reasons for Decline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Industry outdated and defense based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 smtClean="0"/>
              <a:t>What’s left is Sikorsky, Pratt-Whitney, Electric Boat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 smtClean="0"/>
              <a:t>“modern” sectors that support growth elsewhere are missing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000" dirty="0" smtClean="0"/>
              <a:t>e.g. technology-based industries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900913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Key Concerns…..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Disparate incomes</a:t>
            </a:r>
          </a:p>
          <a:p>
            <a:pPr lvl="1"/>
            <a:r>
              <a:rPr lang="en-US" sz="3200" dirty="0" smtClean="0"/>
              <a:t>Near highest in the nation v. issues in Norwalk and Stamford </a:t>
            </a:r>
          </a:p>
          <a:p>
            <a:pPr lvl="1"/>
            <a:r>
              <a:rPr lang="en-US" sz="3200" dirty="0" smtClean="0"/>
              <a:t>Lack of manufacturing employment removes one of standard means of achieving middle class status</a:t>
            </a:r>
          </a:p>
          <a:p>
            <a:r>
              <a:rPr lang="en-US" sz="3600" dirty="0" smtClean="0"/>
              <a:t>Much of income growth is spillover from New York City</a:t>
            </a:r>
          </a:p>
          <a:p>
            <a:r>
              <a:rPr lang="en-US" sz="3600" dirty="0" smtClean="0"/>
              <a:t>Dependency leaves State vulnerable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3685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Week #3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Central Place Theorem/Market Areas (SSR 1.5)</a:t>
            </a:r>
          </a:p>
          <a:p>
            <a:r>
              <a:rPr lang="en-US" sz="3600" dirty="0" smtClean="0"/>
              <a:t>What is a Central Place?</a:t>
            </a:r>
          </a:p>
          <a:p>
            <a:pPr lvl="1"/>
            <a:r>
              <a:rPr lang="en-US" sz="3400" dirty="0" smtClean="0"/>
              <a:t>A large, usually urban center that drives economic  activity in an area</a:t>
            </a:r>
          </a:p>
          <a:p>
            <a:pPr lvl="2"/>
            <a:r>
              <a:rPr lang="en-US" sz="3000" dirty="0" smtClean="0"/>
              <a:t>Periphery is organized around “pull” from Central Place</a:t>
            </a:r>
          </a:p>
          <a:p>
            <a:pPr lvl="1"/>
            <a:r>
              <a:rPr lang="en-US" sz="3400" dirty="0" smtClean="0"/>
              <a:t>Usual U.S. situation:</a:t>
            </a:r>
          </a:p>
          <a:p>
            <a:pPr lvl="2"/>
            <a:r>
              <a:rPr lang="en-US" sz="3000" dirty="0" smtClean="0"/>
              <a:t>Large city (e.g. Chicago) where concentrated economic activity takes place</a:t>
            </a:r>
          </a:p>
          <a:p>
            <a:pPr lvl="3"/>
            <a:r>
              <a:rPr lang="en-US" sz="3000" dirty="0" smtClean="0"/>
              <a:t>Surrounded by regions of high economic activity (suburbs)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11939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Economic Activity is driven by vibrancy of city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/>
              <a:t>Activities and available services (?)</a:t>
            </a:r>
          </a:p>
          <a:p>
            <a:pPr lvl="1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28360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Rudimentary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Banking, shopping, restaurants,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/>
              <a:t>Secondary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Transportation services (bus, rail)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Hospital(s)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0467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Fairfield v. Bridgeport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Fairfield – shopping, banking, restaurants, other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400" dirty="0" smtClean="0"/>
              <a:t>No hospital, rail transportation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Bridgeport – Ditto, although generally not in city center (North Bridgeport)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400" dirty="0" smtClean="0"/>
              <a:t>2 hospitals, rail, bus lines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671103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Overview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Syllabus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Expectations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Service Learning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 smtClean="0"/>
              <a:t>Potential Tasks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What is Regional Economic Development?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906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Bridgeport might be considered a Central Place, but not in the way in which major cities are considered a CP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400" dirty="0" smtClean="0"/>
              <a:t>Fairfield is not, although the unique difficulties facing Bridgeport make Fairfield a more vibrant economic area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Central Place theorem inevitably implies a degree of reliance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400" dirty="0" smtClean="0"/>
              <a:t>If I want to take Amtrak, I have to go to Bridgeport 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871820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</a:t>
            </a:r>
            <a:r>
              <a:rPr lang="en-US" smtClean="0"/>
              <a:t>and City/Town </a:t>
            </a:r>
            <a:r>
              <a:rPr lang="en-US" dirty="0" smtClean="0"/>
              <a:t>Relationships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39" y="1846263"/>
            <a:ext cx="6925648" cy="4022725"/>
          </a:xfrm>
        </p:spPr>
      </p:pic>
    </p:spTree>
    <p:extLst>
      <p:ext uri="{BB962C8B-B14F-4D97-AF65-F5344CB8AC3E}">
        <p14:creationId xmlns:p14="http://schemas.microsoft.com/office/powerpoint/2010/main" val="2622276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Descriptive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City, suburbs and periphery</a:t>
            </a:r>
          </a:p>
          <a:p>
            <a:pPr lvl="1"/>
            <a:r>
              <a:rPr lang="en-US" sz="3400" dirty="0" smtClean="0"/>
              <a:t>Far “periphery” would be farmland – Affect of cities small</a:t>
            </a:r>
          </a:p>
          <a:p>
            <a:pPr lvl="1"/>
            <a:r>
              <a:rPr lang="en-US" sz="3400" dirty="0" smtClean="0"/>
              <a:t>In Connecticut: Few cities have this kind of affect</a:t>
            </a:r>
          </a:p>
          <a:p>
            <a:pPr lvl="2"/>
            <a:r>
              <a:rPr lang="en-US" sz="3000" dirty="0" smtClean="0"/>
              <a:t>Large cities – Stamford, Bridgeport, Hartford, Waterbury, New Haven, New London</a:t>
            </a:r>
          </a:p>
          <a:p>
            <a:pPr lvl="3"/>
            <a:r>
              <a:rPr lang="en-US" sz="3000" dirty="0" smtClean="0"/>
              <a:t>By national standards, these are very small cities</a:t>
            </a:r>
          </a:p>
          <a:p>
            <a:pPr lvl="3"/>
            <a:r>
              <a:rPr lang="en-US" sz="3000" dirty="0" smtClean="0"/>
              <a:t>Bridgeport’s population is only 144,000</a:t>
            </a:r>
          </a:p>
          <a:p>
            <a:pPr lvl="4"/>
            <a:r>
              <a:rPr lang="en-US" sz="3000" dirty="0" smtClean="0"/>
              <a:t>Spillover effects small – is a major issue for development in the State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18770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Poles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Large economic areas that influence growth across a region</a:t>
            </a:r>
          </a:p>
          <a:p>
            <a:pPr lvl="1"/>
            <a:r>
              <a:rPr lang="en-US" sz="3800" dirty="0" smtClean="0"/>
              <a:t>Deliberate or natural</a:t>
            </a:r>
          </a:p>
          <a:p>
            <a:pPr lvl="2"/>
            <a:r>
              <a:rPr lang="en-US" sz="3400" dirty="0" smtClean="0"/>
              <a:t>“Natural” refers to poles that arose without deliberate policy</a:t>
            </a:r>
          </a:p>
          <a:p>
            <a:pPr lvl="3"/>
            <a:r>
              <a:rPr lang="en-US" sz="3400" dirty="0" smtClean="0"/>
              <a:t>Example: Large cities that formed due to available transportation resource (river)</a:t>
            </a:r>
          </a:p>
          <a:p>
            <a:pPr lvl="4"/>
            <a:r>
              <a:rPr lang="en-US" sz="3400" dirty="0" smtClean="0"/>
              <a:t>Or, formed due to existence of significant natural resource (minerals)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108083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Deliberate Growth Poles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Government investment in a region to spur growth</a:t>
            </a:r>
          </a:p>
          <a:p>
            <a:pPr lvl="1"/>
            <a:r>
              <a:rPr lang="en-US" sz="3400" dirty="0" smtClean="0"/>
              <a:t>Common example at moment might be energy investments</a:t>
            </a:r>
          </a:p>
          <a:p>
            <a:pPr lvl="1"/>
            <a:r>
              <a:rPr lang="en-US" sz="3400" dirty="0" smtClean="0"/>
              <a:t>Ideally, resources poured into area then spill over into other parts of the region, spurring growth</a:t>
            </a:r>
          </a:p>
          <a:p>
            <a:pPr lvl="2"/>
            <a:r>
              <a:rPr lang="en-US" sz="3000" dirty="0" smtClean="0"/>
              <a:t>Should target relatively poor areas or those experiencing decline</a:t>
            </a:r>
          </a:p>
          <a:p>
            <a:pPr lvl="3"/>
            <a:r>
              <a:rPr lang="en-US" sz="3000" dirty="0" smtClean="0"/>
              <a:t>Discussion: Detroit and other post-industrial cities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88919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Alternative to growth poles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“Corridors”</a:t>
            </a:r>
          </a:p>
          <a:p>
            <a:pPr lvl="1"/>
            <a:r>
              <a:rPr lang="en-US" sz="3400" dirty="0" smtClean="0"/>
              <a:t>Typically high-tech or some other sector with similar spillovers</a:t>
            </a:r>
          </a:p>
          <a:p>
            <a:pPr lvl="2"/>
            <a:r>
              <a:rPr lang="en-US" sz="3000" dirty="0" smtClean="0"/>
              <a:t>Route 128 in Boston (failed)</a:t>
            </a:r>
          </a:p>
          <a:p>
            <a:pPr lvl="2"/>
            <a:r>
              <a:rPr lang="en-US" sz="3000" dirty="0" smtClean="0"/>
              <a:t>Connecticut very late to the game here</a:t>
            </a:r>
          </a:p>
          <a:p>
            <a:pPr lvl="3"/>
            <a:r>
              <a:rPr lang="en-US" sz="3000" dirty="0" smtClean="0"/>
              <a:t>Way behind other states</a:t>
            </a:r>
          </a:p>
          <a:p>
            <a:pPr lvl="4"/>
            <a:r>
              <a:rPr lang="en-US" sz="3000" dirty="0" smtClean="0"/>
              <a:t>With GE departing, suddenly interest in trying to find a substitute (also UBS departure from Stamford)</a:t>
            </a:r>
          </a:p>
          <a:p>
            <a:pPr lvl="5"/>
            <a:r>
              <a:rPr lang="en-US" sz="3000" dirty="0" smtClean="0"/>
              <a:t>Business environment in the State is very bad – hard to overcome that</a:t>
            </a:r>
          </a:p>
          <a:p>
            <a:pPr lvl="2"/>
            <a:r>
              <a:rPr lang="en-US" sz="3000" dirty="0" smtClean="0"/>
              <a:t>Discussion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65667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#4 – SSR, Chapter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Evolving focus of planning models and evaluation</a:t>
            </a:r>
          </a:p>
          <a:p>
            <a:pPr lvl="1"/>
            <a:r>
              <a:rPr lang="en-US" sz="3000" dirty="0" smtClean="0"/>
              <a:t>Planning used to be entirely reactive</a:t>
            </a:r>
          </a:p>
          <a:p>
            <a:pPr lvl="2"/>
            <a:r>
              <a:rPr lang="en-US" sz="2600" dirty="0" smtClean="0"/>
              <a:t>Local example: GE decides to leave state, now what do we do?</a:t>
            </a:r>
          </a:p>
          <a:p>
            <a:pPr lvl="2"/>
            <a:r>
              <a:rPr lang="en-US" sz="2600" dirty="0" smtClean="0"/>
              <a:t>Too late to address problem in any way that is helpful in the near- to medium-term</a:t>
            </a:r>
          </a:p>
          <a:p>
            <a:pPr lvl="2"/>
            <a:r>
              <a:rPr lang="en-US" sz="2600" dirty="0" smtClean="0"/>
              <a:t>Pages 56-&gt;</a:t>
            </a:r>
          </a:p>
          <a:p>
            <a:pPr lvl="3"/>
            <a:r>
              <a:rPr lang="en-US" sz="2600" dirty="0" smtClean="0"/>
              <a:t>New focus of development planning:</a:t>
            </a:r>
          </a:p>
          <a:p>
            <a:pPr lvl="4"/>
            <a:r>
              <a:rPr lang="en-US" sz="2600" dirty="0" smtClean="0"/>
              <a:t>From No. of jobs to quality jobs (employment)</a:t>
            </a:r>
          </a:p>
          <a:p>
            <a:pPr lvl="4"/>
            <a:r>
              <a:rPr lang="en-US" sz="2600" dirty="0" smtClean="0"/>
              <a:t>From natural resource assets to quality environment (location)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096213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3"/>
            <a:r>
              <a:rPr lang="en-US" sz="2200" dirty="0" smtClean="0"/>
              <a:t>(Knowledge) – from trained labor force to knowledge as an economic generator</a:t>
            </a:r>
          </a:p>
          <a:p>
            <a:pPr lvl="3"/>
            <a:r>
              <a:rPr lang="en-US" sz="2200" dirty="0" smtClean="0"/>
              <a:t>(Sectors) – from individual sectors to new institutions</a:t>
            </a:r>
          </a:p>
          <a:p>
            <a:pPr lvl="1"/>
            <a:r>
              <a:rPr lang="en-US" sz="2600" dirty="0" smtClean="0"/>
              <a:t>Basis of policy:</a:t>
            </a:r>
          </a:p>
          <a:p>
            <a:pPr lvl="2"/>
            <a:r>
              <a:rPr lang="en-US" sz="2200" dirty="0" smtClean="0"/>
              <a:t>From regional focus to more general focus (Bridgeport versus greater region (SMSA)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Planning can be viewed as “anti-market”</a:t>
            </a:r>
          </a:p>
          <a:p>
            <a:pPr lvl="1"/>
            <a:r>
              <a:rPr lang="en-US" sz="2600" dirty="0" smtClean="0">
                <a:solidFill>
                  <a:srgbClr val="002060"/>
                </a:solidFill>
              </a:rPr>
              <a:t>But, can act against negative economic trends to quicken adjustments</a:t>
            </a:r>
          </a:p>
          <a:p>
            <a:pPr lvl="1"/>
            <a:r>
              <a:rPr lang="en-US" sz="2600" dirty="0" smtClean="0">
                <a:solidFill>
                  <a:srgbClr val="002060"/>
                </a:solidFill>
              </a:rPr>
              <a:t>Should not be used to actively work against the inevitable – will fail</a:t>
            </a:r>
          </a:p>
          <a:p>
            <a:pPr marL="0" indent="0">
              <a:buNone/>
            </a:pPr>
            <a:r>
              <a:rPr lang="en-US" sz="2800" dirty="0" smtClean="0"/>
              <a:t> SSR lists initiatives carried out by U.S. government</a:t>
            </a:r>
          </a:p>
          <a:p>
            <a:pPr marL="292608" lvl="1" indent="0">
              <a:buNone/>
            </a:pPr>
            <a:r>
              <a:rPr lang="en-US" sz="2600" dirty="0" smtClean="0"/>
              <a:t>Most are public/private initiative – many have a regional focus, but some are nationwide </a:t>
            </a:r>
          </a:p>
          <a:p>
            <a:pPr marL="749808" lvl="1" indent="-457200"/>
            <a:r>
              <a:rPr lang="en-US" sz="2600" dirty="0" smtClean="0"/>
              <a:t>Primarily through federal grant-making process</a:t>
            </a:r>
          </a:p>
          <a:p>
            <a:pPr marL="0" indent="0">
              <a:buNone/>
            </a:pPr>
            <a:r>
              <a:rPr lang="en-US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51238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Biggest Failure of Planning May be its Reactive Nature (as noted)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Development policies undertaken after major firm departs or major business failure</a:t>
            </a:r>
          </a:p>
          <a:p>
            <a:pPr lvl="1"/>
            <a:r>
              <a:rPr lang="en-US" sz="3400" dirty="0" smtClean="0">
                <a:solidFill>
                  <a:schemeClr val="accent6">
                    <a:lumMod val="50000"/>
                  </a:schemeClr>
                </a:solidFill>
              </a:rPr>
              <a:t>Too late to head off major problems</a:t>
            </a:r>
          </a:p>
          <a:p>
            <a:pPr lvl="1"/>
            <a:r>
              <a:rPr lang="en-US" sz="3400" dirty="0" smtClean="0">
                <a:solidFill>
                  <a:schemeClr val="accent6">
                    <a:lumMod val="50000"/>
                  </a:schemeClr>
                </a:solidFill>
              </a:rPr>
              <a:t>Authors differentiate between reactive and proactive planning (p. 61)</a:t>
            </a:r>
          </a:p>
          <a:p>
            <a:pPr lvl="2"/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</a:rPr>
              <a:t>Reactive usually does not work well</a:t>
            </a:r>
          </a:p>
          <a:p>
            <a:pPr lvl="1"/>
            <a:r>
              <a:rPr lang="en-US" sz="3400" dirty="0" smtClean="0">
                <a:solidFill>
                  <a:schemeClr val="accent6">
                    <a:lumMod val="50000"/>
                  </a:schemeClr>
                </a:solidFill>
              </a:rPr>
              <a:t>Development process (p. 63)</a:t>
            </a:r>
          </a:p>
          <a:p>
            <a:pPr lvl="2"/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</a:rPr>
              <a:t>Notes that organization of resources is starting point</a:t>
            </a:r>
            <a:endParaRPr lang="en-US" sz="3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422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Regional Audit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Resource inventory</a:t>
            </a:r>
          </a:p>
          <a:p>
            <a:pPr lvl="1"/>
            <a:r>
              <a:rPr lang="en-US" sz="3400" dirty="0" smtClean="0"/>
              <a:t>Natural resources</a:t>
            </a:r>
          </a:p>
          <a:p>
            <a:pPr lvl="1"/>
            <a:r>
              <a:rPr lang="en-US" sz="3400" dirty="0" smtClean="0"/>
              <a:t>Labor Force (Skill set)</a:t>
            </a:r>
          </a:p>
          <a:p>
            <a:pPr lvl="1"/>
            <a:r>
              <a:rPr lang="en-US" sz="3400" dirty="0" smtClean="0"/>
              <a:t>Location advantages (ports, rail link)</a:t>
            </a:r>
          </a:p>
          <a:p>
            <a:r>
              <a:rPr lang="en-US" sz="3600" dirty="0" smtClean="0"/>
              <a:t>Development projects should fit inventory</a:t>
            </a:r>
          </a:p>
          <a:p>
            <a:r>
              <a:rPr lang="en-US" sz="3600" dirty="0" smtClean="0"/>
              <a:t>SSR also note that impediments to development should </a:t>
            </a:r>
            <a:r>
              <a:rPr lang="en-US" sz="3600" smtClean="0"/>
              <a:t>be inventoried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19650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Regional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Addresses: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 smtClean="0"/>
              <a:t>Declining urban areas, particularly those affected by loss of critical businesses (Connecticut – Mills)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000" dirty="0" smtClean="0"/>
              <a:t>Derby, Naugatuck, Ansonia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 smtClean="0"/>
              <a:t>Details development plans that impact output, employment, quality of life, etc.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 smtClean="0"/>
              <a:t>Emphasis is usually on infrastructure, but need not be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2458723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Components (SSR, page 86)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smtClean="0"/>
              <a:t>Business (capital), catalysts, infrastructure, Agency</a:t>
            </a:r>
          </a:p>
          <a:p>
            <a:pPr lvl="1"/>
            <a:r>
              <a:rPr lang="en-US" sz="3400" dirty="0" smtClean="0"/>
              <a:t>Concentric presentation is meant to illustrate development planning starting at the center and moving outward</a:t>
            </a:r>
          </a:p>
          <a:p>
            <a:pPr lvl="2"/>
            <a:r>
              <a:rPr lang="en-US" sz="3000" dirty="0" smtClean="0"/>
              <a:t>In this model, infrastructure is a necessary first step</a:t>
            </a:r>
          </a:p>
          <a:p>
            <a:pPr lvl="3"/>
            <a:r>
              <a:rPr lang="en-US" sz="3000" dirty="0" smtClean="0"/>
              <a:t>Assumes it is provided for by government, does not need to be</a:t>
            </a:r>
          </a:p>
          <a:p>
            <a:pPr lvl="2"/>
            <a:r>
              <a:rPr lang="en-US" sz="3000" dirty="0" smtClean="0"/>
              <a:t>Catalysts represent actions that pull resources together to facilitate project (may be public or private)</a:t>
            </a:r>
          </a:p>
          <a:p>
            <a:pPr lvl="3"/>
            <a:r>
              <a:rPr lang="en-US" sz="3000" dirty="0"/>
              <a:t>e</a:t>
            </a:r>
            <a:r>
              <a:rPr lang="en-US" sz="3000" dirty="0" smtClean="0"/>
              <a:t>.g. financing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00338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Skip to Case Study on Page 83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Cairns region of Australia</a:t>
            </a:r>
          </a:p>
          <a:p>
            <a:pPr lvl="1"/>
            <a:r>
              <a:rPr lang="en-US" sz="3400" dirty="0" smtClean="0"/>
              <a:t>Issues facing the region</a:t>
            </a:r>
          </a:p>
          <a:p>
            <a:pPr lvl="2"/>
            <a:r>
              <a:rPr lang="en-US" sz="3000" dirty="0" smtClean="0"/>
              <a:t>A growing regional trade imbalance</a:t>
            </a:r>
          </a:p>
          <a:p>
            <a:pPr lvl="2"/>
            <a:r>
              <a:rPr lang="en-US" sz="3000" dirty="0" smtClean="0"/>
              <a:t>Capital outflows (savings leaving region)</a:t>
            </a:r>
          </a:p>
          <a:p>
            <a:pPr lvl="3"/>
            <a:r>
              <a:rPr lang="en-US" sz="3000" dirty="0" smtClean="0"/>
              <a:t>Profits exiting region</a:t>
            </a:r>
          </a:p>
          <a:p>
            <a:pPr lvl="2"/>
            <a:r>
              <a:rPr lang="en-US" sz="3000" dirty="0" smtClean="0"/>
              <a:t>Lack of corporate identity</a:t>
            </a:r>
          </a:p>
          <a:p>
            <a:pPr lvl="2"/>
            <a:r>
              <a:rPr lang="en-US" sz="3000" dirty="0" smtClean="0"/>
              <a:t>A decline in capital inflows (particularly foreign)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628071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D07D7"/>
                </a:solidFill>
              </a:rPr>
              <a:t>Specifics</a:t>
            </a:r>
            <a:endParaRPr lang="en-US" dirty="0">
              <a:solidFill>
                <a:srgbClr val="3D07D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Population:		250,000</a:t>
            </a:r>
          </a:p>
          <a:p>
            <a:r>
              <a:rPr lang="en-US" sz="3600" dirty="0" smtClean="0"/>
              <a:t>“State” product	Error in text (# way too low)</a:t>
            </a:r>
          </a:p>
          <a:p>
            <a:r>
              <a:rPr lang="en-US" sz="3600" dirty="0" smtClean="0"/>
              <a:t>Growth rate		6%</a:t>
            </a:r>
          </a:p>
          <a:p>
            <a:r>
              <a:rPr lang="en-US" sz="3600" dirty="0" smtClean="0"/>
              <a:t>Focus on tourism (environmental preservation)</a:t>
            </a:r>
          </a:p>
          <a:p>
            <a:r>
              <a:rPr lang="en-US" sz="3600" dirty="0" smtClean="0"/>
              <a:t>International/national economic related activity equal to 45% of output</a:t>
            </a:r>
            <a:endParaRPr lang="en-US" sz="30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829430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dirty="0" smtClean="0"/>
              <a:t>Page 95 – Structure of planning process and institutions</a:t>
            </a:r>
          </a:p>
          <a:p>
            <a:pPr lvl="1"/>
            <a:r>
              <a:rPr lang="en-US" sz="3000" dirty="0" smtClean="0"/>
              <a:t>May be unnecessarily complicated</a:t>
            </a:r>
          </a:p>
          <a:p>
            <a:pPr lvl="1"/>
            <a:r>
              <a:rPr lang="en-US" sz="3000" dirty="0" smtClean="0"/>
              <a:t>Focus on “industry clusters” most successful part of initiative</a:t>
            </a:r>
          </a:p>
          <a:p>
            <a:pPr lvl="2"/>
            <a:r>
              <a:rPr lang="en-US" sz="3300" dirty="0" smtClean="0"/>
              <a:t>Integration of various sectors of economy led to more rapid economic growth</a:t>
            </a:r>
          </a:p>
          <a:p>
            <a:pPr lvl="3"/>
            <a:r>
              <a:rPr lang="en-US" sz="3300" dirty="0" smtClean="0"/>
              <a:t>This is a model that Bridgeport might have been able to utilize years ago</a:t>
            </a:r>
          </a:p>
          <a:p>
            <a:pPr lvl="4"/>
            <a:r>
              <a:rPr lang="en-US" sz="2800" dirty="0" smtClean="0"/>
              <a:t>Tie Sikorsky into machine tool and resource industries in city to a greater degree</a:t>
            </a:r>
          </a:p>
          <a:p>
            <a:pPr lvl="4"/>
            <a:r>
              <a:rPr lang="en-US" sz="2800" dirty="0" smtClean="0"/>
              <a:t>Try to integrate “civilian” industries into structure – those that use similar products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Also case study on Singapore – read on your own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3307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 2 – Failed Development Experiment: New London, Pfizer and Connecticut College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Kelo</a:t>
            </a:r>
            <a:r>
              <a:rPr lang="en-US" sz="3200" dirty="0" smtClean="0"/>
              <a:t> v. New London (supreme court)</a:t>
            </a:r>
          </a:p>
          <a:p>
            <a:pPr lvl="1"/>
            <a:r>
              <a:rPr lang="en-US" sz="3000" dirty="0" err="1" smtClean="0"/>
              <a:t>Susette</a:t>
            </a:r>
            <a:r>
              <a:rPr lang="en-US" sz="3000" dirty="0" smtClean="0"/>
              <a:t> </a:t>
            </a:r>
            <a:r>
              <a:rPr lang="en-US" sz="3000" dirty="0" err="1" smtClean="0"/>
              <a:t>Kelo</a:t>
            </a:r>
            <a:r>
              <a:rPr lang="en-US" sz="3000" dirty="0" smtClean="0"/>
              <a:t> was owner of home in New London</a:t>
            </a:r>
          </a:p>
          <a:p>
            <a:pPr lvl="1"/>
            <a:r>
              <a:rPr lang="en-US" sz="3000" dirty="0" smtClean="0"/>
              <a:t>Pfizer (with extensive support from the president of Connecticut College) sought to acquire property to set up a “campus” in New London</a:t>
            </a:r>
          </a:p>
          <a:p>
            <a:pPr lvl="2"/>
            <a:r>
              <a:rPr lang="en-US" sz="2600" dirty="0" smtClean="0"/>
              <a:t>State Supreme Court narrowly approved use of eminent domain to seize property – supreme court eventually affirmed</a:t>
            </a:r>
          </a:p>
          <a:p>
            <a:pPr lvl="3"/>
            <a:r>
              <a:rPr lang="en-US" sz="2600" dirty="0" smtClean="0"/>
              <a:t>Issue: Was eminent domain meant for use by private developers?</a:t>
            </a:r>
          </a:p>
          <a:p>
            <a:pPr lvl="4"/>
            <a:r>
              <a:rPr lang="en-US" sz="2600" dirty="0" smtClean="0"/>
              <a:t>Approval for public projects long accepted</a:t>
            </a:r>
          </a:p>
          <a:p>
            <a:pPr lvl="4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461197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Outcome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err="1" smtClean="0"/>
              <a:t>Kelo</a:t>
            </a:r>
            <a:r>
              <a:rPr lang="en-US" sz="3600" dirty="0" smtClean="0"/>
              <a:t> lost case. City gave Pfizer millions of dollars in tax breaks to stay in New London</a:t>
            </a:r>
          </a:p>
          <a:p>
            <a:pPr lvl="1"/>
            <a:r>
              <a:rPr lang="en-US" sz="3400" dirty="0" smtClean="0"/>
              <a:t>Site was demolished, including the “Little Pink House” owned by </a:t>
            </a:r>
            <a:r>
              <a:rPr lang="en-US" sz="3400" dirty="0" err="1" smtClean="0"/>
              <a:t>Kelo</a:t>
            </a:r>
            <a:r>
              <a:rPr lang="en-US" sz="3400" dirty="0" smtClean="0"/>
              <a:t> (now the title of a book)</a:t>
            </a:r>
          </a:p>
          <a:p>
            <a:pPr lvl="2"/>
            <a:r>
              <a:rPr lang="en-US" sz="3000" dirty="0" smtClean="0"/>
              <a:t>Shortly after the decision, Pfizer changes its mind and left (2009) eliminating 1400 jobs</a:t>
            </a:r>
          </a:p>
          <a:p>
            <a:pPr lvl="2"/>
            <a:r>
              <a:rPr lang="en-US" sz="3000" dirty="0" smtClean="0"/>
              <a:t>Result: gigantic empty lot that is now an eyesore</a:t>
            </a:r>
          </a:p>
          <a:p>
            <a:pPr lvl="3"/>
            <a:r>
              <a:rPr lang="en-US" sz="3000" dirty="0" smtClean="0"/>
              <a:t>Case led many state legislatures to pass new laws restricting the use of eminent domain</a:t>
            </a:r>
          </a:p>
          <a:p>
            <a:pPr lvl="2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129074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Comparisons to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SteelePointe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in Bridgeport not Appropriate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SteelePointe</a:t>
            </a:r>
            <a:r>
              <a:rPr lang="en-US" sz="3200" dirty="0" smtClean="0"/>
              <a:t> is abandoned industrial land</a:t>
            </a:r>
          </a:p>
          <a:p>
            <a:pPr lvl="1"/>
            <a:r>
              <a:rPr lang="en-US" sz="3000" dirty="0" smtClean="0"/>
              <a:t>If eminent domain was used at all, it was not opposed</a:t>
            </a:r>
          </a:p>
          <a:p>
            <a:pPr lvl="2"/>
            <a:r>
              <a:rPr lang="en-US" sz="2600" dirty="0" smtClean="0"/>
              <a:t>City leaders hope that project succeeds and redevelops that part of city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213775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SSR Chapter 3 – Tools Used in Examining Regional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Tools for analyzing (measuring) economic development</a:t>
            </a:r>
          </a:p>
          <a:p>
            <a:pPr lvl="1"/>
            <a:r>
              <a:rPr lang="en-US" sz="3000" dirty="0" smtClean="0"/>
              <a:t>And, measuring impact of development policy</a:t>
            </a:r>
          </a:p>
          <a:p>
            <a:pPr lvl="2"/>
            <a:r>
              <a:rPr lang="en-US" sz="2600" dirty="0" smtClean="0"/>
              <a:t>Measure:</a:t>
            </a:r>
          </a:p>
          <a:p>
            <a:pPr lvl="3"/>
            <a:r>
              <a:rPr lang="en-US" sz="2600" dirty="0" smtClean="0"/>
              <a:t>Proportion of economic activity that is related to locality, versus part related to regions external to area</a:t>
            </a:r>
          </a:p>
          <a:p>
            <a:pPr lvl="3"/>
            <a:r>
              <a:rPr lang="en-US" sz="2600" dirty="0" smtClean="0"/>
              <a:t>Assess regions performance relative to other regions</a:t>
            </a:r>
          </a:p>
          <a:p>
            <a:pPr lvl="3"/>
            <a:r>
              <a:rPr lang="en-US" sz="2600" dirty="0" smtClean="0"/>
              <a:t>Determine which industries are important to economic output in the region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852833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Quotient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Measure of relative importance of an industry to a region</a:t>
            </a:r>
          </a:p>
          <a:p>
            <a:pPr lvl="1"/>
            <a:r>
              <a:rPr lang="en-US" sz="3000" dirty="0" smtClean="0">
                <a:solidFill>
                  <a:srgbClr val="FF0000"/>
                </a:solidFill>
              </a:rPr>
              <a:t>LQ = Employment in Industry “j” in region “</a:t>
            </a:r>
            <a:r>
              <a:rPr lang="en-US" sz="3000" dirty="0" err="1" smtClean="0">
                <a:solidFill>
                  <a:srgbClr val="FF0000"/>
                </a:solidFill>
              </a:rPr>
              <a:t>i</a:t>
            </a:r>
            <a:r>
              <a:rPr lang="en-US" sz="3000" dirty="0" smtClean="0">
                <a:solidFill>
                  <a:srgbClr val="FF0000"/>
                </a:solidFill>
              </a:rPr>
              <a:t>”/Employment in </a:t>
            </a:r>
          </a:p>
          <a:p>
            <a:pPr marL="1471400" lvl="8" indent="0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	Region “</a:t>
            </a:r>
            <a:r>
              <a:rPr lang="en-US" sz="2600" dirty="0" err="1" smtClean="0">
                <a:solidFill>
                  <a:srgbClr val="FF0000"/>
                </a:solidFill>
              </a:rPr>
              <a:t>i</a:t>
            </a:r>
            <a:r>
              <a:rPr lang="en-US" sz="2600" dirty="0" smtClean="0">
                <a:solidFill>
                  <a:srgbClr val="FF0000"/>
                </a:solidFill>
              </a:rPr>
              <a:t>”</a:t>
            </a:r>
          </a:p>
          <a:p>
            <a:pPr marL="1271400" lvl="7" indent="0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___________________________________________________ </a:t>
            </a:r>
          </a:p>
          <a:p>
            <a:pPr marL="1271400" lvl="7" indent="0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Employment in industry “j” in country (or state)/total 	employment</a:t>
            </a:r>
          </a:p>
          <a:p>
            <a:pPr marL="155448" lvl="1" indent="0">
              <a:buNone/>
            </a:pPr>
            <a:r>
              <a:rPr lang="en-US" sz="3000" dirty="0" smtClean="0">
                <a:solidFill>
                  <a:schemeClr val="bg2">
                    <a:lumMod val="50000"/>
                  </a:schemeClr>
                </a:solidFill>
              </a:rPr>
              <a:t>Example:</a:t>
            </a:r>
          </a:p>
          <a:p>
            <a:pPr marL="155448" lvl="1" indent="0">
              <a:buNone/>
            </a:pPr>
            <a:r>
              <a:rPr lang="en-US" sz="3000" dirty="0" smtClean="0">
                <a:solidFill>
                  <a:schemeClr val="bg2">
                    <a:lumMod val="50000"/>
                  </a:schemeClr>
                </a:solidFill>
              </a:rPr>
              <a:t>Construction employs 100 people in Stratford, where 12000 people work. Construction employs 200,000 people in CT, where 1.8 million people work</a:t>
            </a:r>
          </a:p>
          <a:p>
            <a:pPr marL="155448" lvl="1" indent="0">
              <a:buNone/>
            </a:pPr>
            <a:r>
              <a:rPr lang="en-US" sz="3000" dirty="0" smtClean="0">
                <a:solidFill>
                  <a:schemeClr val="bg2">
                    <a:lumMod val="50000"/>
                  </a:schemeClr>
                </a:solidFill>
              </a:rPr>
              <a:t>LQ = (100/12000)/(200,000/1.8 million) = </a:t>
            </a:r>
          </a:p>
        </p:txBody>
      </p:sp>
    </p:spTree>
    <p:extLst>
      <p:ext uri="{BB962C8B-B14F-4D97-AF65-F5344CB8AC3E}">
        <p14:creationId xmlns:p14="http://schemas.microsoft.com/office/powerpoint/2010/main" val="1891205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higher the LQ, the more important the industry is to a region</a:t>
            </a:r>
          </a:p>
          <a:p>
            <a:pPr lvl="1"/>
            <a:r>
              <a:rPr lang="en-US" sz="3400" dirty="0" smtClean="0"/>
              <a:t>Example on page 109 of SSR: LQs for northern Virginia</a:t>
            </a:r>
          </a:p>
          <a:p>
            <a:pPr lvl="2"/>
            <a:r>
              <a:rPr lang="en-US" sz="3000" dirty="0" smtClean="0"/>
              <a:t>Computer rental and leasing is far more important than security service (12.46 to 2.83)</a:t>
            </a:r>
          </a:p>
          <a:p>
            <a:pPr lvl="1"/>
            <a:r>
              <a:rPr lang="en-US" sz="3400" dirty="0" smtClean="0"/>
              <a:t>Changes in LQs provide a means of envisioning changes in a region (page 111)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4141973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Bridgeport as local example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History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 smtClean="0"/>
              <a:t>Home of major defense industries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000" dirty="0" smtClean="0"/>
              <a:t>Sikorsky is what is left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 smtClean="0"/>
              <a:t>Vibrant downtown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000" dirty="0" smtClean="0"/>
              <a:t>Major vacation destination for New Yorkers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 smtClean="0"/>
              <a:t>Post-WW2 – rapid decline in defense sector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000" dirty="0" smtClean="0"/>
              <a:t>Downtown destroyed by arrival of malls that drew businesses out of area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709237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Shift-Share Analysis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Skip the mathematical derivation</a:t>
            </a:r>
          </a:p>
          <a:p>
            <a:pPr lvl="1"/>
            <a:r>
              <a:rPr lang="en-US" sz="3000" dirty="0" smtClean="0"/>
              <a:t>Important part of concept</a:t>
            </a:r>
          </a:p>
          <a:p>
            <a:pPr lvl="2"/>
            <a:r>
              <a:rPr lang="en-US" sz="2600" dirty="0" smtClean="0"/>
              <a:t>Measures the changing importance of sectors in an economy</a:t>
            </a:r>
          </a:p>
          <a:p>
            <a:pPr lvl="2"/>
            <a:r>
              <a:rPr lang="en-US" sz="2600" dirty="0" smtClean="0"/>
              <a:t>Indicates declining industries that may need attention, as well as new growing industries</a:t>
            </a:r>
          </a:p>
          <a:p>
            <a:pPr lvl="3"/>
            <a:r>
              <a:rPr lang="en-US" sz="2600" dirty="0" smtClean="0"/>
              <a:t>Indicator to planning officials about both opportunities and challenges</a:t>
            </a:r>
          </a:p>
          <a:p>
            <a:pPr lvl="3"/>
            <a:r>
              <a:rPr lang="en-US" sz="2600" dirty="0" smtClean="0"/>
              <a:t>(Share of sector in total output/total output)</a:t>
            </a:r>
          </a:p>
          <a:p>
            <a:pPr lvl="4"/>
            <a:r>
              <a:rPr lang="en-US" sz="2600" dirty="0" smtClean="0"/>
              <a:t>Change over time is important part</a:t>
            </a:r>
          </a:p>
          <a:p>
            <a:pPr lvl="1"/>
            <a:r>
              <a:rPr lang="en-US" sz="3000" dirty="0" smtClean="0"/>
              <a:t>Rest of chapter inappropriate for an introductory course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181246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Preparation for Midterm Exam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0750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Versus Periphery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Established approach to economic development on both regional and national level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 smtClean="0"/>
              <a:t>Core is usually a central city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000" dirty="0" smtClean="0"/>
              <a:t>Periphery is the economic area around that city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3000" dirty="0" smtClean="0"/>
              <a:t>Can be suburban ring and then rural area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3000" dirty="0" smtClean="0"/>
              <a:t>Common patter that does not necessarily imply a development “problem”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3635371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</a:t>
            </a:r>
            <a:endParaRPr lang="en-US" dirty="0"/>
          </a:p>
        </p:txBody>
      </p:sp>
      <p:pic>
        <p:nvPicPr>
          <p:cNvPr id="4098" name="Picture 2" descr="Core–periphery - Wikipedia, the free encycloped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633" y="1846263"/>
            <a:ext cx="3859059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5150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Other Use – Global Development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Industrial countries are the “core”; developing nations the periphery</a:t>
            </a:r>
          </a:p>
          <a:p>
            <a:pPr lvl="1"/>
            <a:r>
              <a:rPr lang="en-US" sz="3000" dirty="0" smtClean="0"/>
              <a:t>In this model, the periphery is generally regarded as disadvantaged</a:t>
            </a:r>
          </a:p>
          <a:p>
            <a:pPr lvl="2"/>
            <a:r>
              <a:rPr lang="en-US" sz="2600" dirty="0" smtClean="0"/>
              <a:t>U.S. versus Latin American Nations</a:t>
            </a:r>
          </a:p>
          <a:p>
            <a:pPr lvl="2"/>
            <a:r>
              <a:rPr lang="en-US" sz="2600" dirty="0" smtClean="0"/>
              <a:t>Europe versus African Nations</a:t>
            </a:r>
          </a:p>
          <a:p>
            <a:pPr lvl="3"/>
            <a:r>
              <a:rPr lang="en-US" sz="2600" dirty="0" smtClean="0"/>
              <a:t>Leads to policy-based models of how periphery can be developed</a:t>
            </a:r>
          </a:p>
          <a:p>
            <a:pPr lvl="3"/>
            <a:r>
              <a:rPr lang="en-US" sz="2600" dirty="0" smtClean="0"/>
              <a:t>And discussion of how development criteria are established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624000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Returning to Regional Models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Although not necessary, core-periphery models do emphasize the “inferior” situation of the periphery</a:t>
            </a:r>
          </a:p>
          <a:p>
            <a:pPr lvl="1"/>
            <a:r>
              <a:rPr lang="en-US" sz="3000" dirty="0" smtClean="0"/>
              <a:t>Services (e.g. hospitals, large financial institutions, large stores) are in the core</a:t>
            </a:r>
          </a:p>
          <a:p>
            <a:pPr lvl="2"/>
            <a:r>
              <a:rPr lang="en-US" sz="2600" dirty="0" smtClean="0"/>
              <a:t>Services in the periphery may be limited</a:t>
            </a:r>
          </a:p>
          <a:p>
            <a:pPr lvl="2"/>
            <a:r>
              <a:rPr lang="en-US" sz="2600" dirty="0" smtClean="0"/>
              <a:t>May result in dependence</a:t>
            </a:r>
          </a:p>
          <a:p>
            <a:pPr lvl="3"/>
            <a:r>
              <a:rPr lang="en-US" sz="2600" dirty="0" smtClean="0"/>
              <a:t>Does not fit Connecticut situation very well</a:t>
            </a:r>
          </a:p>
          <a:p>
            <a:pPr lvl="3"/>
            <a:r>
              <a:rPr lang="en-US" sz="2600" dirty="0" smtClean="0"/>
              <a:t>Cities (Bridgeport) are not regarded as very good models of development, although they do contain essential services</a:t>
            </a:r>
          </a:p>
          <a:p>
            <a:pPr lvl="3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777536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More Appropriate would be Boston</a:t>
            </a:r>
          </a:p>
          <a:p>
            <a:pPr lvl="1"/>
            <a:r>
              <a:rPr lang="en-US" sz="3000" dirty="0" smtClean="0">
                <a:solidFill>
                  <a:srgbClr val="00B050"/>
                </a:solidFill>
              </a:rPr>
              <a:t>Large central city with every imaginable service, surrounded by successful suburbs</a:t>
            </a:r>
          </a:p>
          <a:p>
            <a:r>
              <a:rPr lang="en-US" sz="3200" dirty="0" smtClean="0">
                <a:solidFill>
                  <a:srgbClr val="00B050"/>
                </a:solidFill>
              </a:rPr>
              <a:t>Use of Core-Periphery Model </a:t>
            </a:r>
          </a:p>
          <a:p>
            <a:pPr lvl="1"/>
            <a:r>
              <a:rPr lang="en-US" sz="3000" dirty="0" smtClean="0">
                <a:solidFill>
                  <a:srgbClr val="00B050"/>
                </a:solidFill>
              </a:rPr>
              <a:t>Attention is on how to promote growth in periphery and how to ensure that essential services are available in periphery</a:t>
            </a:r>
          </a:p>
          <a:p>
            <a:pPr lvl="2"/>
            <a:r>
              <a:rPr lang="en-US" sz="2600" dirty="0" smtClean="0">
                <a:solidFill>
                  <a:srgbClr val="00B050"/>
                </a:solidFill>
              </a:rPr>
              <a:t>Recognizing that those that choose to live in rural areas are, by choice, separating themselves from such services</a:t>
            </a:r>
            <a:endParaRPr lang="en-US" sz="2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241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Stagnating Population – 147,000 people (State’s largest city), but population is up only about 2% in last decade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 smtClean="0"/>
              <a:t>Poverty rate = 21% - Median HH income = $44,841 ($117,000 in Fairfield)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 smtClean="0"/>
              <a:t>Deterioration in housing stock (median value - $147,000, $397,000 </a:t>
            </a:r>
            <a:r>
              <a:rPr lang="en-US" sz="3400" smtClean="0"/>
              <a:t>in Trumbull)</a:t>
            </a:r>
            <a:endParaRPr lang="en-US" sz="34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 smtClean="0"/>
              <a:t>East End largely abandoned in some areas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 smtClean="0"/>
              <a:t>One of poorest cities in the U.S. (surrounded by wealth)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894739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Attempts at Revival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Bluefish Stadium and </a:t>
            </a:r>
            <a:r>
              <a:rPr lang="en-US" sz="3600" dirty="0" err="1" smtClean="0"/>
              <a:t>HarborYard</a:t>
            </a:r>
            <a:endParaRPr lang="en-US" sz="3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Movement of HCC downtown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Police Barracks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err="1" smtClean="0"/>
              <a:t>SteelPointe</a:t>
            </a:r>
            <a:endParaRPr lang="en-US" sz="36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45948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394" y="1846263"/>
            <a:ext cx="6749538" cy="4022725"/>
          </a:xfrm>
        </p:spPr>
      </p:pic>
    </p:spTree>
    <p:extLst>
      <p:ext uri="{BB962C8B-B14F-4D97-AF65-F5344CB8AC3E}">
        <p14:creationId xmlns:p14="http://schemas.microsoft.com/office/powerpoint/2010/main" val="69842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Serious Attempt at Redevelopment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Has shopping (Bass Pro, etc.)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 smtClean="0"/>
              <a:t>Supposed to have apartments, commercial space, etc.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 smtClean="0"/>
              <a:t>Originally $1 billion investment was planned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Almost went casino route instead (problem with this)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 smtClean="0"/>
              <a:t>Golden Hill </a:t>
            </a:r>
            <a:r>
              <a:rPr lang="en-US" sz="3400" dirty="0" err="1" smtClean="0"/>
              <a:t>Paugussets</a:t>
            </a:r>
            <a:r>
              <a:rPr lang="en-US" sz="3400" dirty="0" smtClean="0"/>
              <a:t> sought land claim to set up casino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 smtClean="0"/>
              <a:t>Abandoned when courts did not agree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998635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Currently…..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City remains challenged by any measure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 smtClean="0"/>
              <a:t>Low per capita income, poor housing stock, poor schools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000" dirty="0" smtClean="0"/>
              <a:t>Expenditure per pupil </a:t>
            </a:r>
            <a:r>
              <a:rPr lang="en-US" sz="3000" dirty="0" err="1" smtClean="0"/>
              <a:t>relativelyhigh</a:t>
            </a:r>
            <a:r>
              <a:rPr lang="en-US" sz="3000" dirty="0" smtClean="0"/>
              <a:t> (state, not local money), but outcomes poor (about $14,000 per student)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 smtClean="0"/>
              <a:t>Magnet Schools </a:t>
            </a:r>
            <a:r>
              <a:rPr lang="en-US" sz="3400" b="1" dirty="0" smtClean="0"/>
              <a:t>are</a:t>
            </a:r>
            <a:r>
              <a:rPr lang="en-US" sz="3400" dirty="0" smtClean="0"/>
              <a:t> having some impact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000" dirty="0" smtClean="0"/>
              <a:t>CT’s response to lawsuit over school funding (</a:t>
            </a:r>
            <a:r>
              <a:rPr lang="en-US" sz="3000" dirty="0" err="1" smtClean="0"/>
              <a:t>Sheff</a:t>
            </a:r>
            <a:r>
              <a:rPr lang="en-US" sz="3000" dirty="0" smtClean="0"/>
              <a:t> v. O’Neill)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93304128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3018</TotalTime>
  <Words>2326</Words>
  <Application>Microsoft Office PowerPoint</Application>
  <PresentationFormat>Widescreen</PresentationFormat>
  <Paragraphs>283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Wingdings</vt:lpstr>
      <vt:lpstr>Retrospect</vt:lpstr>
      <vt:lpstr>EC 185 – Regional Economic Development</vt:lpstr>
      <vt:lpstr>Overview</vt:lpstr>
      <vt:lpstr>Why Regional Development</vt:lpstr>
      <vt:lpstr>Bridgeport as local example</vt:lpstr>
      <vt:lpstr>Result</vt:lpstr>
      <vt:lpstr>Attempts at Revival</vt:lpstr>
      <vt:lpstr>PowerPoint Presentation</vt:lpstr>
      <vt:lpstr>First Serious Attempt at Redevelopment</vt:lpstr>
      <vt:lpstr>Currently…..</vt:lpstr>
      <vt:lpstr>Notes on Reading</vt:lpstr>
      <vt:lpstr>PowerPoint Presentation</vt:lpstr>
      <vt:lpstr>Lecture #2 </vt:lpstr>
      <vt:lpstr>Examination of Development in State of Connecticut</vt:lpstr>
      <vt:lpstr>Reasons for Decline</vt:lpstr>
      <vt:lpstr>Key Concerns…..</vt:lpstr>
      <vt:lpstr>Week #3</vt:lpstr>
      <vt:lpstr>Why Important?</vt:lpstr>
      <vt:lpstr>PowerPoint Presentation</vt:lpstr>
      <vt:lpstr>Fairfield v. Bridgeport</vt:lpstr>
      <vt:lpstr>PowerPoint Presentation</vt:lpstr>
      <vt:lpstr>Services and City/Town Relationships</vt:lpstr>
      <vt:lpstr>Descriptive</vt:lpstr>
      <vt:lpstr>Growth Poles</vt:lpstr>
      <vt:lpstr>Deliberate Growth Poles</vt:lpstr>
      <vt:lpstr>Alternative to growth poles</vt:lpstr>
      <vt:lpstr>Week #4 – SSR, Chapter 2</vt:lpstr>
      <vt:lpstr>PowerPoint Presentation</vt:lpstr>
      <vt:lpstr>Biggest Failure of Planning May be its Reactive Nature (as noted)</vt:lpstr>
      <vt:lpstr>Regional Audit</vt:lpstr>
      <vt:lpstr>Required Components (SSR, page 86)</vt:lpstr>
      <vt:lpstr>Skip to Case Study on Page 83</vt:lpstr>
      <vt:lpstr>Specifics</vt:lpstr>
      <vt:lpstr>PowerPoint Presentation</vt:lpstr>
      <vt:lpstr>Example 2 – Failed Development Experiment: New London, Pfizer and Connecticut College</vt:lpstr>
      <vt:lpstr>Outcome </vt:lpstr>
      <vt:lpstr>Comparisons to SteelePointe in Bridgeport not Appropriate</vt:lpstr>
      <vt:lpstr>SSR Chapter 3 – Tools Used in Examining Regional Development</vt:lpstr>
      <vt:lpstr>Location Quotient</vt:lpstr>
      <vt:lpstr>PowerPoint Presentation</vt:lpstr>
      <vt:lpstr>Shift-Share Analysis</vt:lpstr>
      <vt:lpstr>Preparation for Midterm Exam</vt:lpstr>
      <vt:lpstr>Core Versus Periphery</vt:lpstr>
      <vt:lpstr>Diagram</vt:lpstr>
      <vt:lpstr>Other Use – Global Development</vt:lpstr>
      <vt:lpstr>Returning to Regional Models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 185 – Regional Economic Development</dc:title>
  <dc:creator>Kathy Doornbosch</dc:creator>
  <cp:lastModifiedBy>Administrator</cp:lastModifiedBy>
  <cp:revision>102</cp:revision>
  <dcterms:created xsi:type="dcterms:W3CDTF">2016-01-16T13:05:28Z</dcterms:created>
  <dcterms:modified xsi:type="dcterms:W3CDTF">2020-03-04T21:43:50Z</dcterms:modified>
</cp:coreProperties>
</file>