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0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11" r:id="rId45"/>
    <p:sldId id="299" r:id="rId46"/>
    <p:sldId id="300" r:id="rId47"/>
    <p:sldId id="301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0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14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60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4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5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23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9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5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1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0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2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8D689AF-6BB7-445D-8353-B491A7A7F813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9C65C8B-7D95-4A52-9614-DDCDE0834C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39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 185 – Regional Economic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Course Introduction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4977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of Fairfield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http://www.fairfieldct.org/filestorage/10726/10990/10994/15957/Map_of_Fairfield.pdf</a:t>
            </a:r>
          </a:p>
        </p:txBody>
      </p:sp>
    </p:spTree>
    <p:extLst>
      <p:ext uri="{BB962C8B-B14F-4D97-AF65-F5344CB8AC3E}">
        <p14:creationId xmlns:p14="http://schemas.microsoft.com/office/powerpoint/2010/main" val="3713444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Week #3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Central Place Theorem/Market Areas (SSR 1.5)</a:t>
            </a:r>
          </a:p>
          <a:p>
            <a:r>
              <a:rPr lang="en-US" sz="3600" dirty="0" smtClean="0"/>
              <a:t>What is a Central Place?</a:t>
            </a:r>
          </a:p>
          <a:p>
            <a:pPr lvl="1"/>
            <a:r>
              <a:rPr lang="en-US" sz="3400" dirty="0" smtClean="0"/>
              <a:t>A large, usually urban center that drives economic  activity in an area</a:t>
            </a:r>
          </a:p>
          <a:p>
            <a:pPr lvl="2"/>
            <a:r>
              <a:rPr lang="en-US" sz="3000" dirty="0" smtClean="0"/>
              <a:t>Periphery is organized around “pull” from Central Place</a:t>
            </a:r>
          </a:p>
          <a:p>
            <a:pPr lvl="1"/>
            <a:r>
              <a:rPr lang="en-US" sz="3400" dirty="0" smtClean="0"/>
              <a:t>Usual U.S. situation:</a:t>
            </a:r>
          </a:p>
          <a:p>
            <a:pPr lvl="2"/>
            <a:r>
              <a:rPr lang="en-US" sz="3000" dirty="0" smtClean="0"/>
              <a:t>Large city (e.g. Chicago) where concentrated economic activity takes place</a:t>
            </a:r>
          </a:p>
          <a:p>
            <a:pPr lvl="3"/>
            <a:r>
              <a:rPr lang="en-US" sz="3000" dirty="0" smtClean="0"/>
              <a:t>Surrounded by regions of high economic activity (suburbs)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11939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Diagram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City, suburbs and periphery</a:t>
            </a:r>
          </a:p>
          <a:p>
            <a:pPr lvl="1"/>
            <a:r>
              <a:rPr lang="en-US" sz="3400" dirty="0" smtClean="0"/>
              <a:t>Far “periphery” would be farmland – Affect of cities small</a:t>
            </a:r>
          </a:p>
          <a:p>
            <a:pPr lvl="1"/>
            <a:r>
              <a:rPr lang="en-US" sz="3400" dirty="0" smtClean="0"/>
              <a:t>In Connecticut: Few cities have this kind of affect</a:t>
            </a:r>
          </a:p>
          <a:p>
            <a:pPr lvl="2"/>
            <a:r>
              <a:rPr lang="en-US" sz="3000" dirty="0" smtClean="0"/>
              <a:t>Large cities – Stamford, Bridgeport, Hartford, Waterbury, New Haven, New London</a:t>
            </a:r>
          </a:p>
          <a:p>
            <a:pPr lvl="3"/>
            <a:r>
              <a:rPr lang="en-US" sz="3000" dirty="0" smtClean="0"/>
              <a:t>By national standards, these are very small cities</a:t>
            </a:r>
          </a:p>
          <a:p>
            <a:pPr lvl="3"/>
            <a:r>
              <a:rPr lang="en-US" sz="3000" dirty="0" smtClean="0"/>
              <a:t>Bridgeport’s population is only 144,000</a:t>
            </a:r>
          </a:p>
          <a:p>
            <a:pPr lvl="4"/>
            <a:r>
              <a:rPr lang="en-US" sz="3000" dirty="0" smtClean="0"/>
              <a:t>Spillover effects small – is a major issue for development in the State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8770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Poles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Large economic areas that influence growth across a region</a:t>
            </a:r>
          </a:p>
          <a:p>
            <a:pPr lvl="1"/>
            <a:r>
              <a:rPr lang="en-US" sz="3800" dirty="0" smtClean="0"/>
              <a:t>Deliberate or natural</a:t>
            </a:r>
          </a:p>
          <a:p>
            <a:pPr lvl="2"/>
            <a:r>
              <a:rPr lang="en-US" sz="3400" dirty="0" smtClean="0"/>
              <a:t>“Natural” refers to poles that arose without deliberate policy</a:t>
            </a:r>
          </a:p>
          <a:p>
            <a:pPr lvl="3"/>
            <a:r>
              <a:rPr lang="en-US" sz="3400" dirty="0" smtClean="0"/>
              <a:t>Example: Large cities that formed due to available transportation resource (river)</a:t>
            </a:r>
          </a:p>
          <a:p>
            <a:pPr lvl="4"/>
            <a:r>
              <a:rPr lang="en-US" sz="3400" dirty="0" smtClean="0"/>
              <a:t>Or, formed due to existence of significant natural resource (minerals)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108083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Deliberate Growth Poles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Government investment in a region to spur growth</a:t>
            </a:r>
          </a:p>
          <a:p>
            <a:pPr lvl="1"/>
            <a:r>
              <a:rPr lang="en-US" sz="3400" dirty="0" smtClean="0"/>
              <a:t>Common example at moment might be energy investments</a:t>
            </a:r>
          </a:p>
          <a:p>
            <a:pPr lvl="1"/>
            <a:r>
              <a:rPr lang="en-US" sz="3400" dirty="0" smtClean="0"/>
              <a:t>Ideally, resources poured into area then spill over into other parts of the region, spurring growth</a:t>
            </a:r>
          </a:p>
          <a:p>
            <a:pPr lvl="2"/>
            <a:r>
              <a:rPr lang="en-US" sz="3000" dirty="0" smtClean="0"/>
              <a:t>Should target relatively poor areas or those experiencing decline</a:t>
            </a:r>
          </a:p>
          <a:p>
            <a:pPr lvl="3"/>
            <a:r>
              <a:rPr lang="en-US" sz="3000" dirty="0" smtClean="0"/>
              <a:t>Discussion: Detroit and other post-industrial cities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8919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4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Parr Article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Review and Assessment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9144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Alternative to growth poles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“Corridors”</a:t>
            </a:r>
          </a:p>
          <a:p>
            <a:pPr lvl="1"/>
            <a:r>
              <a:rPr lang="en-US" sz="3400" dirty="0" smtClean="0"/>
              <a:t>Typically high-tech or some other sector with similar spillovers</a:t>
            </a:r>
          </a:p>
          <a:p>
            <a:pPr lvl="2"/>
            <a:r>
              <a:rPr lang="en-US" sz="3000" dirty="0" smtClean="0"/>
              <a:t>Route 128 in Boston (failed)</a:t>
            </a:r>
          </a:p>
          <a:p>
            <a:pPr lvl="2"/>
            <a:r>
              <a:rPr lang="en-US" sz="3000" dirty="0" smtClean="0"/>
              <a:t>Connecticut very late to the game here</a:t>
            </a:r>
          </a:p>
          <a:p>
            <a:pPr lvl="3"/>
            <a:r>
              <a:rPr lang="en-US" sz="3000" dirty="0" smtClean="0"/>
              <a:t>Way behind other states</a:t>
            </a:r>
          </a:p>
          <a:p>
            <a:pPr lvl="4"/>
            <a:r>
              <a:rPr lang="en-US" sz="3000" dirty="0" smtClean="0"/>
              <a:t>With GE departing, suddenly interest in trying to find a substitute (also UBS departure from Stamford)</a:t>
            </a:r>
          </a:p>
          <a:p>
            <a:pPr lvl="5"/>
            <a:r>
              <a:rPr lang="en-US" sz="3000" dirty="0" smtClean="0"/>
              <a:t>Business environment in the State is very bad – hard to overcome that</a:t>
            </a:r>
          </a:p>
          <a:p>
            <a:pPr lvl="2"/>
            <a:r>
              <a:rPr lang="en-US" sz="3000" dirty="0" smtClean="0"/>
              <a:t>Discussion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65667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Presentation by Fairfield University Staff Member (TBA)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7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Detailed Overview of Class Project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Internal information from Fairfield</a:t>
            </a:r>
          </a:p>
          <a:p>
            <a:pPr lvl="1"/>
            <a:r>
              <a:rPr lang="en-US" sz="2600" dirty="0" smtClean="0"/>
              <a:t>Financials, employment, student spending, internships, service-learning</a:t>
            </a:r>
          </a:p>
          <a:p>
            <a:pPr lvl="2"/>
            <a:r>
              <a:rPr lang="en-US" sz="2200" dirty="0" smtClean="0"/>
              <a:t>May have to use survey data to measure student spending</a:t>
            </a:r>
          </a:p>
          <a:p>
            <a:pPr lvl="3"/>
            <a:r>
              <a:rPr lang="en-US" sz="2200" dirty="0" smtClean="0"/>
              <a:t>On goods, housing, transportation, social life, etc.</a:t>
            </a:r>
          </a:p>
          <a:p>
            <a:pPr lvl="4"/>
            <a:r>
              <a:rPr lang="en-US" sz="2200" dirty="0" smtClean="0"/>
              <a:t>Much of money is “external” (from households out of state)</a:t>
            </a:r>
          </a:p>
          <a:p>
            <a:pPr lvl="4"/>
            <a:r>
              <a:rPr lang="en-US" sz="2200" dirty="0" smtClean="0"/>
              <a:t>Has larger impact</a:t>
            </a:r>
          </a:p>
          <a:p>
            <a:pPr lvl="2"/>
            <a:r>
              <a:rPr lang="en-US" sz="2200" dirty="0" smtClean="0"/>
              <a:t>What other influences might be important?</a:t>
            </a:r>
          </a:p>
          <a:p>
            <a:pPr marL="0">
              <a:buNone/>
            </a:pPr>
            <a:r>
              <a:rPr lang="en-US" sz="2800" dirty="0" smtClean="0"/>
              <a:t>How to break up project into manageable pieces?</a:t>
            </a:r>
          </a:p>
          <a:p>
            <a:pPr marL="566928" lvl="1" indent="-457200"/>
            <a:r>
              <a:rPr lang="en-US" sz="2600" dirty="0" smtClean="0"/>
              <a:t>Assignments will allow me to grade individual contributions </a:t>
            </a:r>
          </a:p>
          <a:p>
            <a:pPr marL="0">
              <a:buNone/>
            </a:pPr>
            <a:endParaRPr lang="en-US" sz="2800" dirty="0" smtClean="0"/>
          </a:p>
          <a:p>
            <a:pPr lvl="4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5740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Overview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Syllabus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Expectations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Service Learning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 smtClean="0"/>
              <a:t>Potential Tasks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What is Regional Economic Development?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906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Groups of 4-5 people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(Group 1) Internal financials and employment </a:t>
            </a:r>
          </a:p>
          <a:p>
            <a:r>
              <a:rPr lang="en-US" sz="3600" dirty="0" smtClean="0"/>
              <a:t>(Group 2) Mapping out economic influences – which businesses likely to see demand</a:t>
            </a:r>
          </a:p>
          <a:p>
            <a:r>
              <a:rPr lang="en-US" sz="3600" dirty="0" smtClean="0"/>
              <a:t>(Group 3) Spillovers and linkages to other sectors</a:t>
            </a:r>
          </a:p>
          <a:p>
            <a:r>
              <a:rPr lang="en-US" sz="3600" dirty="0" smtClean="0"/>
              <a:t>(Group 4) Nontraditional effects (internships, service-learning)</a:t>
            </a:r>
          </a:p>
          <a:p>
            <a:r>
              <a:rPr lang="en-US" sz="3600" dirty="0" smtClean="0"/>
              <a:t>(Group 5) Initiatives – The possible and the reasonable</a:t>
            </a:r>
          </a:p>
        </p:txBody>
      </p:sp>
    </p:spTree>
    <p:extLst>
      <p:ext uri="{BB962C8B-B14F-4D97-AF65-F5344CB8AC3E}">
        <p14:creationId xmlns:p14="http://schemas.microsoft.com/office/powerpoint/2010/main" val="634911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Preparation Must Include Map of Area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Gonzaga report should provide general outline of what report should look like</a:t>
            </a:r>
          </a:p>
          <a:p>
            <a:pPr lvl="1"/>
            <a:r>
              <a:rPr lang="en-US" sz="3000" dirty="0" smtClean="0"/>
              <a:t>In addition, should prepare for Service-Learning Appreciation Day in late April</a:t>
            </a:r>
          </a:p>
          <a:p>
            <a:pPr lvl="1"/>
            <a:r>
              <a:rPr lang="en-US" sz="3000" dirty="0" smtClean="0"/>
              <a:t>Need visuals, etc. for event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8296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#4 – SSR, Chapter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Evolving focus of planning models and evaluation</a:t>
            </a:r>
          </a:p>
          <a:p>
            <a:pPr lvl="1"/>
            <a:r>
              <a:rPr lang="en-US" sz="3000" dirty="0" smtClean="0"/>
              <a:t>Planning used to be entirely reactive</a:t>
            </a:r>
          </a:p>
          <a:p>
            <a:pPr lvl="2"/>
            <a:r>
              <a:rPr lang="en-US" sz="2600" dirty="0" smtClean="0"/>
              <a:t>Local example: GE decides to leave state, now what do we do?</a:t>
            </a:r>
          </a:p>
          <a:p>
            <a:pPr lvl="2"/>
            <a:r>
              <a:rPr lang="en-US" sz="2600" dirty="0" smtClean="0"/>
              <a:t>Too late to address problem in any way that is helpful in the near- to medium-term</a:t>
            </a:r>
          </a:p>
          <a:p>
            <a:pPr lvl="2"/>
            <a:r>
              <a:rPr lang="en-US" sz="2600" dirty="0" smtClean="0"/>
              <a:t>Pages 56-&gt;</a:t>
            </a:r>
          </a:p>
          <a:p>
            <a:pPr lvl="3"/>
            <a:r>
              <a:rPr lang="en-US" sz="2600" dirty="0" smtClean="0"/>
              <a:t>New focus of development planning:</a:t>
            </a:r>
          </a:p>
          <a:p>
            <a:pPr lvl="4"/>
            <a:r>
              <a:rPr lang="en-US" sz="2600" dirty="0" smtClean="0"/>
              <a:t>From No. of jobs to quality jobs (employment)</a:t>
            </a:r>
          </a:p>
          <a:p>
            <a:pPr lvl="4"/>
            <a:r>
              <a:rPr lang="en-US" sz="2600" dirty="0" smtClean="0"/>
              <a:t>From natural resource assets to quality environment (location)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96213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3"/>
            <a:r>
              <a:rPr lang="en-US" sz="2200" dirty="0" smtClean="0"/>
              <a:t>(Knowledge) – from trained labor force to knowledge as an economic generator</a:t>
            </a:r>
          </a:p>
          <a:p>
            <a:pPr lvl="3"/>
            <a:r>
              <a:rPr lang="en-US" sz="2200" dirty="0" smtClean="0"/>
              <a:t>(Sectors) – from individual sectors to new institutions</a:t>
            </a:r>
          </a:p>
          <a:p>
            <a:pPr lvl="1"/>
            <a:r>
              <a:rPr lang="en-US" sz="2600" dirty="0" smtClean="0"/>
              <a:t>Basis of policy:</a:t>
            </a:r>
          </a:p>
          <a:p>
            <a:pPr lvl="2"/>
            <a:r>
              <a:rPr lang="en-US" sz="2200" dirty="0" smtClean="0"/>
              <a:t>From regional focus to more general focus (Bridgeport versus greater region (SMSA)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Planning can be viewed as “anti-market”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But, can act against negative economic trends to quicken adjustments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Should not be used to actively work against the inevitable – will fail</a:t>
            </a:r>
          </a:p>
          <a:p>
            <a:pPr marL="0" indent="0">
              <a:buNone/>
            </a:pPr>
            <a:r>
              <a:rPr lang="en-US" sz="2800" dirty="0" smtClean="0"/>
              <a:t> SSR lists initiatives carried out by U.S. government</a:t>
            </a:r>
          </a:p>
          <a:p>
            <a:pPr marL="292608" lvl="1" indent="0">
              <a:buNone/>
            </a:pPr>
            <a:r>
              <a:rPr lang="en-US" sz="2600" dirty="0" smtClean="0"/>
              <a:t>Most are public/private initiative – many have a regional focus, but some are nationwide </a:t>
            </a:r>
          </a:p>
          <a:p>
            <a:pPr marL="749808" lvl="1" indent="-457200"/>
            <a:r>
              <a:rPr lang="en-US" sz="2600" dirty="0" smtClean="0"/>
              <a:t>Primarily through federal grant-making process</a:t>
            </a:r>
          </a:p>
          <a:p>
            <a:pPr marL="0" indent="0">
              <a:buNone/>
            </a:pP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51238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Biggest Failure of Planning May be its Reactive Nature (as noted)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Development policies undertaken after major firm departs or major business failure</a:t>
            </a:r>
          </a:p>
          <a:p>
            <a:pPr lvl="1"/>
            <a:r>
              <a:rPr lang="en-US" sz="3400" dirty="0" smtClean="0">
                <a:solidFill>
                  <a:schemeClr val="accent6">
                    <a:lumMod val="50000"/>
                  </a:schemeClr>
                </a:solidFill>
              </a:rPr>
              <a:t>Too late to head off major problems</a:t>
            </a:r>
          </a:p>
          <a:p>
            <a:pPr lvl="1"/>
            <a:r>
              <a:rPr lang="en-US" sz="3400" dirty="0" smtClean="0">
                <a:solidFill>
                  <a:schemeClr val="accent6">
                    <a:lumMod val="50000"/>
                  </a:schemeClr>
                </a:solidFill>
              </a:rPr>
              <a:t>Authors differentiate between reactive and proactive planning (p. 61)</a:t>
            </a:r>
          </a:p>
          <a:p>
            <a:pPr lvl="2"/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Reactive usually does not work well</a:t>
            </a:r>
          </a:p>
          <a:p>
            <a:pPr lvl="1"/>
            <a:r>
              <a:rPr lang="en-US" sz="3400" dirty="0" smtClean="0">
                <a:solidFill>
                  <a:schemeClr val="accent6">
                    <a:lumMod val="50000"/>
                  </a:schemeClr>
                </a:solidFill>
              </a:rPr>
              <a:t>Development process (p. 63)</a:t>
            </a:r>
          </a:p>
          <a:p>
            <a:pPr lvl="2"/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</a:rPr>
              <a:t>Notes that organization of resources is starting point</a:t>
            </a:r>
            <a:endParaRPr lang="en-US" sz="3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422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Regional Audit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Resource inventory</a:t>
            </a:r>
          </a:p>
          <a:p>
            <a:pPr lvl="1"/>
            <a:r>
              <a:rPr lang="en-US" sz="3400" dirty="0" smtClean="0"/>
              <a:t>Natural resources</a:t>
            </a:r>
          </a:p>
          <a:p>
            <a:pPr lvl="1"/>
            <a:r>
              <a:rPr lang="en-US" sz="3400" dirty="0" smtClean="0"/>
              <a:t>Labor Force (Skill set)</a:t>
            </a:r>
          </a:p>
          <a:p>
            <a:pPr lvl="1"/>
            <a:r>
              <a:rPr lang="en-US" sz="3400" dirty="0" smtClean="0"/>
              <a:t>Location advantages (ports, rail link)</a:t>
            </a:r>
          </a:p>
          <a:p>
            <a:r>
              <a:rPr lang="en-US" sz="3600" dirty="0" smtClean="0"/>
              <a:t>Development projects should fit inventory</a:t>
            </a:r>
          </a:p>
          <a:p>
            <a:r>
              <a:rPr lang="en-US" sz="3600" dirty="0" smtClean="0"/>
              <a:t>SSR also note that impediments to development should </a:t>
            </a:r>
            <a:r>
              <a:rPr lang="en-US" sz="3600" smtClean="0"/>
              <a:t>be inventoried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9650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Components (SSR, page 86)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Business (capital), catalysts, infrastructure, Agency</a:t>
            </a:r>
          </a:p>
          <a:p>
            <a:pPr lvl="1"/>
            <a:r>
              <a:rPr lang="en-US" sz="3400" dirty="0" smtClean="0"/>
              <a:t>Concentric presentation is meant to illustrate development planning starting at the center and moving outward</a:t>
            </a:r>
          </a:p>
          <a:p>
            <a:pPr lvl="2"/>
            <a:r>
              <a:rPr lang="en-US" sz="3000" dirty="0" smtClean="0"/>
              <a:t>In this model, infrastructure is a necessary first step</a:t>
            </a:r>
          </a:p>
          <a:p>
            <a:pPr lvl="3"/>
            <a:r>
              <a:rPr lang="en-US" sz="3000" dirty="0" smtClean="0"/>
              <a:t>Assumes it is provided for by government, does not need to be</a:t>
            </a:r>
          </a:p>
          <a:p>
            <a:pPr lvl="2"/>
            <a:r>
              <a:rPr lang="en-US" sz="3000" dirty="0" smtClean="0"/>
              <a:t>Catalysts represent actions that pull resources together to facilitate project (may be public or private)</a:t>
            </a:r>
          </a:p>
          <a:p>
            <a:pPr lvl="3"/>
            <a:r>
              <a:rPr lang="en-US" sz="3000" dirty="0"/>
              <a:t>e</a:t>
            </a:r>
            <a:r>
              <a:rPr lang="en-US" sz="3000" dirty="0" smtClean="0"/>
              <a:t>.g. financing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00338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Skip to Case Study on Page 83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Cairns region of Australia</a:t>
            </a:r>
          </a:p>
          <a:p>
            <a:pPr lvl="1"/>
            <a:r>
              <a:rPr lang="en-US" sz="3400" dirty="0" smtClean="0"/>
              <a:t>Issues facing the region</a:t>
            </a:r>
          </a:p>
          <a:p>
            <a:pPr lvl="2"/>
            <a:r>
              <a:rPr lang="en-US" sz="3000" dirty="0" smtClean="0"/>
              <a:t>A growing regional trade imbalance</a:t>
            </a:r>
          </a:p>
          <a:p>
            <a:pPr lvl="2"/>
            <a:r>
              <a:rPr lang="en-US" sz="3000" dirty="0" smtClean="0"/>
              <a:t>Capital outflows (savings leaving region)</a:t>
            </a:r>
          </a:p>
          <a:p>
            <a:pPr lvl="3"/>
            <a:r>
              <a:rPr lang="en-US" sz="3000" dirty="0" smtClean="0"/>
              <a:t>Profits exiting region</a:t>
            </a:r>
          </a:p>
          <a:p>
            <a:pPr lvl="2"/>
            <a:r>
              <a:rPr lang="en-US" sz="3000" dirty="0" smtClean="0"/>
              <a:t>Lack of corporate identity</a:t>
            </a:r>
          </a:p>
          <a:p>
            <a:pPr lvl="2"/>
            <a:r>
              <a:rPr lang="en-US" sz="3000" dirty="0" smtClean="0"/>
              <a:t>A decline in capital inflows (particularly foreign)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628071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D07D7"/>
                </a:solidFill>
              </a:rPr>
              <a:t>Specifics</a:t>
            </a:r>
            <a:endParaRPr lang="en-US" dirty="0">
              <a:solidFill>
                <a:srgbClr val="3D07D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Population:		250,000</a:t>
            </a:r>
          </a:p>
          <a:p>
            <a:r>
              <a:rPr lang="en-US" sz="3600" dirty="0" smtClean="0"/>
              <a:t>“State” product	Error in text (# way too low)</a:t>
            </a:r>
          </a:p>
          <a:p>
            <a:r>
              <a:rPr lang="en-US" sz="3600" dirty="0" smtClean="0"/>
              <a:t>Growth rate		6%</a:t>
            </a:r>
          </a:p>
          <a:p>
            <a:r>
              <a:rPr lang="en-US" sz="3600" dirty="0" smtClean="0"/>
              <a:t>Focus on tourism (environmental preservation)</a:t>
            </a:r>
          </a:p>
          <a:p>
            <a:r>
              <a:rPr lang="en-US" sz="3600" dirty="0" smtClean="0"/>
              <a:t>International/national economic related activity equal to 45% of output</a:t>
            </a:r>
            <a:endParaRPr lang="en-US" sz="30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2943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Page 95 – Structure of planning process and institutions</a:t>
            </a:r>
          </a:p>
          <a:p>
            <a:pPr lvl="1"/>
            <a:r>
              <a:rPr lang="en-US" sz="3000" dirty="0" smtClean="0"/>
              <a:t>May be unnecessarily complicated</a:t>
            </a:r>
          </a:p>
          <a:p>
            <a:pPr lvl="1"/>
            <a:r>
              <a:rPr lang="en-US" sz="3000" dirty="0" smtClean="0"/>
              <a:t>Focus on “industry clusters” most successful part of initiative</a:t>
            </a:r>
          </a:p>
          <a:p>
            <a:pPr lvl="2"/>
            <a:r>
              <a:rPr lang="en-US" sz="3300" dirty="0" smtClean="0"/>
              <a:t>Integration of various sectors of economy led to more rapid economic growth</a:t>
            </a:r>
          </a:p>
          <a:p>
            <a:pPr lvl="3"/>
            <a:r>
              <a:rPr lang="en-US" sz="3300" dirty="0" smtClean="0"/>
              <a:t>This is a model that Bridgeport might have been able to utilize years ago</a:t>
            </a:r>
          </a:p>
          <a:p>
            <a:pPr lvl="4"/>
            <a:r>
              <a:rPr lang="en-US" sz="2800" dirty="0" smtClean="0"/>
              <a:t>Tie Sikorsky into machine tool and resource industries in city to a greater degree</a:t>
            </a:r>
          </a:p>
          <a:p>
            <a:pPr lvl="4"/>
            <a:r>
              <a:rPr lang="en-US" sz="2800" dirty="0" smtClean="0"/>
              <a:t>Try to integrate “civilian” industries into structure – those that use similar products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Also case study on Singapore – read on your own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3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Lecture #1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Notes are taken from Stimson, </a:t>
            </a:r>
            <a:r>
              <a:rPr lang="en-US" sz="2400" dirty="0" err="1" smtClean="0"/>
              <a:t>Stough</a:t>
            </a:r>
            <a:r>
              <a:rPr lang="en-US" sz="2400" dirty="0" smtClean="0"/>
              <a:t> and Roberts, except as indicated on syllabus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/>
              <a:t>Stimpson</a:t>
            </a:r>
            <a:r>
              <a:rPr lang="en-US" sz="2400" dirty="0" smtClean="0"/>
              <a:t>, Chapter 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Reconsideration of “Regions” in a global economy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Development planning – Is it actually “anti-market”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At its best, planning, planning facilitates (speeds up) economic changes that provide positive benefits to a community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At its worst, it can act against the inevitable, resulting in large expenditures that accomplish little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/>
              <a:t>e.g. trying to save the U.S. textile industry in a world where the cost of manufacturing textiles in the U.S. is many times that in the developing world</a:t>
            </a:r>
          </a:p>
        </p:txBody>
      </p:sp>
    </p:spTree>
    <p:extLst>
      <p:ext uri="{BB962C8B-B14F-4D97-AF65-F5344CB8AC3E}">
        <p14:creationId xmlns:p14="http://schemas.microsoft.com/office/powerpoint/2010/main" val="12657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Example 2 – Failed Development Experiment: New London, Pfizer and Connecticut College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Kelo</a:t>
            </a:r>
            <a:r>
              <a:rPr lang="en-US" sz="3200" dirty="0" smtClean="0"/>
              <a:t> v. New London (supreme court)</a:t>
            </a:r>
          </a:p>
          <a:p>
            <a:pPr lvl="1"/>
            <a:r>
              <a:rPr lang="en-US" sz="3000" dirty="0" err="1" smtClean="0"/>
              <a:t>Susette</a:t>
            </a:r>
            <a:r>
              <a:rPr lang="en-US" sz="3000" dirty="0" smtClean="0"/>
              <a:t> </a:t>
            </a:r>
            <a:r>
              <a:rPr lang="en-US" sz="3000" dirty="0" err="1" smtClean="0"/>
              <a:t>Kelo</a:t>
            </a:r>
            <a:r>
              <a:rPr lang="en-US" sz="3000" dirty="0" smtClean="0"/>
              <a:t> was owner of home in New London</a:t>
            </a:r>
          </a:p>
          <a:p>
            <a:pPr lvl="1"/>
            <a:r>
              <a:rPr lang="en-US" sz="3000" dirty="0" smtClean="0"/>
              <a:t>Pfizer (with extensive support from the president of Connecticut College) sought to acquire property to set up a “campus” in New London</a:t>
            </a:r>
          </a:p>
          <a:p>
            <a:pPr lvl="2"/>
            <a:r>
              <a:rPr lang="en-US" sz="2600" dirty="0" smtClean="0"/>
              <a:t>State Supreme Court narrowly approved use of eminent domain to seize property – supreme court eventually affirmed</a:t>
            </a:r>
          </a:p>
          <a:p>
            <a:pPr lvl="3"/>
            <a:r>
              <a:rPr lang="en-US" sz="2600" dirty="0" smtClean="0"/>
              <a:t>Issue: Was eminent domain meant for use by private developers?</a:t>
            </a:r>
          </a:p>
          <a:p>
            <a:pPr lvl="4"/>
            <a:r>
              <a:rPr lang="en-US" sz="2600" dirty="0" smtClean="0"/>
              <a:t>Approval for public projects long accepted</a:t>
            </a:r>
          </a:p>
          <a:p>
            <a:pPr lvl="4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46119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Outcome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err="1" smtClean="0"/>
              <a:t>Kelo</a:t>
            </a:r>
            <a:r>
              <a:rPr lang="en-US" sz="3600" dirty="0" smtClean="0"/>
              <a:t> lost case. City gave Pfizer millions of dollars in tax breaks to stay in New London</a:t>
            </a:r>
          </a:p>
          <a:p>
            <a:pPr lvl="1"/>
            <a:r>
              <a:rPr lang="en-US" sz="3400" dirty="0" smtClean="0"/>
              <a:t>Site was demolished, including the “Little Pink House” owned by </a:t>
            </a:r>
            <a:r>
              <a:rPr lang="en-US" sz="3400" dirty="0" err="1" smtClean="0"/>
              <a:t>Kelo</a:t>
            </a:r>
            <a:r>
              <a:rPr lang="en-US" sz="3400" dirty="0" smtClean="0"/>
              <a:t> (now the title of a book)</a:t>
            </a:r>
          </a:p>
          <a:p>
            <a:pPr lvl="2"/>
            <a:r>
              <a:rPr lang="en-US" sz="3000" dirty="0" smtClean="0"/>
              <a:t>Shortly after the decision, Pfizer changes its mind and left (2009) eliminating 1400 jobs</a:t>
            </a:r>
          </a:p>
          <a:p>
            <a:pPr lvl="2"/>
            <a:r>
              <a:rPr lang="en-US" sz="3000" dirty="0" smtClean="0"/>
              <a:t>Result: gigantic empty lot that is now an eyesore</a:t>
            </a:r>
          </a:p>
          <a:p>
            <a:pPr lvl="3"/>
            <a:r>
              <a:rPr lang="en-US" sz="3000" dirty="0" smtClean="0"/>
              <a:t>Case led many state legislatures to pass new laws restricting the use of eminent domain</a:t>
            </a:r>
          </a:p>
          <a:p>
            <a:pPr lvl="2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129074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Comparisons to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SteelePointe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Bridgeport not Appropriate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SteelePointe</a:t>
            </a:r>
            <a:r>
              <a:rPr lang="en-US" sz="3200" dirty="0" smtClean="0"/>
              <a:t> is abandoned industrial land</a:t>
            </a:r>
          </a:p>
          <a:p>
            <a:pPr lvl="1"/>
            <a:r>
              <a:rPr lang="en-US" sz="3000" dirty="0" smtClean="0"/>
              <a:t>If eminent domain was used at all, it was not opposed</a:t>
            </a:r>
          </a:p>
          <a:p>
            <a:pPr lvl="2"/>
            <a:r>
              <a:rPr lang="en-US" sz="2600" dirty="0" smtClean="0"/>
              <a:t>City leaders hope that project succeeds and redevelops that part of city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213775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Returning to Semester Project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(Group 1) Internal financials and </a:t>
            </a:r>
            <a:r>
              <a:rPr lang="en-US" sz="2800" dirty="0" smtClean="0"/>
              <a:t>employment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Annual Budget of University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Employment – faculty and staff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Where employees reside (not sure can get this)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Student population and where they reside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Survey: how often do students leave campus and where do they spend money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Tax offset from State provided to Fairfield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73753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(Group 2) Mapping out economic influences – which businesses likely to see </a:t>
            </a:r>
            <a:r>
              <a:rPr lang="en-US" sz="2800" dirty="0" smtClean="0"/>
              <a:t>demand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Inventory of restaurants, banks, markets, drug stores, gas stations, etc., including businesses that deliver to campus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These should be mapped out, since (obviously) businesses closer to campus see more demand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Must include expenditures by faculty, staff, administration also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490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Continued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(Group 3) </a:t>
            </a:r>
            <a:r>
              <a:rPr lang="en-US" sz="2800" dirty="0" smtClean="0"/>
              <a:t>Spillovers/linkages </a:t>
            </a:r>
            <a:r>
              <a:rPr lang="en-US" sz="2800" dirty="0"/>
              <a:t>to other </a:t>
            </a:r>
            <a:r>
              <a:rPr lang="en-US" sz="2800" dirty="0" smtClean="0"/>
              <a:t>sectors/land use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Businesses (e.g. food service) that directly benefit from University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Contractors (heating, cooling, etc.)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Need list of businesses that University utilizes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Linkages tend to be weak for academic institutions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What businesses might thrive as a result of Fairfield’s presence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 smtClean="0"/>
              <a:t>In manufacturing, this is the machine tool businesses that exist to service a firm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 smtClean="0"/>
              <a:t>e.g. Sikorsky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Land preservation and open space – what if the 120 ace campus was all houses?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682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Continued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(Group 4) Nontraditional effects (internships, service-learning)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Survey departments and schools about internships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Melissa </a:t>
            </a:r>
            <a:r>
              <a:rPr lang="en-US" sz="2400" dirty="0" err="1" smtClean="0"/>
              <a:t>Quan’s</a:t>
            </a:r>
            <a:r>
              <a:rPr lang="en-US" sz="2400" dirty="0" smtClean="0"/>
              <a:t> office can provide figures on service learning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Also need to address volunteer work hours (e.g. Prospect House)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rgbClr val="FF0000"/>
                </a:solidFill>
              </a:rPr>
              <a:t>And student organizations that do service in the community (COSO as source)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Of Equal Importance: Aspects of University made available to town residents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rgbClr val="FF0000"/>
                </a:solidFill>
              </a:rPr>
              <a:t>Use of the library, the Quick Center, Public Events (at Bookstore)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5806365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Continued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(Group 5) Initiatives – The possible and the </a:t>
            </a:r>
            <a:r>
              <a:rPr lang="en-US" sz="2800" dirty="0" smtClean="0"/>
              <a:t>reasonable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Are they ways that the University can increase its positive impact on the community?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As a nonprofit, this is a legitimate question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Example: Utilization of local resources (nearby food)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This aspect of project will be part of brainstorming by entire class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3670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SSR Chapter 3 – Tools Used in Examining Regional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Tools for analyzing (measuring) economic development</a:t>
            </a:r>
          </a:p>
          <a:p>
            <a:pPr lvl="1"/>
            <a:r>
              <a:rPr lang="en-US" sz="3000" dirty="0" smtClean="0"/>
              <a:t>And, measuring impact of development policy</a:t>
            </a:r>
          </a:p>
          <a:p>
            <a:pPr lvl="2"/>
            <a:r>
              <a:rPr lang="en-US" sz="2600" dirty="0" smtClean="0"/>
              <a:t>Measure:</a:t>
            </a:r>
          </a:p>
          <a:p>
            <a:pPr lvl="3"/>
            <a:r>
              <a:rPr lang="en-US" sz="2600" dirty="0" smtClean="0"/>
              <a:t>Proportion of economic activity that is related to locality, versus part related to regions external to area</a:t>
            </a:r>
          </a:p>
          <a:p>
            <a:pPr lvl="3"/>
            <a:r>
              <a:rPr lang="en-US" sz="2600" dirty="0" smtClean="0"/>
              <a:t>Assess regions performance relative to other regions</a:t>
            </a:r>
          </a:p>
          <a:p>
            <a:pPr lvl="3"/>
            <a:r>
              <a:rPr lang="en-US" sz="2600" dirty="0" smtClean="0"/>
              <a:t>Determine which industries are important to economic output in the region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852833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Quotient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Measure of relative importance of an industry to a region</a:t>
            </a:r>
          </a:p>
          <a:p>
            <a:pPr lvl="1"/>
            <a:r>
              <a:rPr lang="en-US" sz="3000" dirty="0" smtClean="0">
                <a:solidFill>
                  <a:srgbClr val="FF0000"/>
                </a:solidFill>
              </a:rPr>
              <a:t>LQ = Employment in Industry “j” in region “</a:t>
            </a:r>
            <a:r>
              <a:rPr lang="en-US" sz="3000" dirty="0" err="1" smtClean="0">
                <a:solidFill>
                  <a:srgbClr val="FF0000"/>
                </a:solidFill>
              </a:rPr>
              <a:t>i</a:t>
            </a:r>
            <a:r>
              <a:rPr lang="en-US" sz="3000" dirty="0" smtClean="0">
                <a:solidFill>
                  <a:srgbClr val="FF0000"/>
                </a:solidFill>
              </a:rPr>
              <a:t>”/Employment in </a:t>
            </a:r>
          </a:p>
          <a:p>
            <a:pPr marL="1471400" lvl="8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	Region “</a:t>
            </a:r>
            <a:r>
              <a:rPr lang="en-US" sz="2600" dirty="0" err="1" smtClean="0">
                <a:solidFill>
                  <a:srgbClr val="FF0000"/>
                </a:solidFill>
              </a:rPr>
              <a:t>i</a:t>
            </a:r>
            <a:r>
              <a:rPr lang="en-US" sz="2600" dirty="0" smtClean="0">
                <a:solidFill>
                  <a:srgbClr val="FF0000"/>
                </a:solidFill>
              </a:rPr>
              <a:t>”</a:t>
            </a:r>
          </a:p>
          <a:p>
            <a:pPr marL="1271400" lvl="7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___________________________________________________ </a:t>
            </a:r>
          </a:p>
          <a:p>
            <a:pPr marL="1271400" lvl="7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Employment in industry “j” in country (or state)/total 	employment</a:t>
            </a:r>
          </a:p>
          <a:p>
            <a:pPr marL="155448" lvl="1" indent="0">
              <a:buNone/>
            </a:pPr>
            <a:r>
              <a:rPr lang="en-US" sz="3000" dirty="0" smtClean="0">
                <a:solidFill>
                  <a:schemeClr val="bg2">
                    <a:lumMod val="50000"/>
                  </a:schemeClr>
                </a:solidFill>
              </a:rPr>
              <a:t>Example:</a:t>
            </a:r>
          </a:p>
          <a:p>
            <a:pPr marL="155448" lvl="1" indent="0">
              <a:buNone/>
            </a:pPr>
            <a:r>
              <a:rPr lang="en-US" sz="3000" dirty="0" smtClean="0">
                <a:solidFill>
                  <a:schemeClr val="bg2">
                    <a:lumMod val="50000"/>
                  </a:schemeClr>
                </a:solidFill>
              </a:rPr>
              <a:t>Construction employs 100 people in Stratford, where 12000 people work. Construction employs 200,000 people in CT, where 1.8 million people work</a:t>
            </a:r>
          </a:p>
          <a:p>
            <a:pPr marL="155448" lvl="1" indent="0">
              <a:buNone/>
            </a:pPr>
            <a:r>
              <a:rPr lang="en-US" sz="3000" dirty="0" smtClean="0">
                <a:solidFill>
                  <a:schemeClr val="bg2">
                    <a:lumMod val="50000"/>
                  </a:schemeClr>
                </a:solidFill>
              </a:rPr>
              <a:t>LQ = (100/12000)/(200,000/1.8 million) = </a:t>
            </a:r>
          </a:p>
        </p:txBody>
      </p:sp>
    </p:spTree>
    <p:extLst>
      <p:ext uri="{BB962C8B-B14F-4D97-AF65-F5344CB8AC3E}">
        <p14:creationId xmlns:p14="http://schemas.microsoft.com/office/powerpoint/2010/main" val="189120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Skip “core theories” – will be covered in detail at later 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Sustainable Development unfortunately means whatever person using the word wants it to </a:t>
            </a:r>
            <a:r>
              <a:rPr lang="en-US" sz="2800" dirty="0" smtClean="0"/>
              <a:t>mean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Discussion – what is a useful paradigm for “sustainability”?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Finally, SSR covers how we measure outcomes: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Employment, production, resurgence of a city?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Sometimes outcomes difficult to assess – Development policy may slow down decline rather than produce obvious resurgence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Detroit?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8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higher the LQ, the more important the industry is to a region</a:t>
            </a:r>
          </a:p>
          <a:p>
            <a:pPr lvl="1"/>
            <a:r>
              <a:rPr lang="en-US" sz="3400" dirty="0" smtClean="0"/>
              <a:t>Example on page 109 of SSR: LQs for northern Virginia</a:t>
            </a:r>
          </a:p>
          <a:p>
            <a:pPr lvl="2"/>
            <a:r>
              <a:rPr lang="en-US" sz="3000" dirty="0" smtClean="0"/>
              <a:t>Computer rental and leasing is far more important than security service (12.46 to 2.83)</a:t>
            </a:r>
          </a:p>
          <a:p>
            <a:pPr lvl="1"/>
            <a:r>
              <a:rPr lang="en-US" sz="3400" dirty="0" smtClean="0"/>
              <a:t>Changes in LQs provide a means of envisioning changes in a region (page 111)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41419730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Shift-Share Analysis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Skip the mathematical derivation</a:t>
            </a:r>
          </a:p>
          <a:p>
            <a:pPr lvl="1"/>
            <a:r>
              <a:rPr lang="en-US" sz="3000" dirty="0" smtClean="0"/>
              <a:t>Important part of concept</a:t>
            </a:r>
          </a:p>
          <a:p>
            <a:pPr lvl="2"/>
            <a:r>
              <a:rPr lang="en-US" sz="2600" dirty="0" smtClean="0"/>
              <a:t>Measures the changing importance of sectors in an economy</a:t>
            </a:r>
          </a:p>
          <a:p>
            <a:pPr lvl="2"/>
            <a:r>
              <a:rPr lang="en-US" sz="2600" dirty="0" smtClean="0"/>
              <a:t>Indicates declining industries that may need attention, as well as new growing industries</a:t>
            </a:r>
          </a:p>
          <a:p>
            <a:pPr lvl="3"/>
            <a:r>
              <a:rPr lang="en-US" sz="2600" dirty="0" smtClean="0"/>
              <a:t>Indicator to planning officials about both opportunities and challenges</a:t>
            </a:r>
          </a:p>
          <a:p>
            <a:pPr lvl="3"/>
            <a:r>
              <a:rPr lang="en-US" sz="2600" dirty="0" smtClean="0"/>
              <a:t>(Share of sector in total output/total output)</a:t>
            </a:r>
          </a:p>
          <a:p>
            <a:pPr lvl="4"/>
            <a:r>
              <a:rPr lang="en-US" sz="2600" dirty="0" smtClean="0"/>
              <a:t>Change over time is important part</a:t>
            </a:r>
          </a:p>
          <a:p>
            <a:pPr lvl="1"/>
            <a:r>
              <a:rPr lang="en-US" sz="3000" dirty="0" smtClean="0"/>
              <a:t>Rest of chapter inappropriate for an introductory course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81246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Preparation for Midterm Exam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0750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Versus Periphery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Established approach to economic development on both regional and national level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Core is usually a central city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000" dirty="0" smtClean="0"/>
              <a:t>Periphery is the economic area around that city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3000" dirty="0" smtClean="0"/>
              <a:t>Can be suburban ring and then rural area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3000" dirty="0" smtClean="0"/>
              <a:t>Common patter that does not necessarily imply a development “problem”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635371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</a:t>
            </a:r>
            <a:endParaRPr lang="en-US" dirty="0"/>
          </a:p>
        </p:txBody>
      </p:sp>
      <p:pic>
        <p:nvPicPr>
          <p:cNvPr id="4098" name="Picture 2" descr="Core–periphery - Wikipedia, the free encyclopedi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633" y="1846263"/>
            <a:ext cx="3859059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5150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Other Use – Global Development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Industrial countries are the “core”; developing nations the periphery</a:t>
            </a:r>
          </a:p>
          <a:p>
            <a:pPr lvl="1"/>
            <a:r>
              <a:rPr lang="en-US" sz="3000" dirty="0" smtClean="0"/>
              <a:t>In this model, the periphery is generally regarded as disadvantaged</a:t>
            </a:r>
          </a:p>
          <a:p>
            <a:pPr lvl="2"/>
            <a:r>
              <a:rPr lang="en-US" sz="2600" dirty="0" smtClean="0"/>
              <a:t>U.S. versus Latin American Nations</a:t>
            </a:r>
          </a:p>
          <a:p>
            <a:pPr lvl="2"/>
            <a:r>
              <a:rPr lang="en-US" sz="2600" dirty="0" smtClean="0"/>
              <a:t>Europe versus African Nations</a:t>
            </a:r>
          </a:p>
          <a:p>
            <a:pPr lvl="3"/>
            <a:r>
              <a:rPr lang="en-US" sz="2600" dirty="0" smtClean="0"/>
              <a:t>Leads to policy-based models of how periphery can be developed</a:t>
            </a:r>
          </a:p>
          <a:p>
            <a:pPr lvl="3"/>
            <a:r>
              <a:rPr lang="en-US" sz="2600" dirty="0" smtClean="0"/>
              <a:t>And discussion of how development criteria are established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624000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Returning to Regional Models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Although not necessary, core-periphery models do emphasize the “inferior” situation of the periphery</a:t>
            </a:r>
          </a:p>
          <a:p>
            <a:pPr lvl="1"/>
            <a:r>
              <a:rPr lang="en-US" sz="3000" dirty="0" smtClean="0"/>
              <a:t>Services (e.g. hospitals, large financial institutions, large stores) are in the core</a:t>
            </a:r>
          </a:p>
          <a:p>
            <a:pPr lvl="2"/>
            <a:r>
              <a:rPr lang="en-US" sz="2600" dirty="0" smtClean="0"/>
              <a:t>Services in the periphery may be limited</a:t>
            </a:r>
          </a:p>
          <a:p>
            <a:pPr lvl="2"/>
            <a:r>
              <a:rPr lang="en-US" sz="2600" dirty="0" smtClean="0"/>
              <a:t>May result in dependence</a:t>
            </a:r>
          </a:p>
          <a:p>
            <a:pPr lvl="3"/>
            <a:r>
              <a:rPr lang="en-US" sz="2600" dirty="0" smtClean="0"/>
              <a:t>Does not fit Connecticut situation very well</a:t>
            </a:r>
          </a:p>
          <a:p>
            <a:pPr lvl="3"/>
            <a:r>
              <a:rPr lang="en-US" sz="2600" dirty="0" smtClean="0"/>
              <a:t>Cities (Bridgeport) are not regarded as very good models of development, although they do contain essential services</a:t>
            </a:r>
          </a:p>
          <a:p>
            <a:pPr lvl="3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777536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More Appropriate would be Boston</a:t>
            </a:r>
          </a:p>
          <a:p>
            <a:pPr lvl="1"/>
            <a:r>
              <a:rPr lang="en-US" sz="3000" dirty="0" smtClean="0">
                <a:solidFill>
                  <a:srgbClr val="00B050"/>
                </a:solidFill>
              </a:rPr>
              <a:t>Large central city with every imaginable service, surrounded by successful suburbs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Use of Core-Periphery Model </a:t>
            </a:r>
          </a:p>
          <a:p>
            <a:pPr lvl="1"/>
            <a:r>
              <a:rPr lang="en-US" sz="3000" dirty="0" smtClean="0">
                <a:solidFill>
                  <a:srgbClr val="00B050"/>
                </a:solidFill>
              </a:rPr>
              <a:t>Attention is on how to promote growth in periphery and how to ensure that essential services are available in periphery</a:t>
            </a:r>
          </a:p>
          <a:p>
            <a:pPr lvl="2"/>
            <a:r>
              <a:rPr lang="en-US" sz="2600" dirty="0" smtClean="0">
                <a:solidFill>
                  <a:srgbClr val="00B050"/>
                </a:solidFill>
              </a:rPr>
              <a:t>Recognizing that those that choose to live in rural areas are, by choice, separating themselves from such services</a:t>
            </a:r>
            <a:endParaRPr lang="en-US" sz="2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41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Lecture #2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Coates Article:</a:t>
            </a:r>
          </a:p>
          <a:p>
            <a:r>
              <a:rPr lang="en-US" sz="3200" dirty="0"/>
              <a:t>Coates, D. (2007), Stadiums and Arenas:  Economic Development </a:t>
            </a:r>
            <a:r>
              <a:rPr lang="en-US" sz="3200" dirty="0" smtClean="0"/>
              <a:t>or </a:t>
            </a:r>
            <a:r>
              <a:rPr lang="en-US" sz="3200" dirty="0"/>
              <a:t>Economic Redistribution?, Contemporary Economic Policy, 25, </a:t>
            </a:r>
            <a:r>
              <a:rPr lang="en-US" sz="3200" dirty="0" smtClean="0"/>
              <a:t>565-77.</a:t>
            </a:r>
          </a:p>
          <a:p>
            <a:r>
              <a:rPr lang="en-US" sz="3200" dirty="0" smtClean="0"/>
              <a:t>Application: Bridgeport’s Bluefish stadium and </a:t>
            </a:r>
            <a:r>
              <a:rPr lang="en-US" sz="3200" dirty="0" err="1" smtClean="0"/>
              <a:t>HarborYard</a:t>
            </a:r>
            <a:r>
              <a:rPr lang="en-US" sz="3200" dirty="0" smtClean="0"/>
              <a:t> Arena</a:t>
            </a:r>
          </a:p>
          <a:p>
            <a:pPr lvl="1"/>
            <a:r>
              <a:rPr lang="en-US" sz="3000" dirty="0" smtClean="0"/>
              <a:t>Benefits</a:t>
            </a:r>
          </a:p>
          <a:p>
            <a:pPr lvl="1"/>
            <a:r>
              <a:rPr lang="en-US" sz="3000" dirty="0" smtClean="0"/>
              <a:t>Costs</a:t>
            </a:r>
          </a:p>
          <a:p>
            <a:pPr lvl="2"/>
            <a:r>
              <a:rPr lang="en-US" sz="2600" dirty="0" smtClean="0"/>
              <a:t>Why less effective than predicted</a:t>
            </a:r>
          </a:p>
          <a:p>
            <a:pPr lvl="2"/>
            <a:r>
              <a:rPr lang="en-US" sz="2600" dirty="0" smtClean="0"/>
              <a:t>What to do now?</a:t>
            </a:r>
            <a:endParaRPr lang="en-US" sz="2600" dirty="0"/>
          </a:p>
          <a:p>
            <a:r>
              <a:rPr lang="en-US" sz="3200" dirty="0"/>
              <a:t> 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544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Lecture #3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Introduction of Class Project: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Economic Impact of Fairfield University on Fairfield and surrounding Communities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Similar to Report released by Gonzaga?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Ways in which an academic institution affects its local area: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Employment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Linkages to other sectors of economy (these can be fairly small)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Purchases from local community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Purchases by students, faculty and staff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Community service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Internships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Land preservation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endParaRPr lang="en-US" sz="3600" dirty="0" smtClean="0"/>
          </a:p>
          <a:p>
            <a:pPr lvl="1"/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930143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GE’s Departure as a Case Study?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Loss to State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Employment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Spillovers to other industries (small, unlike Sikorsky)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Purchases from other businesses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000" dirty="0" smtClean="0"/>
              <a:t>Plant Maintenance, etc.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Linkages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0178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Preliminary List of Monetary Effects of Fairfield University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Employment of faculty and staff</a:t>
            </a:r>
          </a:p>
          <a:p>
            <a:pPr lvl="1"/>
            <a:r>
              <a:rPr lang="en-US" sz="2600" dirty="0" smtClean="0"/>
              <a:t>Purchases in local community</a:t>
            </a:r>
          </a:p>
          <a:p>
            <a:r>
              <a:rPr lang="en-US" sz="2800" dirty="0" smtClean="0"/>
              <a:t>Student purchases in local community</a:t>
            </a:r>
          </a:p>
          <a:p>
            <a:pPr lvl="1"/>
            <a:r>
              <a:rPr lang="en-US" sz="2600" dirty="0" smtClean="0"/>
              <a:t>5000 students * average purchase per student</a:t>
            </a:r>
          </a:p>
          <a:p>
            <a:pPr lvl="2"/>
            <a:r>
              <a:rPr lang="en-US" sz="2200" dirty="0" smtClean="0"/>
              <a:t>Grad students are, of course, different</a:t>
            </a:r>
          </a:p>
          <a:p>
            <a:r>
              <a:rPr lang="en-US" sz="2800" dirty="0" smtClean="0"/>
              <a:t>Linkages to local firms that provide services</a:t>
            </a:r>
          </a:p>
          <a:p>
            <a:pPr lvl="1"/>
            <a:r>
              <a:rPr lang="en-US" sz="2600" dirty="0" smtClean="0"/>
              <a:t>Custodial Staff</a:t>
            </a:r>
          </a:p>
          <a:p>
            <a:pPr lvl="1"/>
            <a:r>
              <a:rPr lang="en-US" sz="2600" dirty="0" smtClean="0"/>
              <a:t>Food Service</a:t>
            </a:r>
          </a:p>
          <a:p>
            <a:pPr marL="201168" lvl="1" indent="0">
              <a:buNone/>
            </a:pPr>
            <a:endParaRPr lang="en-US" sz="26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5772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Land Preservation</a:t>
            </a:r>
          </a:p>
          <a:p>
            <a:pPr lvl="1"/>
            <a:r>
              <a:rPr lang="en-US" sz="2600" dirty="0" smtClean="0"/>
              <a:t>160 acres of land that is NOT housing</a:t>
            </a:r>
          </a:p>
          <a:p>
            <a:r>
              <a:rPr lang="en-US" sz="2800" dirty="0" smtClean="0"/>
              <a:t>Tax offset from state</a:t>
            </a:r>
          </a:p>
          <a:p>
            <a:pPr lvl="1"/>
            <a:r>
              <a:rPr lang="en-US" sz="2600" dirty="0" smtClean="0"/>
              <a:t>Fairfield is not taxable – state provides an offset to lost revenue</a:t>
            </a:r>
          </a:p>
          <a:p>
            <a:r>
              <a:rPr lang="en-US" sz="2800" dirty="0" smtClean="0"/>
              <a:t>Services and voluntary work by students</a:t>
            </a:r>
          </a:p>
          <a:p>
            <a:r>
              <a:rPr lang="en-US" sz="2800" dirty="0" smtClean="0"/>
              <a:t>Other?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00111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1236</TotalTime>
  <Words>2462</Words>
  <Application>Microsoft Office PowerPoint</Application>
  <PresentationFormat>Custom</PresentationFormat>
  <Paragraphs>302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Retrospect</vt:lpstr>
      <vt:lpstr>EC 185 – Regional Economic Development</vt:lpstr>
      <vt:lpstr>Overview</vt:lpstr>
      <vt:lpstr>Lecture #1</vt:lpstr>
      <vt:lpstr>PowerPoint Presentation</vt:lpstr>
      <vt:lpstr>Lecture #2</vt:lpstr>
      <vt:lpstr>Lecture #3</vt:lpstr>
      <vt:lpstr>What about GE’s Departure as a Case Study?</vt:lpstr>
      <vt:lpstr>Preliminary List of Monetary Effects of Fairfield University</vt:lpstr>
      <vt:lpstr>PowerPoint Presentation</vt:lpstr>
      <vt:lpstr>Map of Fairfield</vt:lpstr>
      <vt:lpstr>Week #3</vt:lpstr>
      <vt:lpstr>Diagram</vt:lpstr>
      <vt:lpstr>Growth Poles</vt:lpstr>
      <vt:lpstr>Deliberate Growth Poles</vt:lpstr>
      <vt:lpstr>PowerPoint Presentation</vt:lpstr>
      <vt:lpstr>Parr Article</vt:lpstr>
      <vt:lpstr>Alternative to growth poles</vt:lpstr>
      <vt:lpstr>Class Presentation by Fairfield University Staff Member (TBA)</vt:lpstr>
      <vt:lpstr>Detailed Overview of Class Project</vt:lpstr>
      <vt:lpstr>Groups of 4-5 people</vt:lpstr>
      <vt:lpstr>Preparation Must Include Map of Area</vt:lpstr>
      <vt:lpstr>Week #4 – SSR, Chapter 2</vt:lpstr>
      <vt:lpstr>PowerPoint Presentation</vt:lpstr>
      <vt:lpstr>Biggest Failure of Planning May be its Reactive Nature (as noted)</vt:lpstr>
      <vt:lpstr>Regional Audit</vt:lpstr>
      <vt:lpstr>Required Components (SSR, page 86)</vt:lpstr>
      <vt:lpstr>Skip to Case Study on Page 83</vt:lpstr>
      <vt:lpstr>Specifics</vt:lpstr>
      <vt:lpstr>PowerPoint Presentation</vt:lpstr>
      <vt:lpstr>Example 2 – Failed Development Experiment: New London, Pfizer and Connecticut College</vt:lpstr>
      <vt:lpstr>Outcome </vt:lpstr>
      <vt:lpstr>Comparisons to SteelePointe in Bridgeport not Appropriate</vt:lpstr>
      <vt:lpstr>Returning to Semester Project</vt:lpstr>
      <vt:lpstr>PowerPoint Presentation</vt:lpstr>
      <vt:lpstr>Continued</vt:lpstr>
      <vt:lpstr>Continued</vt:lpstr>
      <vt:lpstr>Continued</vt:lpstr>
      <vt:lpstr>SSR Chapter 3 – Tools Used in Examining Regional Development</vt:lpstr>
      <vt:lpstr>Location Quotient</vt:lpstr>
      <vt:lpstr>PowerPoint Presentation</vt:lpstr>
      <vt:lpstr>Shift-Share Analysis</vt:lpstr>
      <vt:lpstr>Preparation for Midterm Exam</vt:lpstr>
      <vt:lpstr>Core Versus Periphery</vt:lpstr>
      <vt:lpstr>Diagram</vt:lpstr>
      <vt:lpstr>Other Use – Global Development</vt:lpstr>
      <vt:lpstr>Returning to Regional Models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185 – Regional Economic Development</dc:title>
  <dc:creator>Kathy Doornbosch</dc:creator>
  <cp:lastModifiedBy>Mleclair</cp:lastModifiedBy>
  <cp:revision>81</cp:revision>
  <dcterms:created xsi:type="dcterms:W3CDTF">2016-01-16T13:05:28Z</dcterms:created>
  <dcterms:modified xsi:type="dcterms:W3CDTF">2016-02-22T18:59:01Z</dcterms:modified>
</cp:coreProperties>
</file>