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71" r:id="rId18"/>
    <p:sldId id="272" r:id="rId19"/>
    <p:sldId id="277" r:id="rId20"/>
    <p:sldId id="273" r:id="rId21"/>
    <p:sldId id="274" r:id="rId22"/>
    <p:sldId id="275" r:id="rId23"/>
    <p:sldId id="276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B2D0F-CC72-4212-A2AB-C8E469700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5CF98-649F-4AC6-8305-771C9FC3F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7CB12-BAD8-4D78-AFF9-70E6E1E0D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3A9F-0940-427E-89BF-A26D3DFE2A4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93083-3154-470D-9EE1-924EDED3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3E6CA-377A-404D-8FFD-0F128BFB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4397-769F-478B-9169-AD6E270D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2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045CF-4007-4B1A-B8EB-8FFF8143D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1296D-3D03-47F6-BC2C-B8936BD26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7684B-CD7E-4851-B33B-58011978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3A9F-0940-427E-89BF-A26D3DFE2A4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6EC53-6387-461D-9F29-936A04998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096B7-356D-470F-8DE0-14563632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4397-769F-478B-9169-AD6E270D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2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DFF438-7601-4E5F-8C8F-A8009DD28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BA700-FDD7-439A-A3B4-97ABC0436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B0F5A-21C2-4C19-83F4-C92AB3A76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3A9F-0940-427E-89BF-A26D3DFE2A4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EF94C-8C68-4E49-A7F9-915B46CE2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613C3-D3A3-4E98-87D1-CB2B6BDE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4397-769F-478B-9169-AD6E270D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4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6193D-2C0B-42AF-AD90-11DE376D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B5922-2F72-4BFE-B5D8-1D7552F92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8E66-DEE6-4273-A9BD-4D1D8E7E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3A9F-0940-427E-89BF-A26D3DFE2A4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8333-4042-4728-8354-D21783963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314D6-9A91-4C46-8BE6-19E69325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4397-769F-478B-9169-AD6E270D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4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6D83-E09C-4B14-B975-02564372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56364-FDE6-4E42-9C6C-D0537605A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63010-B638-4B65-9424-9A24FE1C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3A9F-0940-427E-89BF-A26D3DFE2A4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AD27B-5FEA-42D9-A9E5-14F0E84CA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BD0A7-EA22-4BC5-B808-11DF8CCD4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4397-769F-478B-9169-AD6E270D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7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D423-0C69-4104-BC87-DD7924C6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1A5-0E38-497D-BE5B-47D290020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387BF-436E-48E6-A6D3-81EE86141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E136E-75AF-46D8-99B2-1F7F5755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3A9F-0940-427E-89BF-A26D3DFE2A4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8D343-A0F0-48AE-AB2A-1434ECD7A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B1334-BE26-4134-BE16-789EC7D16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4397-769F-478B-9169-AD6E270D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7FA06-8873-4232-AA14-DA0053025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9D258-5A28-47E3-867B-5A1881AA1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28616-08EA-4715-A873-12518D497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3FA8B8-C1D3-461D-97F0-5DBD2FA78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FE51CE-07B2-45F7-BE61-FA5E40AE2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573ED-B21A-4970-8165-CCB35217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3A9F-0940-427E-89BF-A26D3DFE2A4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CB358-A39B-478F-91AF-672073D14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237363-1339-4D9E-92B7-6508E81C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4397-769F-478B-9169-AD6E270D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5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C5B9-CDC4-4845-A8E0-6DBE2C322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C45FA7-B873-4FCC-A0CF-0E058084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3A9F-0940-427E-89BF-A26D3DFE2A4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95AE00-6187-4D8D-BE37-8046434E0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1F04F-21F9-4BA5-AECC-6CB8E474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4397-769F-478B-9169-AD6E270D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6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FC078A-38D3-413F-A826-D2CD0939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3A9F-0940-427E-89BF-A26D3DFE2A4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CFF834-4415-483E-80AF-C9E2555F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58607-A766-4AD4-8899-B1592E54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4397-769F-478B-9169-AD6E270D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8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F03A-758B-41B9-B916-B3EF118E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A16C-57DD-4A22-B29A-E111E2520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0B749-942F-4E84-BDBA-603E8562C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657E4-E132-49B6-9CFA-AF7977F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3A9F-0940-427E-89BF-A26D3DFE2A4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3637F-9A56-4DEB-8DF6-A4F3E8CC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505C9-EC3C-48A0-9C5D-BC5BA60BD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4397-769F-478B-9169-AD6E270D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E8A28-CCD7-4538-AC80-9E423C3B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350A09-986C-41C8-B6D9-37B5DC776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7FBC2-1136-4A0C-8515-C2CB50F1B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2810F-549C-4AB5-A608-DBB506134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3A9F-0940-427E-89BF-A26D3DFE2A4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35E79-42E7-44BD-B48D-F4AE335F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9B406-721A-4123-9E95-35A7C695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4397-769F-478B-9169-AD6E270D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03E9BF-2A03-4A84-803F-967FEBCAA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8FB10-E6C4-4F9C-98C1-08BF8DC8E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1D3B4-8C8E-4265-8B6C-111A6AB4A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E3A9F-0940-427E-89BF-A26D3DFE2A43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113AB-411E-4110-AB7D-730F0611C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D6219-9DA4-4FD6-83BC-436FBBBD4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74397-769F-478B-9169-AD6E270D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times.com/2005/04/17/weekinreview/were-rich-youre-not-end-of-story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C75DB-0B4F-4C9F-87D1-4C6A5091AD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Growth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9DCA0-DD4C-4B95-8638-E45E5EC6C7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Sources of Economic Growth and Outcomes</a:t>
            </a:r>
          </a:p>
        </p:txBody>
      </p:sp>
    </p:spTree>
    <p:extLst>
      <p:ext uri="{BB962C8B-B14F-4D97-AF65-F5344CB8AC3E}">
        <p14:creationId xmlns:p14="http://schemas.microsoft.com/office/powerpoint/2010/main" val="1453797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Relationship when Factors other than Capital and Labor are included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K, L, Land is an input as are raw materials</a:t>
            </a:r>
          </a:p>
          <a:p>
            <a:pPr lvl="1"/>
            <a:r>
              <a:rPr lang="en-US" dirty="0" smtClean="0"/>
              <a:t>Reformulate as: Y = F(K, L, Land, RM)</a:t>
            </a:r>
          </a:p>
          <a:p>
            <a:pPr lvl="1"/>
            <a:r>
              <a:rPr lang="en-US" dirty="0" smtClean="0"/>
              <a:t>All have a positive impact on output</a:t>
            </a:r>
          </a:p>
          <a:p>
            <a:r>
              <a:rPr lang="en-US" dirty="0" smtClean="0"/>
              <a:t>More difficult to measure – Technology</a:t>
            </a:r>
          </a:p>
          <a:p>
            <a:pPr lvl="1"/>
            <a:r>
              <a:rPr lang="en-US" dirty="0" smtClean="0"/>
              <a:t>One of the primary influences on U.S. economic growth</a:t>
            </a:r>
          </a:p>
          <a:p>
            <a:pPr lvl="1"/>
            <a:r>
              <a:rPr lang="en-US" dirty="0" smtClean="0"/>
              <a:t>Could also add work ethic as a factor -&gt; proxy…labor hours/week</a:t>
            </a:r>
          </a:p>
          <a:p>
            <a:r>
              <a:rPr lang="en-US" dirty="0" smtClean="0"/>
              <a:t>Overall equation: Y = F(K, L, Land, RM, technology, Work Ethic)</a:t>
            </a:r>
          </a:p>
          <a:p>
            <a:pPr lvl="1"/>
            <a:r>
              <a:rPr lang="en-US" dirty="0" smtClean="0"/>
              <a:t>Nation then should seek to maximize output given these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14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Constraints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economic “exercises” are maximizations subject to a constraint</a:t>
            </a:r>
          </a:p>
          <a:p>
            <a:pPr lvl="1"/>
            <a:r>
              <a:rPr lang="en-US" dirty="0" smtClean="0"/>
              <a:t>So, we are maximizing Output (Y) using these important inputs, but actual output is lower due to constraints</a:t>
            </a:r>
          </a:p>
          <a:p>
            <a:pPr lvl="1"/>
            <a:r>
              <a:rPr lang="en-US" dirty="0" smtClean="0"/>
              <a:t>Might be labor laws (minimum wage), environmental laws, etc.</a:t>
            </a:r>
          </a:p>
          <a:p>
            <a:pPr lvl="2"/>
            <a:r>
              <a:rPr lang="en-US" dirty="0" smtClean="0"/>
              <a:t>Not necessarily a critique -&gt; most of us want drinkable water and breathable air</a:t>
            </a:r>
          </a:p>
          <a:p>
            <a:pPr lvl="2"/>
            <a:r>
              <a:rPr lang="en-US" dirty="0" smtClean="0"/>
              <a:t>But production is lower as a result</a:t>
            </a:r>
          </a:p>
          <a:p>
            <a:pPr lvl="1"/>
            <a:r>
              <a:rPr lang="en-US" dirty="0" smtClean="0"/>
              <a:t>A truthful analysis of government policies such consider the costs and benefits</a:t>
            </a:r>
          </a:p>
          <a:p>
            <a:pPr lvl="2"/>
            <a:r>
              <a:rPr lang="en-US" dirty="0" smtClean="0"/>
              <a:t>Does marginally better water quality justify shutting down industry X?</a:t>
            </a:r>
          </a:p>
          <a:p>
            <a:pPr lvl="2"/>
            <a:r>
              <a:rPr lang="en-US" dirty="0" smtClean="0"/>
              <a:t>China has, until recently, disregarded environmental impacts, and this has made them a true economic power</a:t>
            </a:r>
          </a:p>
          <a:p>
            <a:pPr lvl="3"/>
            <a:r>
              <a:rPr lang="en-US" smtClean="0"/>
              <a:t>Costs (very high costs) will </a:t>
            </a:r>
            <a:r>
              <a:rPr lang="en-US" dirty="0" smtClean="0"/>
              <a:t>come later!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11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Models –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Simple growth model</a:t>
            </a:r>
          </a:p>
          <a:p>
            <a:pPr lvl="1"/>
            <a:r>
              <a:rPr lang="en-US" sz="2800" dirty="0" smtClean="0"/>
              <a:t>All models emphasize role of savings as a driver of growth</a:t>
            </a:r>
          </a:p>
          <a:p>
            <a:pPr lvl="1"/>
            <a:r>
              <a:rPr lang="en-US" sz="2800" dirty="0" smtClean="0"/>
              <a:t>Graphically, S v. I and growth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965" y="3444753"/>
            <a:ext cx="6560732" cy="369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15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Sophisticated – Solow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Starts with I = S equilibrium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 = S -&gt; I = </a:t>
            </a:r>
            <a:r>
              <a:rPr lang="en-US" dirty="0" err="1" smtClean="0"/>
              <a:t>sY</a:t>
            </a:r>
            <a:r>
              <a:rPr lang="en-US" dirty="0" smtClean="0"/>
              <a:t>, where s = </a:t>
            </a:r>
            <a:r>
              <a:rPr lang="en-US" dirty="0" err="1" smtClean="0"/>
              <a:t>mps</a:t>
            </a:r>
            <a:r>
              <a:rPr lang="en-US" dirty="0" smtClean="0"/>
              <a:t> and Y = GDP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Investment accomplishes two things – replaces old capital 	(represented by 	depreciation) and generates new capital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 = </a:t>
            </a:r>
            <a:r>
              <a:rPr lang="en-US" dirty="0" err="1" smtClean="0"/>
              <a:t>dK</a:t>
            </a:r>
            <a:r>
              <a:rPr lang="en-US" dirty="0" smtClean="0"/>
              <a:t> + </a:t>
            </a:r>
            <a:r>
              <a:rPr lang="el-GR" dirty="0" smtClean="0"/>
              <a:t>Δ</a:t>
            </a:r>
            <a:r>
              <a:rPr lang="en-US" dirty="0" smtClean="0"/>
              <a:t>K -&gt; where d = rate of depreciation and </a:t>
            </a:r>
            <a:r>
              <a:rPr lang="el-GR" dirty="0"/>
              <a:t>Δ</a:t>
            </a:r>
            <a:r>
              <a:rPr lang="en-US" dirty="0" smtClean="0"/>
              <a:t>K = new 				capital stock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multiply top and bottom of second term by K =&gt;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 = </a:t>
            </a:r>
            <a:r>
              <a:rPr lang="en-US" dirty="0" err="1" smtClean="0"/>
              <a:t>dK</a:t>
            </a:r>
            <a:r>
              <a:rPr lang="en-US" dirty="0" smtClean="0"/>
              <a:t> + K</a:t>
            </a:r>
            <a:r>
              <a:rPr lang="el-GR" dirty="0" smtClean="0"/>
              <a:t>Δ</a:t>
            </a:r>
            <a:r>
              <a:rPr lang="en-US" dirty="0" smtClean="0"/>
              <a:t>K/K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Pull K out =&gt; (d + </a:t>
            </a:r>
            <a:r>
              <a:rPr lang="el-GR" dirty="0" smtClean="0"/>
              <a:t>Δ</a:t>
            </a:r>
            <a:r>
              <a:rPr lang="en-US" dirty="0" smtClean="0"/>
              <a:t>K/K)K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Set equal to “S” from above: S = (d + </a:t>
            </a:r>
            <a:r>
              <a:rPr lang="el-GR" dirty="0"/>
              <a:t>Δ</a:t>
            </a:r>
            <a:r>
              <a:rPr lang="en-US" dirty="0"/>
              <a:t>K/K)K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4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At </a:t>
            </a:r>
            <a:r>
              <a:rPr lang="en-US" dirty="0"/>
              <a:t>equilibrium, labor force and capital growing at same rate, so </a:t>
            </a:r>
            <a:r>
              <a:rPr lang="en-US" dirty="0" smtClean="0"/>
              <a:t>	that </a:t>
            </a:r>
            <a:r>
              <a:rPr lang="en-US" dirty="0"/>
              <a:t>capital </a:t>
            </a:r>
            <a:r>
              <a:rPr lang="en-US" dirty="0" smtClean="0"/>
              <a:t>intensity </a:t>
            </a:r>
            <a:r>
              <a:rPr lang="en-US" dirty="0"/>
              <a:t>remains the same</a:t>
            </a:r>
          </a:p>
          <a:p>
            <a:pPr marL="0" indent="0">
              <a:buNone/>
            </a:pPr>
            <a:r>
              <a:rPr lang="en-US" dirty="0"/>
              <a:t>	Let n = growth rate of labor = </a:t>
            </a:r>
            <a:r>
              <a:rPr lang="el-GR" dirty="0"/>
              <a:t>Δ</a:t>
            </a:r>
            <a:r>
              <a:rPr lang="en-US" dirty="0" smtClean="0"/>
              <a:t>N/N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For and equilibrium, growth rate of capital (</a:t>
            </a:r>
            <a:r>
              <a:rPr lang="el-GR" dirty="0"/>
              <a:t>Δ</a:t>
            </a:r>
            <a:r>
              <a:rPr lang="en-US" dirty="0" smtClean="0"/>
              <a:t>K/K</a:t>
            </a:r>
            <a:r>
              <a:rPr lang="en-US" dirty="0"/>
              <a:t>) must be the 	same – if </a:t>
            </a:r>
            <a:r>
              <a:rPr lang="en-US" dirty="0" smtClean="0"/>
              <a:t>k = </a:t>
            </a:r>
            <a:r>
              <a:rPr lang="el-GR" dirty="0"/>
              <a:t>Δ</a:t>
            </a:r>
            <a:r>
              <a:rPr lang="en-US" dirty="0" smtClean="0"/>
              <a:t>K/K</a:t>
            </a:r>
            <a:r>
              <a:rPr lang="en-US" dirty="0"/>
              <a:t>, then k = n</a:t>
            </a:r>
          </a:p>
          <a:p>
            <a:pPr marL="0" indent="0">
              <a:buNone/>
            </a:pPr>
            <a:r>
              <a:rPr lang="en-US" dirty="0" smtClean="0"/>
              <a:t>	From before: </a:t>
            </a:r>
            <a:r>
              <a:rPr lang="en-US" dirty="0"/>
              <a:t>S = (d + </a:t>
            </a:r>
            <a:r>
              <a:rPr lang="el-GR" dirty="0"/>
              <a:t>Δ</a:t>
            </a:r>
            <a:r>
              <a:rPr lang="en-US" dirty="0" smtClean="0"/>
              <a:t>K/K)K -&gt; so…S = (d + k)K or S = (d + n)K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Replacing S with </a:t>
            </a:r>
            <a:r>
              <a:rPr lang="en-US" dirty="0" err="1" smtClean="0"/>
              <a:t>sY</a:t>
            </a:r>
            <a:r>
              <a:rPr lang="en-US" dirty="0" smtClean="0"/>
              <a:t>  =&gt; s Y = (</a:t>
            </a:r>
            <a:r>
              <a:rPr lang="en-US" dirty="0" err="1" smtClean="0"/>
              <a:t>d+n</a:t>
            </a:r>
            <a:r>
              <a:rPr lang="en-US" dirty="0" smtClean="0"/>
              <a:t>)K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Finally: divide both sides by N (population) -&gt; s Y /N =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(d + n)K/N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65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This is Final </a:t>
            </a:r>
            <a:r>
              <a:rPr lang="en-US" b="1" dirty="0">
                <a:solidFill>
                  <a:srgbClr val="C00000"/>
                </a:solidFill>
              </a:rPr>
              <a:t>V</a:t>
            </a:r>
            <a:r>
              <a:rPr lang="en-US" b="1" dirty="0" smtClean="0">
                <a:solidFill>
                  <a:srgbClr val="C00000"/>
                </a:solidFill>
              </a:rPr>
              <a:t>ersion of Solow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Dividing by N leads to equation that has standard of living on the left (Y/N) version capital stock intensity (K/N) on the right</a:t>
            </a:r>
          </a:p>
          <a:p>
            <a:pPr lvl="1"/>
            <a:r>
              <a:rPr lang="en-US" dirty="0" smtClean="0"/>
              <a:t>The rest of the variables are “fixed”</a:t>
            </a:r>
          </a:p>
          <a:p>
            <a:pPr lvl="1"/>
            <a:r>
              <a:rPr lang="en-US" dirty="0" smtClean="0"/>
              <a:t>Don’t change, except in the long run (population growth, depreciation, savings rate)</a:t>
            </a:r>
          </a:p>
          <a:p>
            <a:r>
              <a:rPr lang="en-US" dirty="0" smtClean="0"/>
              <a:t>Can now figure out a way to raise the standard of living</a:t>
            </a:r>
          </a:p>
          <a:p>
            <a:pPr lvl="1"/>
            <a:r>
              <a:rPr lang="en-US" dirty="0" smtClean="0"/>
              <a:t>Is savings rises, the line s (Y/N) rises also</a:t>
            </a:r>
          </a:p>
          <a:p>
            <a:pPr lvl="1"/>
            <a:r>
              <a:rPr lang="en-US" dirty="0" smtClean="0"/>
              <a:t>Results in a higher level of savings and a higher standard of living since capital intensity is now higher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26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Graph must Reflect Diminishing Returns to Capital – Assumed in Model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347" y="1825625"/>
            <a:ext cx="8380914" cy="471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423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Increase in Savings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347" y="1825625"/>
            <a:ext cx="77353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42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If Y/N included…..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demonstrates standard of living</a:t>
            </a:r>
          </a:p>
          <a:p>
            <a:pPr lvl="1"/>
            <a:r>
              <a:rPr lang="en-US" dirty="0" smtClean="0"/>
              <a:t>Too hard to draw electronically </a:t>
            </a:r>
          </a:p>
          <a:p>
            <a:r>
              <a:rPr lang="en-US" dirty="0" smtClean="0"/>
              <a:t>Shift upwards in s(Y/N) produces higher Y/N</a:t>
            </a:r>
          </a:p>
          <a:p>
            <a:pPr lvl="1"/>
            <a:r>
              <a:rPr lang="en-US" dirty="0" smtClean="0"/>
              <a:t>Completes Solow’s argument regarding savings rates and standards of living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30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Example…..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small economy has a savings rate of 10% (</a:t>
            </a:r>
            <a:r>
              <a:rPr lang="en-US" dirty="0" err="1" smtClean="0"/>
              <a:t>mps</a:t>
            </a:r>
            <a:r>
              <a:rPr lang="en-US" dirty="0" smtClean="0"/>
              <a:t> = 0.1). The rate of depreciation is 0.08 (8%) and the rate of population growth is 2% (0.02). At present, the GDP of this small nation is $100 million.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-What is the total capital stock (capital in place) for this nation?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-If the population of this small country is 10,000, what is the GDP 	per capita? What is capital intensity per person (K/N)?</a:t>
            </a:r>
          </a:p>
          <a:p>
            <a:pPr marL="0" indent="0">
              <a:buNone/>
            </a:pPr>
            <a:r>
              <a:rPr lang="en-US" dirty="0" smtClean="0"/>
              <a:t>What happens to equilibrium capital intensity if the rate of savings rise to 15% (.15)?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84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42C2-875E-4B7C-92CC-346C235F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Factors known to Impact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1F6B7-B192-4625-AE9D-155D58F97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Starting point is simple production function</a:t>
            </a:r>
          </a:p>
          <a:p>
            <a:pPr lvl="1"/>
            <a:r>
              <a:rPr lang="en-US" sz="2800" dirty="0"/>
              <a:t>Capital and labor as inputs</a:t>
            </a:r>
          </a:p>
          <a:p>
            <a:pPr lvl="1"/>
            <a:r>
              <a:rPr lang="en-US" sz="2800" dirty="0"/>
              <a:t>Production as an output</a:t>
            </a:r>
          </a:p>
          <a:p>
            <a:pPr lvl="1"/>
            <a:r>
              <a:rPr lang="en-US" sz="2800" dirty="0"/>
              <a:t>Both contribute positively to total output:</a:t>
            </a:r>
          </a:p>
          <a:p>
            <a:pPr marL="914400" lvl="2" indent="0">
              <a:buNone/>
            </a:pPr>
            <a:r>
              <a:rPr lang="en-US" sz="2400" dirty="0"/>
              <a:t>Output (Y) = F (Capital, Labor) = F (K,L)</a:t>
            </a:r>
          </a:p>
          <a:p>
            <a:pPr lvl="1"/>
            <a:r>
              <a:rPr lang="en-US" sz="2800" dirty="0"/>
              <a:t>Economic growth occurs due to rising capital input or rising labor force</a:t>
            </a:r>
          </a:p>
          <a:p>
            <a:pPr lvl="2"/>
            <a:r>
              <a:rPr lang="en-US" sz="2400" dirty="0"/>
              <a:t>Ultimately goal is higher output/person (GDP/Capita)</a:t>
            </a:r>
          </a:p>
          <a:p>
            <a:pPr lvl="2"/>
            <a:r>
              <a:rPr lang="en-US" sz="2400" dirty="0"/>
              <a:t>Rise in L has dual impact</a:t>
            </a:r>
          </a:p>
        </p:txBody>
      </p:sp>
    </p:spTree>
    <p:extLst>
      <p:ext uri="{BB962C8B-B14F-4D97-AF65-F5344CB8AC3E}">
        <p14:creationId xmlns:p14="http://schemas.microsoft.com/office/powerpoint/2010/main" val="3500239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Puzzles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Savings (and capital accumulation is sole driver of standard of living in model</a:t>
            </a:r>
          </a:p>
          <a:p>
            <a:pPr lvl="1"/>
            <a:r>
              <a:rPr lang="en-US" dirty="0" smtClean="0"/>
              <a:t>So nations with similar savings rates should have similar outcomes</a:t>
            </a:r>
          </a:p>
          <a:p>
            <a:pPr lvl="1"/>
            <a:r>
              <a:rPr lang="en-US" dirty="0" smtClean="0"/>
              <a:t>But, as we discussed at the beginning of growth models, Y/N varies a huge amount</a:t>
            </a:r>
          </a:p>
          <a:p>
            <a:pPr lvl="2"/>
            <a:r>
              <a:rPr lang="en-US" sz="2400" dirty="0" smtClean="0"/>
              <a:t>Attributable mainly to omitted variables -&gt; Two societies with identical rates of savings can have different outcomes due to:</a:t>
            </a:r>
          </a:p>
          <a:p>
            <a:pPr lvl="3"/>
            <a:r>
              <a:rPr lang="en-US" sz="2400" dirty="0" smtClean="0"/>
              <a:t>Different endowments of resources (e.g. land)</a:t>
            </a:r>
          </a:p>
          <a:p>
            <a:pPr lvl="3"/>
            <a:r>
              <a:rPr lang="en-US" sz="2400" dirty="0" smtClean="0"/>
              <a:t>Different technologies</a:t>
            </a:r>
          </a:p>
          <a:p>
            <a:pPr lvl="3"/>
            <a:r>
              <a:rPr lang="en-US" sz="2400" dirty="0" smtClean="0"/>
              <a:t>Differing work ethic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24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Solow Model was a “First </a:t>
            </a:r>
            <a:r>
              <a:rPr lang="en-US" b="1" dirty="0">
                <a:solidFill>
                  <a:srgbClr val="002060"/>
                </a:solidFill>
              </a:rPr>
              <a:t>P</a:t>
            </a:r>
            <a:r>
              <a:rPr lang="en-US" b="1" dirty="0" smtClean="0">
                <a:solidFill>
                  <a:srgbClr val="002060"/>
                </a:solidFill>
              </a:rPr>
              <a:t>ass”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most work in economics, model is proposed and tested</a:t>
            </a:r>
          </a:p>
          <a:p>
            <a:pPr lvl="1"/>
            <a:r>
              <a:rPr lang="en-US" dirty="0" smtClean="0"/>
              <a:t>Subsequent work introduces variations that are not in original model to see what else is at work</a:t>
            </a:r>
          </a:p>
          <a:p>
            <a:pPr lvl="1"/>
            <a:r>
              <a:rPr lang="en-US" dirty="0" smtClean="0"/>
              <a:t>Not reasonable to assume that it is only savings rates that determine growth and Y/N</a:t>
            </a:r>
          </a:p>
          <a:p>
            <a:pPr lvl="2"/>
            <a:r>
              <a:rPr lang="en-US" sz="2400" dirty="0" smtClean="0"/>
              <a:t>Embedding other variables makes the model work better, and has been accepted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25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Puzzle 2 -&gt; Developing Nations should have a Higher ROR to Capital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8473" y="1690688"/>
            <a:ext cx="8209264" cy="461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72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Developing Nations have less Capital, so Return to Capital should be Higher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nations would be found closer to the origin of the graph</a:t>
            </a:r>
          </a:p>
          <a:p>
            <a:pPr lvl="1"/>
            <a:r>
              <a:rPr lang="en-US" dirty="0" smtClean="0"/>
              <a:t>Additional capital should add more to output than it does when capital accrued in industrialized nations</a:t>
            </a:r>
          </a:p>
          <a:p>
            <a:pPr lvl="1"/>
            <a:r>
              <a:rPr lang="en-US" dirty="0" smtClean="0"/>
              <a:t>This should pull capital into these countries</a:t>
            </a:r>
          </a:p>
          <a:p>
            <a:pPr lvl="2"/>
            <a:r>
              <a:rPr lang="en-US" sz="2400" dirty="0" smtClean="0"/>
              <a:t>Not what is observed in the real world</a:t>
            </a:r>
          </a:p>
          <a:p>
            <a:pPr lvl="2"/>
            <a:r>
              <a:rPr lang="en-US" sz="2400" dirty="0" smtClean="0"/>
              <a:t>Once again, the complexity of factors that determine output is at play</a:t>
            </a:r>
          </a:p>
          <a:p>
            <a:pPr lvl="1"/>
            <a:r>
              <a:rPr lang="en-US" sz="2800" dirty="0" smtClean="0"/>
              <a:t>As one concrete example, many (most) developing nations have capital controls</a:t>
            </a:r>
          </a:p>
          <a:p>
            <a:pPr lvl="2"/>
            <a:r>
              <a:rPr lang="en-US" sz="2400" dirty="0" smtClean="0"/>
              <a:t>Regulations prevent capital from freely leaving the country</a:t>
            </a:r>
          </a:p>
          <a:p>
            <a:pPr lvl="2"/>
            <a:r>
              <a:rPr lang="en-US" sz="2400" dirty="0" smtClean="0"/>
              <a:t>As a result, capital </a:t>
            </a:r>
            <a:r>
              <a:rPr lang="en-US" sz="2400" smtClean="0"/>
              <a:t>doesn’t flow in…….</a:t>
            </a:r>
            <a:endParaRPr lang="en-US" sz="2400" dirty="0" smtClean="0"/>
          </a:p>
          <a:p>
            <a:pPr lvl="2"/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55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Puzzle #3 -&gt; Non-convergence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Model predicts that developing nations should converge with industrialized nations</a:t>
            </a:r>
          </a:p>
          <a:p>
            <a:pPr lvl="1"/>
            <a:r>
              <a:rPr lang="en-US" dirty="0" smtClean="0"/>
              <a:t>Marginal product of capital higher, so growth should be faster</a:t>
            </a:r>
          </a:p>
          <a:p>
            <a:pPr lvl="1"/>
            <a:r>
              <a:rPr lang="en-US" dirty="0" smtClean="0"/>
              <a:t>And, over time, developing nations should adopt technological advances common in developed nations</a:t>
            </a:r>
          </a:p>
          <a:p>
            <a:pPr lvl="2"/>
            <a:r>
              <a:rPr lang="en-US" sz="2400" dirty="0" smtClean="0"/>
              <a:t>This is a “maybe”, as institutional barriers (e.g. patents) may prevent widespread adoption</a:t>
            </a:r>
          </a:p>
          <a:p>
            <a:pPr lvl="2"/>
            <a:r>
              <a:rPr lang="en-US" sz="2400" dirty="0" smtClean="0"/>
              <a:t>By the time a lagging nation adopts a computer chip advancement, for instance, the next generation has already been developed</a:t>
            </a:r>
          </a:p>
          <a:p>
            <a:r>
              <a:rPr lang="en-US" sz="3200" dirty="0" smtClean="0"/>
              <a:t>Convergence has been very uneven</a:t>
            </a:r>
          </a:p>
          <a:p>
            <a:pPr lvl="1"/>
            <a:r>
              <a:rPr lang="en-US" sz="2800" dirty="0" smtClean="0"/>
              <a:t>Some nations (Asian Tigers – Malaysia, Thailand, Singapore, and </a:t>
            </a:r>
            <a:r>
              <a:rPr lang="en-US" sz="2800" dirty="0" err="1" smtClean="0"/>
              <a:t>Indonesis</a:t>
            </a:r>
            <a:r>
              <a:rPr lang="en-US" sz="2800" dirty="0" smtClean="0"/>
              <a:t>) have grown rapidly and income/capita approaches that in the industrialized world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618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Malaysia has a higher GDP per capita (at PPP) than Russia</a:t>
            </a:r>
          </a:p>
          <a:p>
            <a:pPr lvl="1"/>
            <a:r>
              <a:rPr lang="en-US" dirty="0" smtClean="0"/>
              <a:t>Thailand’s GDP at PPP exceeds Brazil’s</a:t>
            </a:r>
          </a:p>
          <a:p>
            <a:r>
              <a:rPr lang="en-US" dirty="0" smtClean="0"/>
              <a:t>Many smaller developing nations remain quite poor by world standards, so convergence is </a:t>
            </a:r>
            <a:r>
              <a:rPr lang="en-US" smtClean="0"/>
              <a:t>very </a:t>
            </a:r>
            <a:r>
              <a:rPr lang="en-US" smtClean="0"/>
              <a:t>uneven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2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01AA2-CC14-4A7C-8661-9455FD481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Measurement Across Nations is Tricky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751BC-BB71-4327-8811-831083CD3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Want GDP/Capita</a:t>
            </a:r>
          </a:p>
          <a:p>
            <a:pPr lvl="1"/>
            <a:r>
              <a:rPr lang="en-US" sz="2800" dirty="0"/>
              <a:t>But, GDP in Japan is measured in Yen, not dollars</a:t>
            </a:r>
          </a:p>
          <a:p>
            <a:pPr lvl="1"/>
            <a:r>
              <a:rPr lang="en-US" sz="2800" dirty="0"/>
              <a:t>First step is to translate foreign GDP into U.S. $s (or vice-versa) to compare</a:t>
            </a:r>
          </a:p>
          <a:p>
            <a:pPr lvl="2"/>
            <a:r>
              <a:rPr lang="en-US" sz="2400" dirty="0"/>
              <a:t>Immediate problem: foreign exchange rates are manipulated</a:t>
            </a:r>
          </a:p>
          <a:p>
            <a:pPr lvl="2"/>
            <a:r>
              <a:rPr lang="en-US" sz="2400" dirty="0"/>
              <a:t>Will embed errors in the model</a:t>
            </a:r>
          </a:p>
          <a:p>
            <a:pPr lvl="1"/>
            <a:r>
              <a:rPr lang="en-US" sz="2800" dirty="0"/>
              <a:t>Also want to correct for the cost of living</a:t>
            </a:r>
          </a:p>
          <a:p>
            <a:pPr lvl="2"/>
            <a:r>
              <a:rPr lang="en-US" sz="2400" dirty="0"/>
              <a:t>Much higher in a nation such as Japan, primarily due to space constraints</a:t>
            </a:r>
          </a:p>
          <a:p>
            <a:pPr lvl="2"/>
            <a:r>
              <a:rPr lang="en-US" sz="2400" dirty="0"/>
              <a:t>Once done, value is known as GDP at Purchasing Power Parity</a:t>
            </a:r>
          </a:p>
          <a:p>
            <a:pPr lvl="3"/>
            <a:r>
              <a:rPr lang="en-US" sz="2200" dirty="0"/>
              <a:t>Now can make some comparisons….still may not be entirely accurate</a:t>
            </a:r>
          </a:p>
          <a:p>
            <a:pPr lvl="2"/>
            <a:endParaRPr lang="en-US" sz="24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855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F37FB-644F-4AB6-AB1C-6ED244A9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Top Ten…….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5D08B-B856-43EC-AC31-4B51C9CF2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F3B8684-0B42-4342-B19F-05DBB7AA44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42312"/>
              </p:ext>
            </p:extLst>
          </p:nvPr>
        </p:nvGraphicFramePr>
        <p:xfrm>
          <a:off x="2680219" y="1967949"/>
          <a:ext cx="8744436" cy="373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cument" r:id="rId3" imgW="5474643" imgH="2340069" progId="Word.Document.12">
                  <p:embed/>
                </p:oleObj>
              </mc:Choice>
              <mc:Fallback>
                <p:oleObj name="Document" r:id="rId3" imgW="5474643" imgH="234006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0219" y="1967949"/>
                        <a:ext cx="8744436" cy="3737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39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79623-E449-46CD-AF9B-ABF0C9F9D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Observations….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53CFD-39B9-409C-B4FE-3BD6A4B4E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Mostly very small nations -&gt; many derive income from oil wealth</a:t>
            </a:r>
          </a:p>
          <a:p>
            <a:pPr lvl="1"/>
            <a:r>
              <a:rPr lang="en-US" sz="2800" dirty="0"/>
              <a:t>Ireland became a global financial sector after 2008-09</a:t>
            </a:r>
          </a:p>
          <a:p>
            <a:pPr lvl="1"/>
            <a:r>
              <a:rPr lang="en-US" sz="2800" dirty="0"/>
              <a:t>Has benefited considerably in terms of growth</a:t>
            </a:r>
          </a:p>
          <a:p>
            <a:r>
              <a:rPr lang="en-US" sz="3200" dirty="0"/>
              <a:t>Note that GDP/Capita is only one factor reflecting “desirability”</a:t>
            </a:r>
          </a:p>
          <a:p>
            <a:pPr lvl="1"/>
            <a:r>
              <a:rPr lang="en-US" sz="2800" dirty="0"/>
              <a:t>Singapore is known for draconian political policies -&gt; might not want to live there, even if standard of living high</a:t>
            </a:r>
          </a:p>
        </p:txBody>
      </p:sp>
    </p:spTree>
    <p:extLst>
      <p:ext uri="{BB962C8B-B14F-4D97-AF65-F5344CB8AC3E}">
        <p14:creationId xmlns:p14="http://schemas.microsoft.com/office/powerpoint/2010/main" val="133725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CA631-AFB3-41B0-9236-7EB8D52FE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Also, Even after Corrections, Still some Questions about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73C36-B502-40B4-A41F-23B051762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https://www.nytimes.com/2005/04/17/weekinreview/were-rich-youre-not-end-of-story.html</a:t>
            </a:r>
            <a:endParaRPr lang="en-US" dirty="0"/>
          </a:p>
          <a:p>
            <a:r>
              <a:rPr lang="en-US" dirty="0"/>
              <a:t>Large welfare </a:t>
            </a:r>
            <a:r>
              <a:rPr lang="en-US" dirty="0" smtClean="0"/>
              <a:t>state – High income due mostly to North Sea oil</a:t>
            </a:r>
            <a:endParaRPr lang="en-US" dirty="0"/>
          </a:p>
          <a:p>
            <a:pPr lvl="1"/>
            <a:r>
              <a:rPr lang="en-US" dirty="0"/>
              <a:t>Observationally, Norwegians live very simply</a:t>
            </a:r>
          </a:p>
          <a:p>
            <a:pPr lvl="1"/>
            <a:r>
              <a:rPr lang="en-US" dirty="0"/>
              <a:t>Prices and taxes are very high-&gt; correction for PPP may not fully account for this</a:t>
            </a:r>
          </a:p>
          <a:p>
            <a:pPr lvl="2"/>
            <a:r>
              <a:rPr lang="en-US" dirty="0"/>
              <a:t>VAT taxes, in particular, consume a great deal of spendable income</a:t>
            </a:r>
          </a:p>
          <a:p>
            <a:pPr lvl="1"/>
            <a:r>
              <a:rPr lang="en-US" dirty="0"/>
              <a:t>Hence, must use caution when evaluating numbers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71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13B79-2EDD-438E-AEDF-D9620FD0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Next ten…..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B60E5-4DF3-48E9-845A-4A63D4522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13A333F-2640-4913-B38E-5CD7E54D0F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761078"/>
              </p:ext>
            </p:extLst>
          </p:nvPr>
        </p:nvGraphicFramePr>
        <p:xfrm>
          <a:off x="2996098" y="1987826"/>
          <a:ext cx="8660897" cy="4025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Document" r:id="rId3" imgW="5474643" imgH="2545306" progId="Word.Document.12">
                  <p:embed/>
                </p:oleObj>
              </mc:Choice>
              <mc:Fallback>
                <p:oleObj name="Document" r:id="rId3" imgW="5474643" imgH="25453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96098" y="1987826"/>
                        <a:ext cx="8660897" cy="4025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7427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20BD-3CF6-4A48-A081-E609A25D3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U.S. does Fairly Well in this Ranking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AEEC5-21A5-4D4F-BCE3-08603AA7A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Top GDP/Capita among large nations</a:t>
            </a:r>
          </a:p>
          <a:p>
            <a:pPr lvl="1"/>
            <a:r>
              <a:rPr lang="en-US" sz="2800" dirty="0"/>
              <a:t>Note considerable difference between U.S. and Germany</a:t>
            </a:r>
          </a:p>
          <a:p>
            <a:r>
              <a:rPr lang="en-US" sz="3200" dirty="0"/>
              <a:t>U.S. is </a:t>
            </a:r>
            <a:r>
              <a:rPr lang="en-US" sz="3200" b="1" i="1" dirty="0"/>
              <a:t>very</a:t>
            </a:r>
            <a:r>
              <a:rPr lang="en-US" sz="3200" dirty="0"/>
              <a:t> resource rich, and this has produced higher growth</a:t>
            </a:r>
          </a:p>
          <a:p>
            <a:pPr lvl="1"/>
            <a:r>
              <a:rPr lang="en-US" sz="2800" dirty="0"/>
              <a:t>Superior farmland, abundant energy</a:t>
            </a:r>
          </a:p>
          <a:p>
            <a:pPr lvl="2"/>
            <a:r>
              <a:rPr lang="en-US" sz="2400" dirty="0" smtClean="0"/>
              <a:t>Constraints </a:t>
            </a:r>
            <a:r>
              <a:rPr lang="en-US" sz="2400" dirty="0"/>
              <a:t>in Africa </a:t>
            </a:r>
            <a:r>
              <a:rPr lang="en-US" sz="2400" dirty="0" smtClean="0"/>
              <a:t>make GDP/Capita much lower-&gt; </a:t>
            </a:r>
            <a:r>
              <a:rPr lang="en-US" sz="2400" dirty="0"/>
              <a:t>arable land is short – difficult to attain conditions for </a:t>
            </a:r>
            <a:r>
              <a:rPr lang="en-US" sz="2400" b="1" dirty="0"/>
              <a:t>take-off</a:t>
            </a:r>
            <a:r>
              <a:rPr lang="en-US" sz="2400" dirty="0"/>
              <a:t> to higher growth</a:t>
            </a:r>
          </a:p>
          <a:p>
            <a:pPr lvl="1"/>
            <a:r>
              <a:rPr lang="en-US" sz="2800" dirty="0"/>
              <a:t>Also, we tend to work many more hours than the rest of the world</a:t>
            </a:r>
          </a:p>
          <a:p>
            <a:pPr lvl="2"/>
            <a:r>
              <a:rPr lang="en-US" sz="2400" dirty="0"/>
              <a:t>About 2 work weeks more on average</a:t>
            </a:r>
          </a:p>
          <a:p>
            <a:pPr lvl="2"/>
            <a:r>
              <a:rPr lang="en-US" sz="2400" dirty="0"/>
              <a:t>Work Ethic definitely part of </a:t>
            </a:r>
            <a:r>
              <a:rPr lang="en-US" sz="2400" dirty="0" smtClean="0"/>
              <a:t>equation</a:t>
            </a:r>
          </a:p>
          <a:p>
            <a:pPr lvl="1"/>
            <a:r>
              <a:rPr lang="en-US" sz="2800" dirty="0" smtClean="0"/>
              <a:t>China is still ranked around 100 -&gt; very high GDP, very high population</a:t>
            </a:r>
            <a:endParaRPr lang="en-US" sz="2800" dirty="0"/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6794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CAE4D-54E4-4FF7-9DFF-F1D4616DC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What are we Leaving 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A973-672B-41C6-BA59-9358D30ED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Recall discussion at beginning of course…</a:t>
            </a:r>
          </a:p>
          <a:p>
            <a:pPr lvl="1"/>
            <a:r>
              <a:rPr lang="en-US" sz="2800" dirty="0"/>
              <a:t>GDP reflects output</a:t>
            </a:r>
          </a:p>
          <a:p>
            <a:pPr lvl="2"/>
            <a:r>
              <a:rPr lang="en-US" sz="2400" dirty="0"/>
              <a:t>Will be reduced as people take more leisure, yet we LIKE leisure</a:t>
            </a:r>
          </a:p>
          <a:p>
            <a:pPr lvl="2"/>
            <a:r>
              <a:rPr lang="en-US" sz="2400" dirty="0"/>
              <a:t>In Japan, “death from overwork” is an official cause of death</a:t>
            </a:r>
          </a:p>
          <a:p>
            <a:pPr lvl="3"/>
            <a:r>
              <a:rPr lang="en-US" sz="2400" dirty="0"/>
              <a:t>If goal is “happiness”, may not make much sense</a:t>
            </a:r>
          </a:p>
          <a:p>
            <a:pPr lvl="2"/>
            <a:r>
              <a:rPr lang="en-US" sz="2600" dirty="0"/>
              <a:t>What about the environment? </a:t>
            </a:r>
          </a:p>
          <a:p>
            <a:pPr lvl="3"/>
            <a:r>
              <a:rPr lang="en-US" sz="2400" dirty="0"/>
              <a:t>Defund the EPA and GDP would go up (constraint on GDP)</a:t>
            </a:r>
          </a:p>
          <a:p>
            <a:pPr lvl="3"/>
            <a:r>
              <a:rPr lang="en-US" sz="2400" dirty="0"/>
              <a:t>Would we be better off? Most likely not</a:t>
            </a:r>
          </a:p>
          <a:p>
            <a:pPr lvl="1"/>
            <a:r>
              <a:rPr lang="en-US" sz="3000" dirty="0"/>
              <a:t>GDP only indirectly reflects aesthetics, art, music, etc.</a:t>
            </a:r>
          </a:p>
          <a:p>
            <a:pPr lvl="2"/>
            <a:r>
              <a:rPr lang="en-US" sz="2600" dirty="0"/>
              <a:t>These are thought to reflect on the “success” of </a:t>
            </a:r>
            <a:r>
              <a:rPr lang="en-US" sz="2600"/>
              <a:t>a society</a:t>
            </a:r>
            <a:endParaRPr lang="en-US" sz="2600" dirty="0"/>
          </a:p>
          <a:p>
            <a:pPr lvl="3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0714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1679</Words>
  <Application>Microsoft Office PowerPoint</Application>
  <PresentationFormat>Widescreen</PresentationFormat>
  <Paragraphs>153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Document</vt:lpstr>
      <vt:lpstr>Growth Models</vt:lpstr>
      <vt:lpstr>Factors known to Impact Growth</vt:lpstr>
      <vt:lpstr>Measurement Across Nations is Tricky</vt:lpstr>
      <vt:lpstr>Top Ten…….</vt:lpstr>
      <vt:lpstr>Observations….</vt:lpstr>
      <vt:lpstr>Also, Even after Corrections, Still some Questions about Measurement</vt:lpstr>
      <vt:lpstr>Next ten…..</vt:lpstr>
      <vt:lpstr>U.S. does Fairly Well in this Ranking</vt:lpstr>
      <vt:lpstr>What are we Leaving Out?</vt:lpstr>
      <vt:lpstr>Relationship when Factors other than Capital and Labor are included</vt:lpstr>
      <vt:lpstr>Constraints</vt:lpstr>
      <vt:lpstr>Growth Models – Part 2</vt:lpstr>
      <vt:lpstr>More Sophisticated – Solow Model</vt:lpstr>
      <vt:lpstr>PowerPoint Presentation</vt:lpstr>
      <vt:lpstr>This is Final Version of Solow</vt:lpstr>
      <vt:lpstr>Graph must Reflect Diminishing Returns to Capital – Assumed in Model</vt:lpstr>
      <vt:lpstr>Increase in Savings</vt:lpstr>
      <vt:lpstr>If Y/N included…..</vt:lpstr>
      <vt:lpstr>Example…..</vt:lpstr>
      <vt:lpstr>Puzzles </vt:lpstr>
      <vt:lpstr>Solow Model was a “First Pass”</vt:lpstr>
      <vt:lpstr>Puzzle 2 -&gt; Developing Nations should have a Higher ROR to Capital</vt:lpstr>
      <vt:lpstr>Developing Nations have less Capital, so Return to Capital should be Higher</vt:lpstr>
      <vt:lpstr>Puzzle #3 -&gt; Non-convergence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Models</dc:title>
  <dc:creator>Leclair, Mark S.</dc:creator>
  <cp:lastModifiedBy>Leclair, Mark S.</cp:lastModifiedBy>
  <cp:revision>33</cp:revision>
  <dcterms:created xsi:type="dcterms:W3CDTF">2022-03-28T10:14:50Z</dcterms:created>
  <dcterms:modified xsi:type="dcterms:W3CDTF">2022-04-25T13:26:56Z</dcterms:modified>
</cp:coreProperties>
</file>