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7" r:id="rId4"/>
    <p:sldId id="258" r:id="rId5"/>
    <p:sldId id="259" r:id="rId6"/>
    <p:sldId id="260" r:id="rId7"/>
    <p:sldId id="262" r:id="rId8"/>
    <p:sldId id="261" r:id="rId9"/>
    <p:sldId id="263" r:id="rId10"/>
    <p:sldId id="264" r:id="rId11"/>
    <p:sldId id="265" r:id="rId12"/>
    <p:sldId id="266" r:id="rId13"/>
    <p:sldId id="268" r:id="rId14"/>
    <p:sldId id="269" r:id="rId15"/>
    <p:sldId id="270" r:id="rId16"/>
    <p:sldId id="273" r:id="rId17"/>
    <p:sldId id="271" r:id="rId18"/>
    <p:sldId id="272" r:id="rId19"/>
    <p:sldId id="274" r:id="rId20"/>
    <p:sldId id="275" r:id="rId21"/>
    <p:sldId id="276" r:id="rId22"/>
    <p:sldId id="281" r:id="rId23"/>
    <p:sldId id="279" r:id="rId24"/>
    <p:sldId id="277" r:id="rId25"/>
    <p:sldId id="278" r:id="rId26"/>
    <p:sldId id="280" r:id="rId27"/>
    <p:sldId id="285" r:id="rId28"/>
    <p:sldId id="283" r:id="rId29"/>
    <p:sldId id="286" r:id="rId30"/>
    <p:sldId id="287" r:id="rId3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32" y="1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2F4CCF-8E45-4170-A7AB-3F5B9241CF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576A4A9-73A8-4D77-8BD5-510F67B291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3976F5-6D41-473E-A1A1-3C85FC5627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6ABAA-EE8E-4CBB-8336-DD163D15004A}" type="datetimeFigureOut">
              <a:rPr lang="en-US" smtClean="0"/>
              <a:t>12/6/2021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1FE837-8ADD-430E-A9EA-F15956A6BE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D10046-3F89-45B4-A22E-5972BAC8AD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6FA3C-0E8C-4FEF-AD24-B1129B0454E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88282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4ADF04-8B2B-4F98-B626-E2B59F8180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412B16C-A164-47D3-853C-670E0F17B1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816414-D4D7-43CF-94C6-63D70E6066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6ABAA-EE8E-4CBB-8336-DD163D15004A}" type="datetimeFigureOut">
              <a:rPr lang="en-US" smtClean="0"/>
              <a:t>12/6/2021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406E27-C31D-4433-9114-3496372766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777E64-D3F0-4EFA-9FAE-043C58F1E2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6FA3C-0E8C-4FEF-AD24-B1129B0454E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73471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C6DD3EE-E103-4FE1-A59A-B1E35A105A3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842ADC1-A6B1-4879-A353-38979E9202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FAEC5C-7DCA-4101-BF73-E18244DF6C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6ABAA-EE8E-4CBB-8336-DD163D15004A}" type="datetimeFigureOut">
              <a:rPr lang="en-US" smtClean="0"/>
              <a:t>12/6/2021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AE8CB9-7C84-488C-8EAF-FA94B43C88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13C1EB-5336-4327-907A-6E501C9478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6FA3C-0E8C-4FEF-AD24-B1129B0454E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31032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26199E-7063-452B-9CA4-E9F9A5D142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A89200-713E-4AC8-B335-68F4BC3274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CE1FF0-A498-49F7-BF96-43501DF380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6ABAA-EE8E-4CBB-8336-DD163D15004A}" type="datetimeFigureOut">
              <a:rPr lang="en-US" smtClean="0"/>
              <a:t>12/6/2021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ECA8D2-1834-4FB6-B029-9EDCCC9CE8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50F51A-13AD-4647-94F1-8086F6E48F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6FA3C-0E8C-4FEF-AD24-B1129B0454E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53691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69F4AF-A81C-4A7F-AEE2-D69A94AA5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0666BC-5BA8-45FB-ACF1-1B91C8BA61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120C6C-3EFF-4E93-ACB5-0397680C1E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6ABAA-EE8E-4CBB-8336-DD163D15004A}" type="datetimeFigureOut">
              <a:rPr lang="en-US" smtClean="0"/>
              <a:t>12/6/2021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6CF36F-0E78-4A4A-AB54-0A4502CC06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DDFD10-3B34-437F-951D-50296A3E60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6FA3C-0E8C-4FEF-AD24-B1129B0454E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48597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84CAAB-8B1E-42E0-AF10-350BB957F4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414432-0BEF-4083-95F8-D11ECA05250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79BCD83-A757-4BC8-9454-E22D432C92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7ACBFC9-CCD4-44DB-BED1-F1A5939C1C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6ABAA-EE8E-4CBB-8336-DD163D15004A}" type="datetimeFigureOut">
              <a:rPr lang="en-US" smtClean="0"/>
              <a:t>12/6/2021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AD9D187-F9F5-4343-A719-204804DD57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46B22C-0A78-4306-867D-95E3955EBB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6FA3C-0E8C-4FEF-AD24-B1129B0454E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31241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3A04FF-2826-43AD-8CCC-73876B7AC4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BF87AB-C918-4468-A667-ACF783C871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8087C9A-01CE-4DEB-9363-318C26E67A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25B1F31-672B-4764-9F1B-660D2D31712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68C67D2-14EB-4681-ADC8-7DF1AFB4C0E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626863B-5474-494F-9F68-0D125A71E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6ABAA-EE8E-4CBB-8336-DD163D15004A}" type="datetimeFigureOut">
              <a:rPr lang="en-US" smtClean="0"/>
              <a:t>12/6/2021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81DE209-C4DD-4094-AD80-62AB7988B5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0E0FF2D-0908-461E-8C58-AA6742FCE6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6FA3C-0E8C-4FEF-AD24-B1129B0454E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39436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81DA83-7808-4323-911A-A1B20C6B2C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A64BDF4-6646-4E28-B5B4-CAA0F2CCC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6ABAA-EE8E-4CBB-8336-DD163D15004A}" type="datetimeFigureOut">
              <a:rPr lang="en-US" smtClean="0"/>
              <a:t>12/6/2021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DEBA10F-1CC6-42E1-8E33-7F5F33BFBB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ED432E3-7816-4552-A87F-D1637358C4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6FA3C-0E8C-4FEF-AD24-B1129B0454E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13340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736CF90-C154-4FA8-8F4A-74FB404575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6ABAA-EE8E-4CBB-8336-DD163D15004A}" type="datetimeFigureOut">
              <a:rPr lang="en-US" smtClean="0"/>
              <a:t>12/6/2021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9FDABF5-8223-4C11-A1E5-0197730A58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C1AE3F5-41B7-47DA-B8A1-7B14E2BD83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6FA3C-0E8C-4FEF-AD24-B1129B0454E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83345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7B1C7C-4B1F-4CB0-8D81-72719D9E70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3FD762-F05F-4C69-8780-D7AB99C7C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40A6551-9451-4721-84DF-AD487DB6AEE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1E4901-7207-45B1-A668-5399FFBC48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6ABAA-EE8E-4CBB-8336-DD163D15004A}" type="datetimeFigureOut">
              <a:rPr lang="en-US" smtClean="0"/>
              <a:t>12/6/2021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580F20-590E-4291-845F-4E0EAA1276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C94959F-0CAA-46DF-A667-DF755E569E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6FA3C-0E8C-4FEF-AD24-B1129B0454E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15230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E43A22-FF7D-481D-98FC-D27358481B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2189767-E634-4D3E-9094-40813095011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6BDDF6F-9885-4EF9-B11C-CD69F7E64E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09D5478-D61C-4419-8A33-92820BE62B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6ABAA-EE8E-4CBB-8336-DD163D15004A}" type="datetimeFigureOut">
              <a:rPr lang="en-US" smtClean="0"/>
              <a:t>12/6/2021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40DCDBA-FF60-4C48-B9E3-C15C755B1F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480CD4-F379-4C75-91FE-9C6A1F9506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6FA3C-0E8C-4FEF-AD24-B1129B0454E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88071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03152DC-ED84-416D-8DFE-6184421524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3F5FA2-EA2A-4FCB-A12D-270500EF12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31FD5D-ED80-4496-984F-FBEA26AB66C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56ABAA-EE8E-4CBB-8336-DD163D15004A}" type="datetimeFigureOut">
              <a:rPr lang="en-US" smtClean="0"/>
              <a:t>12/6/2021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4621D2-232E-42DD-8464-4886DC4B1C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0E0EEC-F0F9-4587-8A4B-98FB32AECEE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6FA3C-0E8C-4FEF-AD24-B1129B0454E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46085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487F7A-1930-40AB-8F26-72B636153C7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EC 11 – Fall 2021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583972D-C5B6-44B4-A07E-856E12ED471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600" b="1" dirty="0">
                <a:solidFill>
                  <a:schemeClr val="accent6">
                    <a:lumMod val="50000"/>
                  </a:schemeClr>
                </a:solidFill>
              </a:rPr>
              <a:t>Market Failure – Congestion and </a:t>
            </a:r>
          </a:p>
          <a:p>
            <a:r>
              <a:rPr lang="en-US" sz="3600" b="1" dirty="0">
                <a:solidFill>
                  <a:schemeClr val="accent6">
                    <a:lumMod val="50000"/>
                  </a:schemeClr>
                </a:solidFill>
              </a:rPr>
              <a:t>Consumer Protection (asymmetric information)</a:t>
            </a:r>
          </a:p>
        </p:txBody>
      </p:sp>
    </p:spTree>
    <p:extLst>
      <p:ext uri="{BB962C8B-B14F-4D97-AF65-F5344CB8AC3E}">
        <p14:creationId xmlns:p14="http://schemas.microsoft.com/office/powerpoint/2010/main" val="36436318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C357EE-F4F6-4484-8C79-56E6EA0798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2">
                    <a:lumMod val="50000"/>
                  </a:schemeClr>
                </a:solidFill>
              </a:rPr>
              <a:t>Role of FAA Hard to Argue Against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FA0F81-FDD6-4C55-80A5-F724FD3C89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Consumers unable to judge safety of aircraft</a:t>
            </a:r>
          </a:p>
          <a:p>
            <a:pPr lvl="1"/>
            <a:r>
              <a:rPr lang="en-US" dirty="0"/>
              <a:t>Story of flight back from Zurich</a:t>
            </a:r>
          </a:p>
          <a:p>
            <a:pPr lvl="1"/>
            <a:r>
              <a:rPr lang="en-US" dirty="0"/>
              <a:t>In absence of FAA, fliers would have to judge airlines on safety record, a very bad idea</a:t>
            </a:r>
          </a:p>
          <a:p>
            <a:pPr lvl="2"/>
            <a:r>
              <a:rPr lang="en-US" sz="2400" dirty="0"/>
              <a:t>Eventually market would shake out the bad companies, but the toll might be substantial</a:t>
            </a:r>
          </a:p>
          <a:p>
            <a:r>
              <a:rPr lang="en-US" dirty="0"/>
              <a:t>Consumer Product Safety Commission (CPSC) less supportable</a:t>
            </a:r>
          </a:p>
          <a:p>
            <a:pPr lvl="1"/>
            <a:r>
              <a:rPr lang="en-US" dirty="0"/>
              <a:t>Most “failed” products do not involve death or major injury</a:t>
            </a:r>
          </a:p>
          <a:p>
            <a:pPr lvl="1"/>
            <a:r>
              <a:rPr lang="en-US" dirty="0"/>
              <a:t>Consumers better able to judge risks themselves</a:t>
            </a:r>
          </a:p>
          <a:p>
            <a:pPr lvl="1"/>
            <a:r>
              <a:rPr lang="en-US" dirty="0"/>
              <a:t>And, private organizations (UL) do same work at no cost to government</a:t>
            </a:r>
          </a:p>
          <a:p>
            <a:pPr lvl="1"/>
            <a:endParaRPr lang="en-US" sz="2800" dirty="0"/>
          </a:p>
          <a:p>
            <a:pPr lvl="1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4678130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467BD6-BF6E-4104-AF7E-3CBFBB6769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2">
                    <a:lumMod val="50000"/>
                  </a:schemeClr>
                </a:solidFill>
              </a:rPr>
              <a:t>Generalization -&gt; Initial Regulation Likely the most Beneficial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B9F4B8-C95A-4D9E-A592-57F79E2346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As further regulations imposed, costs rise and benefits fall</a:t>
            </a:r>
          </a:p>
          <a:p>
            <a:r>
              <a:rPr lang="en-US" dirty="0"/>
              <a:t>Should exist an “ideal” level of regulation</a:t>
            </a:r>
          </a:p>
          <a:p>
            <a:pPr lvl="1"/>
            <a:r>
              <a:rPr lang="en-US" dirty="0"/>
              <a:t>Marginal benefit of regulation equals the marginal cost</a:t>
            </a:r>
          </a:p>
          <a:p>
            <a:pPr lvl="1"/>
            <a:r>
              <a:rPr lang="en-US" dirty="0"/>
              <a:t>The MC must include costs of agency and increased prices of all goods arising from regulation</a:t>
            </a:r>
          </a:p>
          <a:p>
            <a:pPr lvl="1"/>
            <a:r>
              <a:rPr lang="en-US" dirty="0"/>
              <a:t>Suggests expensive regulations that have low incremental benefits should not be undertaken</a:t>
            </a:r>
          </a:p>
          <a:p>
            <a:pPr lvl="2"/>
            <a:r>
              <a:rPr lang="en-US" dirty="0"/>
              <a:t>e</a:t>
            </a:r>
            <a:r>
              <a:rPr lang="en-US" sz="2400" dirty="0"/>
              <a:t>.g. a certain number of people die each year from hairdryers falling into a bathtub</a:t>
            </a:r>
          </a:p>
          <a:p>
            <a:pPr lvl="2"/>
            <a:r>
              <a:rPr lang="en-US" sz="2400" dirty="0"/>
              <a:t>Do we ban hairdryers or force them to be battery powered or have them encased in plastic so they are waterproof?</a:t>
            </a:r>
          </a:p>
          <a:p>
            <a:pPr lvl="3"/>
            <a:r>
              <a:rPr lang="en-US" sz="2200" dirty="0"/>
              <a:t>If cost excessive, no more hairdryers produced</a:t>
            </a:r>
          </a:p>
        </p:txBody>
      </p:sp>
    </p:spTree>
    <p:extLst>
      <p:ext uri="{BB962C8B-B14F-4D97-AF65-F5344CB8AC3E}">
        <p14:creationId xmlns:p14="http://schemas.microsoft.com/office/powerpoint/2010/main" val="26891613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CD9C44-3867-4B83-97C9-5EB2B70B46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Graphically….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057E15-7E59-465D-9741-093E9FEEB4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" sz="18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9EA0071-DAD5-4C87-B12D-D8EAC20966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1525" y="2105696"/>
            <a:ext cx="8075054" cy="4752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14930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901EF8-9273-4616-8670-1FF6721E7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Explanation……………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A42F9D-86D4-484D-8FE3-7BC6F53B47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“Easy” work done first -&gt; safety regulations on products that are hard for consumers to evaluate and can cause real harm</a:t>
            </a:r>
          </a:p>
          <a:p>
            <a:pPr lvl="1"/>
            <a:r>
              <a:rPr lang="en-US" dirty="0"/>
              <a:t>Once these products are taken care of, marginal benefits begin to fall</a:t>
            </a:r>
          </a:p>
          <a:p>
            <a:pPr lvl="1"/>
            <a:r>
              <a:rPr lang="en-US" dirty="0"/>
              <a:t>Likewise, incremental costs are low at first, as obviously dangerous products or services are regulated</a:t>
            </a:r>
          </a:p>
          <a:p>
            <a:pPr lvl="2"/>
            <a:r>
              <a:rPr lang="en-US" sz="2400" dirty="0"/>
              <a:t>As more and more regulation is imposed, costs rise</a:t>
            </a:r>
          </a:p>
          <a:p>
            <a:pPr lvl="2"/>
            <a:r>
              <a:rPr lang="en-US" sz="2400" dirty="0"/>
              <a:t>Eventually, marginal benefit no longer exceeds marginal cost and further regulation does not make sense</a:t>
            </a:r>
          </a:p>
          <a:p>
            <a:pPr lvl="2"/>
            <a:r>
              <a:rPr lang="en-US" sz="2400" dirty="0"/>
              <a:t>This notion escapes most in Washington</a:t>
            </a:r>
          </a:p>
          <a:p>
            <a:pPr lvl="2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292937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3712E6-F7F9-4F63-9E95-231076C856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Honest Evaluation of Agencies must Include whether Actions keep Products off Market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D74C25-34F4-47BF-B205-2FE4702B5C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That outcome may not be costless in terms of safety and consumer welfare</a:t>
            </a:r>
          </a:p>
          <a:p>
            <a:r>
              <a:rPr lang="en-US" dirty="0"/>
              <a:t>Best approach is to use cost-benefit analysis and only pursue regulations that make sense under this criteria</a:t>
            </a:r>
          </a:p>
          <a:p>
            <a:pPr lvl="1"/>
            <a:r>
              <a:rPr lang="en-US" dirty="0"/>
              <a:t>Costs of regulation include costs of agency, increased costs to consumers of new product standards, elimination of products that don’t meet standards</a:t>
            </a:r>
          </a:p>
          <a:p>
            <a:pPr lvl="1"/>
            <a:r>
              <a:rPr lang="en-US" dirty="0"/>
              <a:t>Benefits include fewer injuries/deaths -&gt; end up having to put a price tag on these</a:t>
            </a:r>
          </a:p>
          <a:p>
            <a:pPr lvl="1"/>
            <a:r>
              <a:rPr lang="en-US" dirty="0"/>
              <a:t>Only support regulations that pass this test</a:t>
            </a:r>
          </a:p>
          <a:p>
            <a:pPr lvl="2"/>
            <a:r>
              <a:rPr lang="en-US" sz="2400" dirty="0"/>
              <a:t>In the case of the FAA, little doubt that agency would meet this test</a:t>
            </a:r>
          </a:p>
          <a:p>
            <a:pPr lvl="2"/>
            <a:r>
              <a:rPr lang="en-US" sz="2400" dirty="0"/>
              <a:t>What about FDA – it is presumed we must have a drug regulator, but what are the costs and benefits?</a:t>
            </a:r>
          </a:p>
        </p:txBody>
      </p:sp>
    </p:spTree>
    <p:extLst>
      <p:ext uri="{BB962C8B-B14F-4D97-AF65-F5344CB8AC3E}">
        <p14:creationId xmlns:p14="http://schemas.microsoft.com/office/powerpoint/2010/main" val="28424228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9FDC07-73A5-4C60-968A-43B470A9FA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Analysis of FDA……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FCE8F6-5CA6-4754-A768-42DFF01F7D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Noted problems with assumption that FDA regulations guarantee drug safety</a:t>
            </a:r>
          </a:p>
          <a:p>
            <a:pPr lvl="1"/>
            <a:r>
              <a:rPr lang="en-US" dirty="0"/>
              <a:t>Clinical trials are of limited length (3 years), some drugs (NSAIDs) do not present side effects (heart attacks) until longer time frame</a:t>
            </a:r>
          </a:p>
          <a:p>
            <a:pPr lvl="1"/>
            <a:r>
              <a:rPr lang="en-US" dirty="0"/>
              <a:t>FDA will miss inter-generational dangers (“DEH, the Wonder Drug Women should Wonder About”)</a:t>
            </a:r>
          </a:p>
          <a:p>
            <a:pPr lvl="1"/>
            <a:r>
              <a:rPr lang="en-US" dirty="0"/>
              <a:t>Although production standards are in place, much of drug output occurs in developing world, outside of FDA direct scrutiny</a:t>
            </a:r>
          </a:p>
          <a:p>
            <a:pPr lvl="2"/>
            <a:r>
              <a:rPr lang="en-US" sz="2400" dirty="0"/>
              <a:t>May have situations where temporary issues arise with a medication</a:t>
            </a:r>
          </a:p>
          <a:p>
            <a:pPr lvl="1"/>
            <a:r>
              <a:rPr lang="en-US" dirty="0"/>
              <a:t>FDA does not regulate supplements market – a morass of problems </a:t>
            </a:r>
          </a:p>
          <a:p>
            <a:pPr lvl="1"/>
            <a:r>
              <a:rPr lang="en-US" sz="2800" dirty="0"/>
              <a:t>Even with these caveats, still seems regulation a necessity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36498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7ADD5A-77A7-42B6-A3B3-D31B0BF65E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FDA’s Triumphant Moment was in the 1950s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494B25-244B-42B0-BFEF-1BF4641886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Thalidomide introduced as a treatment for morning sickness in pregnant women</a:t>
            </a:r>
          </a:p>
          <a:p>
            <a:pPr lvl="1"/>
            <a:r>
              <a:rPr lang="en-US" dirty="0"/>
              <a:t>Widely distributed in Europe</a:t>
            </a:r>
          </a:p>
          <a:p>
            <a:pPr lvl="1"/>
            <a:r>
              <a:rPr lang="en-US" dirty="0"/>
              <a:t>Kept off the market in U.S. by FDA for further testing</a:t>
            </a:r>
          </a:p>
          <a:p>
            <a:pPr lvl="2"/>
            <a:r>
              <a:rPr lang="en-US" sz="2400" dirty="0"/>
              <a:t>Only U.S. cases were from women who had traveled while pregnant and been offered the drug</a:t>
            </a:r>
          </a:p>
          <a:p>
            <a:pPr lvl="1"/>
            <a:r>
              <a:rPr lang="en-US" sz="2800" dirty="0"/>
              <a:t>Within months, birth defects (severe) began appearing in babies born to women who had taken drug</a:t>
            </a:r>
          </a:p>
          <a:p>
            <a:pPr lvl="2"/>
            <a:r>
              <a:rPr lang="en-US" sz="2400" dirty="0"/>
              <a:t>Thousands of cases, as well as thousands of miscarriages</a:t>
            </a:r>
          </a:p>
          <a:p>
            <a:pPr lvl="1"/>
            <a:r>
              <a:rPr lang="en-US" sz="2800" dirty="0"/>
              <a:t>FDA lauded for preventing a wholesale crisis in U.S.</a:t>
            </a:r>
          </a:p>
          <a:p>
            <a:pPr lvl="1"/>
            <a:endParaRPr lang="en-US" sz="2800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77793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7123A0-4327-479A-ABE7-D2469D04CB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4">
                    <a:lumMod val="50000"/>
                  </a:schemeClr>
                </a:solidFill>
              </a:rPr>
              <a:t>Other Issue is Potential for FDA to Delay Products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5C0F09-D253-453D-BB21-C9979BCD21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 some cases, harm may seem minor</a:t>
            </a:r>
          </a:p>
          <a:p>
            <a:pPr lvl="1"/>
            <a:r>
              <a:rPr lang="en-US" dirty="0"/>
              <a:t>After “scandal” with cyclamates (1970), FDA was gun-shy about approving further artificial sweeteners</a:t>
            </a:r>
          </a:p>
          <a:p>
            <a:pPr lvl="2"/>
            <a:r>
              <a:rPr lang="en-US" sz="2400" dirty="0"/>
              <a:t>Products can be important for diabetics, etc.</a:t>
            </a:r>
          </a:p>
          <a:p>
            <a:pPr lvl="1"/>
            <a:r>
              <a:rPr lang="en-US" dirty="0"/>
              <a:t>When Searle came up with Aspartame – </a:t>
            </a:r>
            <a:r>
              <a:rPr lang="en-US" dirty="0" err="1"/>
              <a:t>Nutrasweet</a:t>
            </a:r>
            <a:r>
              <a:rPr lang="en-US" dirty="0"/>
              <a:t> – FDA delayed approval for 10 years</a:t>
            </a:r>
          </a:p>
          <a:p>
            <a:pPr lvl="2"/>
            <a:r>
              <a:rPr lang="en-US" sz="2400" dirty="0"/>
              <a:t>Convinced that, once again, something dangerous would be found</a:t>
            </a:r>
          </a:p>
          <a:p>
            <a:pPr lvl="2"/>
            <a:r>
              <a:rPr lang="en-US" sz="2400" dirty="0"/>
              <a:t>Finally determined that the only way to injure rats with Aspartame was to bury them in it until they suffocated</a:t>
            </a:r>
          </a:p>
          <a:p>
            <a:pPr lvl="2"/>
            <a:r>
              <a:rPr lang="en-US" sz="2400" dirty="0"/>
              <a:t>Now the most widely used artificial sweetener in world</a:t>
            </a:r>
          </a:p>
          <a:p>
            <a:pPr lvl="1"/>
            <a:r>
              <a:rPr lang="en-US" dirty="0"/>
              <a:t>Case is “only” about a sweetener, but what if it was a treatment for cancer</a:t>
            </a:r>
          </a:p>
        </p:txBody>
      </p:sp>
    </p:spTree>
    <p:extLst>
      <p:ext uri="{BB962C8B-B14F-4D97-AF65-F5344CB8AC3E}">
        <p14:creationId xmlns:p14="http://schemas.microsoft.com/office/powerpoint/2010/main" val="218279776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31A67F-139A-4D38-B408-9D3790573B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bg2">
                    <a:lumMod val="10000"/>
                  </a:schemeClr>
                </a:solidFill>
              </a:rPr>
              <a:t>Game Theory can be used to Model FDA Behavior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96DAE9-CDBE-46BB-89A4-1B226C1974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Bureaucrats have option of approving drug or delaying/denying</a:t>
            </a:r>
          </a:p>
          <a:p>
            <a:pPr lvl="1"/>
            <a:r>
              <a:rPr lang="en-US" dirty="0"/>
              <a:t>Highest risk is approving something like thalidomide and having a health catastrophe result</a:t>
            </a:r>
          </a:p>
          <a:p>
            <a:pPr lvl="1"/>
            <a:r>
              <a:rPr lang="en-US" dirty="0"/>
              <a:t>But also have to consider case where bureaucratic “fear” delays drugs that have significant benefits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C2C42215-4532-4F80-AC00-ED1E9C745A9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6425909"/>
              </p:ext>
            </p:extLst>
          </p:nvPr>
        </p:nvGraphicFramePr>
        <p:xfrm>
          <a:off x="2077375" y="3915052"/>
          <a:ext cx="8273988" cy="19104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57996">
                  <a:extLst>
                    <a:ext uri="{9D8B030D-6E8A-4147-A177-3AD203B41FA5}">
                      <a16:colId xmlns:a16="http://schemas.microsoft.com/office/drawing/2014/main" val="3973381890"/>
                    </a:ext>
                  </a:extLst>
                </a:gridCol>
                <a:gridCol w="2757996">
                  <a:extLst>
                    <a:ext uri="{9D8B030D-6E8A-4147-A177-3AD203B41FA5}">
                      <a16:colId xmlns:a16="http://schemas.microsoft.com/office/drawing/2014/main" val="1321035561"/>
                    </a:ext>
                  </a:extLst>
                </a:gridCol>
                <a:gridCol w="2757996">
                  <a:extLst>
                    <a:ext uri="{9D8B030D-6E8A-4147-A177-3AD203B41FA5}">
                      <a16:colId xmlns:a16="http://schemas.microsoft.com/office/drawing/2014/main" val="364391173"/>
                    </a:ext>
                  </a:extLst>
                </a:gridCol>
              </a:tblGrid>
              <a:tr h="63031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Approve Drug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Deny Approval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4669023"/>
                  </a:ext>
                </a:extLst>
              </a:tr>
              <a:tr h="630314">
                <a:tc>
                  <a:txBody>
                    <a:bodyPr/>
                    <a:lstStyle/>
                    <a:p>
                      <a:r>
                        <a:rPr lang="en-US" dirty="0"/>
                        <a:t>Drug is Safe and Effective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Dominant outcome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Some in need of treatment die or are harmed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8130525"/>
                  </a:ext>
                </a:extLst>
              </a:tr>
              <a:tr h="630314">
                <a:tc>
                  <a:txBody>
                    <a:bodyPr/>
                    <a:lstStyle/>
                    <a:p>
                      <a:r>
                        <a:rPr lang="en-US" dirty="0"/>
                        <a:t>Drug is Harmful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Worst outcome – Drug injures/kills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Also a dominant outcome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01929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528281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5ADFA9-71DC-4DBE-9ED0-0DB4903678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2060"/>
                </a:solidFill>
              </a:rPr>
              <a:t>Bureaucrat at FDA facing these choices….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1267CF-6666-433F-9E4D-7FD73FC1EF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Riskiest outcome is lower left – the one to be avoided at all costs</a:t>
            </a:r>
          </a:p>
          <a:p>
            <a:pPr lvl="1"/>
            <a:r>
              <a:rPr lang="en-US" dirty="0"/>
              <a:t>Could create very public scandal</a:t>
            </a:r>
          </a:p>
          <a:p>
            <a:pPr lvl="1"/>
            <a:r>
              <a:rPr lang="en-US" dirty="0"/>
              <a:t>Although upper right also bad, affects fewer people and lack of approval unlikely to be known to very many patients, except those who participated in clinical trials</a:t>
            </a:r>
          </a:p>
          <a:p>
            <a:pPr lvl="1"/>
            <a:r>
              <a:rPr lang="en-US" dirty="0"/>
              <a:t>Conclusion – Fear will lead to delayed treatments and loss of life or lower quality </a:t>
            </a:r>
            <a:r>
              <a:rPr lang="en-US"/>
              <a:t>of life</a:t>
            </a:r>
            <a:endParaRPr lang="en-US" dirty="0"/>
          </a:p>
          <a:p>
            <a:pPr lvl="1"/>
            <a:r>
              <a:rPr lang="en-US" dirty="0"/>
              <a:t>Underlies the Trump Administration’s </a:t>
            </a:r>
            <a:r>
              <a:rPr lang="en-US" i="1" dirty="0"/>
              <a:t>Right to Try</a:t>
            </a:r>
            <a:r>
              <a:rPr lang="en-US" dirty="0"/>
              <a:t> policy that allowed terminally ill patients to take experimental treatments</a:t>
            </a:r>
          </a:p>
        </p:txBody>
      </p:sp>
    </p:spTree>
    <p:extLst>
      <p:ext uri="{BB962C8B-B14F-4D97-AF65-F5344CB8AC3E}">
        <p14:creationId xmlns:p14="http://schemas.microsoft.com/office/powerpoint/2010/main" val="13170865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92B3DF-B09B-4D4B-AAF5-D3369E19D8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2060"/>
                </a:solidFill>
              </a:rPr>
              <a:t>Congestion – Considered its form of Market Failure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2302D9-8315-47EA-872F-BFD44D9A84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/>
              <a:t>Can refer to road congestion or any other situation where one individual’s consumption of a good interferes with another</a:t>
            </a:r>
          </a:p>
          <a:p>
            <a:pPr lvl="1"/>
            <a:r>
              <a:rPr lang="en-US" sz="2800" dirty="0"/>
              <a:t>Another good example is rail system (Metro North)</a:t>
            </a:r>
          </a:p>
          <a:p>
            <a:pPr lvl="1"/>
            <a:r>
              <a:rPr lang="en-US" sz="2800" dirty="0"/>
              <a:t>In Connecticut, road system is unfixable</a:t>
            </a:r>
          </a:p>
          <a:p>
            <a:pPr lvl="2"/>
            <a:r>
              <a:rPr lang="en-US" sz="2400" dirty="0"/>
              <a:t>Traffic jams the norm, at least pre-covid</a:t>
            </a:r>
          </a:p>
          <a:p>
            <a:pPr lvl="2"/>
            <a:r>
              <a:rPr lang="en-US" sz="2400" dirty="0"/>
              <a:t>Placing further roads an impossibility</a:t>
            </a:r>
          </a:p>
          <a:p>
            <a:pPr lvl="3"/>
            <a:r>
              <a:rPr lang="en-US" sz="2400" dirty="0"/>
              <a:t>State has focused on providing better mass transit and (silly) proposals to funnel traffic off highly used roads to back roads</a:t>
            </a:r>
          </a:p>
          <a:p>
            <a:pPr lvl="4"/>
            <a:r>
              <a:rPr lang="en-US" sz="2400" dirty="0"/>
              <a:t>Favorite – Push traffic off I-95 during traffic jams onto Route 1 (that will work)</a:t>
            </a:r>
          </a:p>
        </p:txBody>
      </p:sp>
    </p:spTree>
    <p:extLst>
      <p:ext uri="{BB962C8B-B14F-4D97-AF65-F5344CB8AC3E}">
        <p14:creationId xmlns:p14="http://schemas.microsoft.com/office/powerpoint/2010/main" val="136292325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Conclusion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Appropriate amount of regulation is based upon relative returns in terms of safety and efficacy</a:t>
            </a:r>
          </a:p>
          <a:p>
            <a:pPr lvl="1"/>
            <a:r>
              <a:rPr lang="en-US" dirty="0"/>
              <a:t>Compared to relative costs</a:t>
            </a:r>
          </a:p>
          <a:p>
            <a:r>
              <a:rPr lang="en-US" dirty="0"/>
              <a:t>Regulatory environment can lead to bureaucratic stalling – delaying the approval of a product out of fear</a:t>
            </a:r>
          </a:p>
          <a:p>
            <a:pPr lvl="1"/>
            <a:r>
              <a:rPr lang="en-US" dirty="0"/>
              <a:t>Reforms have addressed some of this at the FDA, but drug approval times remain </a:t>
            </a:r>
            <a:r>
              <a:rPr lang="en-US"/>
              <a:t>very long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991618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Asymmetric Information and Agency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Extension of market failure represented by consumer protection</a:t>
            </a:r>
          </a:p>
          <a:p>
            <a:pPr lvl="1"/>
            <a:r>
              <a:rPr lang="en-US" dirty="0"/>
              <a:t>As noted, underlying reason for agencies such as the FDA and FAA is that consumers are unable to judge safety/effectiveness of products</a:t>
            </a:r>
          </a:p>
          <a:p>
            <a:pPr lvl="1"/>
            <a:r>
              <a:rPr lang="en-US" dirty="0"/>
              <a:t>Solution is to have agency guarantee safety and effectiveness on behalf of consumer</a:t>
            </a:r>
          </a:p>
          <a:p>
            <a:r>
              <a:rPr lang="en-US" dirty="0"/>
              <a:t>Can extend to situations involving private contracts</a:t>
            </a:r>
          </a:p>
          <a:p>
            <a:pPr lvl="1"/>
            <a:r>
              <a:rPr lang="en-US" dirty="0"/>
              <a:t>One party has superior knowledge of circumstance and can take advantage of other party</a:t>
            </a:r>
          </a:p>
          <a:p>
            <a:pPr lvl="1"/>
            <a:r>
              <a:rPr lang="en-US" dirty="0"/>
              <a:t>Can affect a variety of commercial and even political scenarios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91584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15CE2E-24EE-4443-B2F7-1D60A216F3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C00000"/>
                </a:solidFill>
              </a:rPr>
              <a:t>Specific Definition of an Agency Problem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F0E696-242A-48B5-BFA6-720EF1D2F8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b="0" i="0" dirty="0">
                <a:solidFill>
                  <a:srgbClr val="111111"/>
                </a:solidFill>
                <a:effectLst/>
                <a:latin typeface="SourceSansPro"/>
              </a:rPr>
              <a:t>An Agency Problem is a conflict of interest that arises when one party is supposed to act in the best interest of another party, bu</a:t>
            </a:r>
            <a:r>
              <a:rPr lang="en-US" sz="3200" dirty="0">
                <a:solidFill>
                  <a:srgbClr val="111111"/>
                </a:solidFill>
                <a:latin typeface="SourceSansPro"/>
              </a:rPr>
              <a:t>t has a monetary or other incentive not to do so</a:t>
            </a:r>
          </a:p>
          <a:p>
            <a:pPr lvl="1"/>
            <a:r>
              <a:rPr lang="en-US" sz="2800" b="0" i="0" dirty="0">
                <a:solidFill>
                  <a:srgbClr val="111111"/>
                </a:solidFill>
                <a:effectLst/>
                <a:latin typeface="SourceSansPro"/>
              </a:rPr>
              <a:t>A situation </a:t>
            </a:r>
            <a:r>
              <a:rPr lang="en-US" sz="2800" dirty="0">
                <a:solidFill>
                  <a:srgbClr val="111111"/>
                </a:solidFill>
                <a:latin typeface="SourceSansPro"/>
              </a:rPr>
              <a:t>in which an individual “hires” someone to act on their behalf, but the interests of the two parties do not match</a:t>
            </a:r>
          </a:p>
          <a:p>
            <a:pPr lvl="1"/>
            <a:r>
              <a:rPr lang="en-US" sz="2800" b="0" i="0" dirty="0">
                <a:solidFill>
                  <a:srgbClr val="111111"/>
                </a:solidFill>
                <a:effectLst/>
                <a:latin typeface="SourceSansPro"/>
              </a:rPr>
              <a:t>In general, this will result in the individual not getting what they wanted</a:t>
            </a:r>
          </a:p>
          <a:p>
            <a:pPr lvl="2"/>
            <a:r>
              <a:rPr lang="en-US" sz="2400" dirty="0">
                <a:solidFill>
                  <a:srgbClr val="111111"/>
                </a:solidFill>
                <a:latin typeface="SourceSansPro"/>
              </a:rPr>
              <a:t>Note that this arises both because the individual has surrendered control </a:t>
            </a:r>
            <a:r>
              <a:rPr lang="en-US" sz="2400" b="1" dirty="0">
                <a:solidFill>
                  <a:srgbClr val="111111"/>
                </a:solidFill>
                <a:latin typeface="SourceSansPro"/>
              </a:rPr>
              <a:t>and</a:t>
            </a:r>
            <a:r>
              <a:rPr lang="en-US" sz="2400" dirty="0">
                <a:solidFill>
                  <a:srgbClr val="111111"/>
                </a:solidFill>
                <a:latin typeface="SourceSansPro"/>
              </a:rPr>
              <a:t> because the person acting on their behalf has superior information</a:t>
            </a:r>
            <a:endParaRPr lang="en-US" sz="2400" b="0" i="0" dirty="0">
              <a:solidFill>
                <a:srgbClr val="111111"/>
              </a:solidFill>
              <a:effectLst/>
              <a:latin typeface="SourceSansPro"/>
            </a:endParaRPr>
          </a:p>
          <a:p>
            <a:pPr lvl="1"/>
            <a:endParaRPr lang="en-US" sz="2800" b="0" i="0" dirty="0">
              <a:solidFill>
                <a:srgbClr val="111111"/>
              </a:solidFill>
              <a:effectLst/>
              <a:latin typeface="SourceSansPro"/>
            </a:endParaRPr>
          </a:p>
          <a:p>
            <a:pPr marL="0" indent="0">
              <a:buNone/>
            </a:pPr>
            <a:endParaRPr lang="en-US" dirty="0">
              <a:solidFill>
                <a:srgbClr val="111111"/>
              </a:solidFill>
              <a:latin typeface="SourceSansPro"/>
            </a:endParaRPr>
          </a:p>
        </p:txBody>
      </p:sp>
    </p:spTree>
    <p:extLst>
      <p:ext uri="{BB962C8B-B14F-4D97-AF65-F5344CB8AC3E}">
        <p14:creationId xmlns:p14="http://schemas.microsoft.com/office/powerpoint/2010/main" val="419285165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Stockholder/Stockbroker Problem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600" dirty="0"/>
              <a:t>Most common example of Agency Problem is stockbroker/ stockholder relationship</a:t>
            </a:r>
          </a:p>
          <a:p>
            <a:pPr lvl="2"/>
            <a:r>
              <a:rPr lang="en-US" sz="2800" dirty="0"/>
              <a:t>Stockbroker can, if hired to actively manage an account, seek own self-interest rather than the interests of investor</a:t>
            </a:r>
            <a:endParaRPr lang="en-US" dirty="0"/>
          </a:p>
          <a:p>
            <a:r>
              <a:rPr lang="en-US" dirty="0"/>
              <a:t>Tie salary of broker to financial outcome for stockholder</a:t>
            </a:r>
          </a:p>
          <a:p>
            <a:pPr lvl="1"/>
            <a:r>
              <a:rPr lang="en-US" sz="2600" dirty="0"/>
              <a:t>Broker still makes money “churning” account, but loses money when this reduces the rate of return to the investor</a:t>
            </a:r>
          </a:p>
          <a:p>
            <a:pPr lvl="2"/>
            <a:r>
              <a:rPr lang="en-US" sz="2400" dirty="0"/>
              <a:t>Incentive to misbehave reduced</a:t>
            </a:r>
          </a:p>
          <a:p>
            <a:pPr lvl="1"/>
            <a:r>
              <a:rPr lang="en-US" sz="2600" dirty="0"/>
              <a:t>This is now common practice for most reputable brokers</a:t>
            </a:r>
          </a:p>
          <a:p>
            <a:r>
              <a:rPr lang="en-US" dirty="0"/>
              <a:t>Reiterate that the problem here is both insufficient information and the fact that broker has </a:t>
            </a:r>
            <a:r>
              <a:rPr lang="en-US" i="1" dirty="0"/>
              <a:t>more</a:t>
            </a:r>
            <a:r>
              <a:rPr lang="en-US" dirty="0"/>
              <a:t> information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918294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Other Examples……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Doctor-Patient relationship</a:t>
            </a:r>
          </a:p>
          <a:p>
            <a:pPr lvl="1"/>
            <a:r>
              <a:rPr lang="en-US" dirty="0"/>
              <a:t>Doctor has greater knowledge of patient’s condition and possible treatments that patient can have</a:t>
            </a:r>
          </a:p>
          <a:p>
            <a:pPr lvl="1"/>
            <a:r>
              <a:rPr lang="en-US" dirty="0"/>
              <a:t>May prescribe treatment that is in self-interest</a:t>
            </a:r>
          </a:p>
          <a:p>
            <a:pPr lvl="2"/>
            <a:r>
              <a:rPr lang="en-US" sz="2400" dirty="0"/>
              <a:t>Dentist who crowns a tooth that needs a filling</a:t>
            </a:r>
          </a:p>
          <a:p>
            <a:pPr lvl="2"/>
            <a:r>
              <a:rPr lang="en-US" sz="2400" dirty="0"/>
              <a:t>Surgeon who replaces a hip when painkillers would have worked</a:t>
            </a:r>
          </a:p>
          <a:p>
            <a:r>
              <a:rPr lang="en-US" dirty="0"/>
              <a:t>Homeowner-Contractor Relationship</a:t>
            </a:r>
          </a:p>
          <a:p>
            <a:pPr lvl="1"/>
            <a:r>
              <a:rPr lang="en-US" dirty="0"/>
              <a:t>“Your chimney needs repair”</a:t>
            </a:r>
          </a:p>
          <a:p>
            <a:pPr lvl="1"/>
            <a:r>
              <a:rPr lang="en-US" dirty="0"/>
              <a:t>Homeowner not only does not know if repair done properly, but doesn’t even know if it was needed in the first place.</a:t>
            </a:r>
          </a:p>
          <a:p>
            <a:pPr lvl="1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3184502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Automobile owner – Mechanic (my favorite)</a:t>
            </a:r>
          </a:p>
          <a:p>
            <a:pPr lvl="1"/>
            <a:r>
              <a:rPr lang="en-US" dirty="0"/>
              <a:t>Incentive for repair shop to “find” most expensive repair and little consumer can do about it, since cannot diagnose him/herself</a:t>
            </a:r>
          </a:p>
          <a:p>
            <a:r>
              <a:rPr lang="en-US" dirty="0"/>
              <a:t>Some potential solutions….</a:t>
            </a:r>
          </a:p>
          <a:p>
            <a:pPr lvl="1"/>
            <a:r>
              <a:rPr lang="en-US" dirty="0"/>
              <a:t>Medical care example -&gt; 2</a:t>
            </a:r>
            <a:r>
              <a:rPr lang="en-US" baseline="30000" dirty="0"/>
              <a:t>nd</a:t>
            </a:r>
            <a:r>
              <a:rPr lang="en-US" dirty="0"/>
              <a:t> opinions</a:t>
            </a:r>
          </a:p>
          <a:p>
            <a:pPr lvl="2"/>
            <a:r>
              <a:rPr lang="en-US" sz="2400" dirty="0"/>
              <a:t>Insurance also acts as a barrier </a:t>
            </a:r>
          </a:p>
          <a:p>
            <a:pPr lvl="2"/>
            <a:r>
              <a:rPr lang="en-US" sz="2400" dirty="0"/>
              <a:t>Will not grant approval for procedures that are not warranted</a:t>
            </a:r>
          </a:p>
          <a:p>
            <a:pPr lvl="1"/>
            <a:r>
              <a:rPr lang="en-US" dirty="0"/>
              <a:t>Warranties for repairs</a:t>
            </a:r>
          </a:p>
          <a:p>
            <a:pPr lvl="2"/>
            <a:r>
              <a:rPr lang="en-US" sz="2400" dirty="0"/>
              <a:t>Note that this does not fix problem – only guarantees that work that may have not been needed is covered</a:t>
            </a:r>
          </a:p>
        </p:txBody>
      </p:sp>
    </p:spTree>
    <p:extLst>
      <p:ext uri="{BB962C8B-B14F-4D97-AF65-F5344CB8AC3E}">
        <p14:creationId xmlns:p14="http://schemas.microsoft.com/office/powerpoint/2010/main" val="156654505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0DFEE4-3CF7-4812-BCBE-106B263602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Nonprofits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9E3EEC-0712-4465-A13F-090CC69514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Donors give and are (essentially) forgotten</a:t>
            </a:r>
          </a:p>
          <a:p>
            <a:pPr lvl="1"/>
            <a:r>
              <a:rPr lang="en-US" sz="2800" dirty="0"/>
              <a:t>For philanthropic work that is far away, contributor will never know whether donation did what it was supposed to do or nothing at all (drilling a well in Africa)</a:t>
            </a:r>
          </a:p>
          <a:p>
            <a:pPr lvl="1"/>
            <a:r>
              <a:rPr lang="en-US" sz="2800" dirty="0"/>
              <a:t>Of examples of Agency Problems this is the one most difficult to solve</a:t>
            </a:r>
          </a:p>
          <a:p>
            <a:pPr lvl="2"/>
            <a:r>
              <a:rPr lang="en-US" sz="2400" dirty="0"/>
              <a:t>Difficult to provide donors with specific information regarding what their donation accomplished</a:t>
            </a:r>
          </a:p>
          <a:p>
            <a:pPr lvl="2"/>
            <a:r>
              <a:rPr lang="en-US" sz="2400" dirty="0"/>
              <a:t>Long list of examples of nonprofits that misdirected or misused funds</a:t>
            </a:r>
          </a:p>
        </p:txBody>
      </p:sp>
    </p:spTree>
    <p:extLst>
      <p:ext uri="{BB962C8B-B14F-4D97-AF65-F5344CB8AC3E}">
        <p14:creationId xmlns:p14="http://schemas.microsoft.com/office/powerpoint/2010/main" val="44815106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D729BB-BB7A-4AE4-9DFE-CF8D735292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Outside of Commerce -&gt; Voter/Politician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86F884-1D2C-4A24-AA20-4D27D93918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Politician acts as agent of voter</a:t>
            </a:r>
          </a:p>
          <a:p>
            <a:pPr lvl="1"/>
            <a:r>
              <a:rPr lang="en-US" sz="2800" dirty="0"/>
              <a:t>If politician does opposite of what was promised in campaign, little voter can do in the short-term</a:t>
            </a:r>
          </a:p>
          <a:p>
            <a:pPr lvl="1"/>
            <a:r>
              <a:rPr lang="en-US" sz="2800" dirty="0"/>
              <a:t>Can only vote person out in next round of elections</a:t>
            </a:r>
          </a:p>
          <a:p>
            <a:r>
              <a:rPr lang="en-US" sz="3200" dirty="0"/>
              <a:t>Common in Washington DC now</a:t>
            </a:r>
          </a:p>
          <a:p>
            <a:pPr lvl="1"/>
            <a:r>
              <a:rPr lang="en-US" sz="2800" dirty="0"/>
              <a:t>Congressman/women runs on particular platform and reverses direction upon arriving</a:t>
            </a:r>
          </a:p>
          <a:p>
            <a:pPr marL="457200" lvl="1" indent="0">
              <a:buNone/>
            </a:pPr>
            <a:r>
              <a:rPr lang="en-US" sz="2800" dirty="0"/>
              <a:t> </a:t>
            </a:r>
          </a:p>
          <a:p>
            <a:pPr lvl="1"/>
            <a:endParaRPr lang="en-US" sz="2800" dirty="0"/>
          </a:p>
          <a:p>
            <a:pPr lvl="1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3381642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7887DB-DEF4-4ADF-97C0-38D255BA51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Economic Costs……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4907FC-B42A-47D7-8F82-4756520962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Leads to imperfect outcome for consumer/stockholder</a:t>
            </a:r>
          </a:p>
          <a:p>
            <a:pPr lvl="1"/>
            <a:r>
              <a:rPr lang="en-US" sz="2800" dirty="0"/>
              <a:t>Sought to attain one result (e.g. highest rate of return on market), ends up with another</a:t>
            </a:r>
          </a:p>
          <a:p>
            <a:pPr lvl="1"/>
            <a:r>
              <a:rPr lang="en-US" sz="2800" dirty="0"/>
              <a:t>Or, in the case of medical care, ends up with the wrong treatment</a:t>
            </a:r>
          </a:p>
          <a:p>
            <a:pPr lvl="2"/>
            <a:r>
              <a:rPr lang="en-US" sz="2400" dirty="0"/>
              <a:t>Hard to fix this after the fact -&gt; cannot undo the crowning of a tooth</a:t>
            </a:r>
          </a:p>
          <a:p>
            <a:pPr lvl="1"/>
            <a:r>
              <a:rPr lang="en-US" sz="2800" dirty="0"/>
              <a:t>As noted, when possible, economic incentives are used to work against problem</a:t>
            </a:r>
          </a:p>
          <a:p>
            <a:pPr lvl="2"/>
            <a:r>
              <a:rPr lang="en-US" sz="2400" dirty="0"/>
              <a:t>Or third-party intervention (such as insurance)</a:t>
            </a:r>
          </a:p>
          <a:p>
            <a:pPr lvl="1"/>
            <a:r>
              <a:rPr lang="en-US" sz="2800" dirty="0"/>
              <a:t>In some instances, no solution exists</a:t>
            </a:r>
          </a:p>
          <a:p>
            <a:pPr lvl="1"/>
            <a:endParaRPr lang="en-US" sz="2800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332666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508305-0620-4170-AB9A-2B3D7C14DA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Summary on Market Failure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264F19-9BBE-410C-9B5A-4B5C64BB7D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/>
              <a:t>Considers situations where a market solution is imperfect</a:t>
            </a:r>
          </a:p>
          <a:p>
            <a:pPr lvl="1"/>
            <a:r>
              <a:rPr lang="en-US" sz="2800" dirty="0"/>
              <a:t>If possible, a pricing solution is sought</a:t>
            </a:r>
          </a:p>
          <a:p>
            <a:r>
              <a:rPr lang="en-US" sz="3200" dirty="0"/>
              <a:t>Four categories</a:t>
            </a:r>
          </a:p>
          <a:p>
            <a:pPr lvl="1"/>
            <a:r>
              <a:rPr lang="en-US" sz="2800" dirty="0"/>
              <a:t>Externalities (such as pollution)</a:t>
            </a:r>
          </a:p>
          <a:p>
            <a:pPr lvl="2"/>
            <a:r>
              <a:rPr lang="en-US" sz="2400" dirty="0"/>
              <a:t>Pricing mechanism will solve</a:t>
            </a:r>
          </a:p>
          <a:p>
            <a:pPr lvl="1"/>
            <a:r>
              <a:rPr lang="en-US" sz="2800" dirty="0"/>
              <a:t>Congestion</a:t>
            </a:r>
          </a:p>
          <a:p>
            <a:pPr lvl="2"/>
            <a:r>
              <a:rPr lang="en-US" sz="2400" dirty="0"/>
              <a:t>Pricing mechanism can be used to reduce problem</a:t>
            </a:r>
          </a:p>
          <a:p>
            <a:pPr lvl="1"/>
            <a:r>
              <a:rPr lang="en-US" sz="2800" dirty="0"/>
              <a:t>Public goods </a:t>
            </a:r>
          </a:p>
          <a:p>
            <a:pPr lvl="2"/>
            <a:r>
              <a:rPr lang="en-US" sz="2400" dirty="0"/>
              <a:t>No market solution exists -&gt; result is government having to step in to determine how much of good will be provided</a:t>
            </a:r>
          </a:p>
        </p:txBody>
      </p:sp>
    </p:spTree>
    <p:extLst>
      <p:ext uri="{BB962C8B-B14F-4D97-AF65-F5344CB8AC3E}">
        <p14:creationId xmlns:p14="http://schemas.microsoft.com/office/powerpoint/2010/main" val="34379057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17BDC4-F88E-49B2-B979-633B973BAB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Debate about Tolls goes back to Horrific Accident in Stratford in 1983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6ECD67-A6AD-40D9-896C-1F485D4C7C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Truck plowed into toll plaza – seven killed</a:t>
            </a:r>
          </a:p>
          <a:p>
            <a:r>
              <a:rPr lang="en-US" dirty="0"/>
              <a:t>Magnitude of tragedy led to removal of toll stations across state</a:t>
            </a:r>
          </a:p>
          <a:p>
            <a:pPr lvl="1"/>
            <a:r>
              <a:rPr lang="en-US" dirty="0"/>
              <a:t>At current driving speeds (75 MPH+) tolls on Merritt Parkway (designed for 45 MPH) would be dangerous</a:t>
            </a:r>
          </a:p>
          <a:p>
            <a:r>
              <a:rPr lang="en-US" dirty="0"/>
              <a:t>Governor Lamont ran on idea of bringing back tolls to fix CT roads</a:t>
            </a:r>
          </a:p>
          <a:p>
            <a:pPr lvl="1"/>
            <a:r>
              <a:rPr lang="en-US" dirty="0"/>
              <a:t>Multiple proposals in Hartford – all shot down</a:t>
            </a:r>
          </a:p>
          <a:p>
            <a:pPr lvl="1"/>
            <a:r>
              <a:rPr lang="en-US" dirty="0"/>
              <a:t>Not even sure it would help with roads</a:t>
            </a:r>
          </a:p>
          <a:p>
            <a:pPr lvl="2"/>
            <a:r>
              <a:rPr lang="en-US" sz="2400" dirty="0"/>
              <a:t>No place to put new roads in State</a:t>
            </a:r>
          </a:p>
        </p:txBody>
      </p:sp>
    </p:spTree>
    <p:extLst>
      <p:ext uri="{BB962C8B-B14F-4D97-AF65-F5344CB8AC3E}">
        <p14:creationId xmlns:p14="http://schemas.microsoft.com/office/powerpoint/2010/main" val="314962992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E571F7-C529-4D4E-B104-81F480C427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Continued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22C19C-CC1E-4EAE-B6FB-01B42DE598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Imperfect information</a:t>
            </a:r>
          </a:p>
          <a:p>
            <a:pPr lvl="1"/>
            <a:r>
              <a:rPr lang="en-US" sz="2800" dirty="0"/>
              <a:t>Governmental intervention when consumers cannot know trust costs and benefits of a good</a:t>
            </a:r>
          </a:p>
          <a:p>
            <a:pPr lvl="1"/>
            <a:r>
              <a:rPr lang="en-US" sz="2800" dirty="0"/>
              <a:t>Agency problem -&gt; Consumers (investors) have incomplete information</a:t>
            </a:r>
          </a:p>
          <a:p>
            <a:pPr lvl="2"/>
            <a:r>
              <a:rPr lang="en-US" sz="2400" dirty="0"/>
              <a:t>Can get taken advantage of</a:t>
            </a:r>
          </a:p>
          <a:p>
            <a:pPr lvl="2"/>
            <a:r>
              <a:rPr lang="en-US" sz="2400" dirty="0"/>
              <a:t>Variety of mechanisms, warranties, performance-based pay, oversight used to prevent or reduce</a:t>
            </a:r>
          </a:p>
          <a:p>
            <a:pPr lvl="3"/>
            <a:r>
              <a:rPr lang="en-US" sz="2400" dirty="0"/>
              <a:t>Impossible </a:t>
            </a:r>
            <a:r>
              <a:rPr lang="en-US" sz="2400"/>
              <a:t>to eliminate</a:t>
            </a:r>
          </a:p>
        </p:txBody>
      </p:sp>
    </p:spTree>
    <p:extLst>
      <p:ext uri="{BB962C8B-B14F-4D97-AF65-F5344CB8AC3E}">
        <p14:creationId xmlns:p14="http://schemas.microsoft.com/office/powerpoint/2010/main" val="38985159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D6686E-2546-413F-82E3-43F3412902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2">
                    <a:lumMod val="50000"/>
                  </a:schemeClr>
                </a:solidFill>
              </a:rPr>
              <a:t>Problem – Congestion is an Externality (and its Ignored)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22162F-B357-4790-B1AA-E0734E7F3B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200" dirty="0"/>
              <a:t>My consumption of road “services” interferes with your consumption (and vice-versa)</a:t>
            </a:r>
          </a:p>
          <a:p>
            <a:pPr lvl="1"/>
            <a:r>
              <a:rPr lang="en-US" sz="2800" dirty="0"/>
              <a:t>Yet, no additional cost</a:t>
            </a:r>
          </a:p>
          <a:p>
            <a:pPr lvl="1"/>
            <a:r>
              <a:rPr lang="en-US" sz="2800" dirty="0"/>
              <a:t>If I paid more to use road during high use periods, possibility I would alter my behavior</a:t>
            </a:r>
          </a:p>
          <a:p>
            <a:pPr lvl="2"/>
            <a:r>
              <a:rPr lang="en-US" sz="2400" dirty="0"/>
              <a:t>Only means of doing that is tolling (As noted, not particularly popular in Connecticut)</a:t>
            </a:r>
          </a:p>
          <a:p>
            <a:r>
              <a:rPr lang="en-US" sz="3200" dirty="0"/>
              <a:t>The cost of me using the road at 5:00 AM going south is only the wear and tear on the road</a:t>
            </a:r>
          </a:p>
          <a:p>
            <a:pPr lvl="1"/>
            <a:r>
              <a:rPr lang="en-US" sz="2800" dirty="0"/>
              <a:t>By 7:00, congestion costs are rising, and peak at 8:00 (or so)</a:t>
            </a:r>
          </a:p>
          <a:p>
            <a:pPr lvl="1"/>
            <a:r>
              <a:rPr lang="en-US" sz="2800" dirty="0"/>
              <a:t>Northbound reverse, with peak at 5:00 PM and near zero cost at 9:00 AM</a:t>
            </a:r>
          </a:p>
        </p:txBody>
      </p:sp>
    </p:spTree>
    <p:extLst>
      <p:ext uri="{BB962C8B-B14F-4D97-AF65-F5344CB8AC3E}">
        <p14:creationId xmlns:p14="http://schemas.microsoft.com/office/powerpoint/2010/main" val="12116169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2E88A1-D540-41BA-840A-D89E56E3B7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Graphically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27FEB718-7280-4DB1-A469-AE6B46FE5B8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309617" y="1825625"/>
            <a:ext cx="5572766" cy="4351338"/>
          </a:xfrm>
        </p:spPr>
      </p:pic>
    </p:spTree>
    <p:extLst>
      <p:ext uri="{BB962C8B-B14F-4D97-AF65-F5344CB8AC3E}">
        <p14:creationId xmlns:p14="http://schemas.microsoft.com/office/powerpoint/2010/main" val="24063983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B48E86-5E77-4BCB-87E5-70EB349ECF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Explanation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49B031-9B5E-4386-A25F-BE0E913825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At low traffic volume times (7:00 AM heading north on the Merritt, 7:00 PM heading south) incremental cost is near zero</a:t>
            </a:r>
          </a:p>
          <a:p>
            <a:pPr lvl="1"/>
            <a:r>
              <a:rPr lang="en-US" dirty="0"/>
              <a:t>As volume increases, cost of congestion rises</a:t>
            </a:r>
          </a:p>
          <a:p>
            <a:pPr lvl="1"/>
            <a:r>
              <a:rPr lang="en-US" dirty="0"/>
              <a:t>By right hand side of graph, external cost very high</a:t>
            </a:r>
          </a:p>
          <a:p>
            <a:r>
              <a:rPr lang="en-US" dirty="0"/>
              <a:t>Solution -&gt; Time-based tolling</a:t>
            </a:r>
          </a:p>
          <a:p>
            <a:pPr lvl="1"/>
            <a:r>
              <a:rPr lang="en-US" dirty="0"/>
              <a:t>Toll at off-peak periods should be near zero, rising to significant toll at peak times</a:t>
            </a:r>
          </a:p>
          <a:p>
            <a:pPr lvl="2"/>
            <a:r>
              <a:rPr lang="en-US" sz="2400" dirty="0"/>
              <a:t>Accomplishes two major goals -&gt; Should reduce traffic at peak times AND created revenue to try other solutions to traffic problem</a:t>
            </a:r>
          </a:p>
          <a:p>
            <a:pPr lvl="2"/>
            <a:r>
              <a:rPr lang="en-US" sz="2400" dirty="0"/>
              <a:t>Note similarity to externality issue – No “seller” and “buyer” in this case, which makes it a unique case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41660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B7E64F-482C-4A67-8ADC-B5EF53FD21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Public Infrastructure and Transportation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E78FE8-328A-4C1F-BD83-45774BF794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Amtrak (a public entity) charges according to time of day of travel</a:t>
            </a:r>
          </a:p>
          <a:p>
            <a:pPr lvl="1"/>
            <a:r>
              <a:rPr lang="en-US" dirty="0"/>
              <a:t>Attempt to get riders to utilize trains during low demand travel times</a:t>
            </a:r>
          </a:p>
          <a:p>
            <a:r>
              <a:rPr lang="en-US" dirty="0"/>
              <a:t>Airports use same pricing mechanism</a:t>
            </a:r>
          </a:p>
          <a:p>
            <a:pPr lvl="1"/>
            <a:r>
              <a:rPr lang="en-US" dirty="0"/>
              <a:t>Airlines charge higher prices for tickets during peak times</a:t>
            </a:r>
          </a:p>
          <a:p>
            <a:pPr lvl="1"/>
            <a:r>
              <a:rPr lang="en-US" dirty="0"/>
              <a:t>Goal is to spread out demand over course of day</a:t>
            </a:r>
          </a:p>
          <a:p>
            <a:pPr lvl="2"/>
            <a:r>
              <a:rPr lang="en-US" sz="2400" dirty="0"/>
              <a:t>Capacity of airports (e.g. air traffic control and runways) is limited</a:t>
            </a:r>
          </a:p>
          <a:p>
            <a:pPr lvl="2"/>
            <a:r>
              <a:rPr lang="en-US" sz="2400" dirty="0"/>
              <a:t>Costs are kept down if travel spread out over course of day so that new capacity is not needed</a:t>
            </a:r>
          </a:p>
          <a:p>
            <a:r>
              <a:rPr lang="en-US" sz="3200" dirty="0"/>
              <a:t>All efficient solutions to congestion problems involve a pricing mechanism</a:t>
            </a:r>
          </a:p>
        </p:txBody>
      </p:sp>
    </p:spTree>
    <p:extLst>
      <p:ext uri="{BB962C8B-B14F-4D97-AF65-F5344CB8AC3E}">
        <p14:creationId xmlns:p14="http://schemas.microsoft.com/office/powerpoint/2010/main" val="5069492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D35243-D8B6-4F24-8776-01ECA3A48A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Final Topic - Lack of Information as a Market Failure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4F62FA-74BC-4F1C-85D2-F41D7076FF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Notably consumer protection</a:t>
            </a:r>
          </a:p>
          <a:p>
            <a:r>
              <a:rPr lang="en-US" dirty="0"/>
              <a:t>Multiple products for which buyers are unable to judge safety and efficacy</a:t>
            </a:r>
          </a:p>
          <a:p>
            <a:pPr lvl="1"/>
            <a:r>
              <a:rPr lang="en-US" dirty="0"/>
              <a:t>Essentially equivalent to buying a product without knowing its characteristics</a:t>
            </a:r>
          </a:p>
          <a:p>
            <a:pPr lvl="1"/>
            <a:r>
              <a:rPr lang="en-US" dirty="0"/>
              <a:t>Common examples:</a:t>
            </a:r>
          </a:p>
          <a:p>
            <a:pPr lvl="2"/>
            <a:r>
              <a:rPr lang="en-US" sz="2400" dirty="0"/>
              <a:t>Prescription and OTC drugs</a:t>
            </a:r>
          </a:p>
          <a:p>
            <a:pPr lvl="2"/>
            <a:r>
              <a:rPr lang="en-US" sz="2400" dirty="0"/>
              <a:t>Air travel (safety)</a:t>
            </a:r>
          </a:p>
          <a:p>
            <a:pPr lvl="2"/>
            <a:r>
              <a:rPr lang="en-US" sz="2400" dirty="0"/>
              <a:t>Food</a:t>
            </a:r>
          </a:p>
          <a:p>
            <a:pPr lvl="1"/>
            <a:r>
              <a:rPr lang="en-US" sz="2800" dirty="0"/>
              <a:t>In absence of governmental oversight, no way to know if products are safe (and effective, in the case of drugs)</a:t>
            </a:r>
          </a:p>
          <a:p>
            <a:pPr lvl="2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146809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F3E04A-32A5-4A5E-BB36-F47F99646C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Regulatory Agencies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CC1F9C-0F87-4CC9-9F99-16953BA1DA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Food and Drug Administration (FDA) -&gt; food and drug safety</a:t>
            </a:r>
          </a:p>
          <a:p>
            <a:pPr lvl="1"/>
            <a:r>
              <a:rPr lang="en-US" dirty="0"/>
              <a:t>Assisted in food safety by USDA</a:t>
            </a:r>
          </a:p>
          <a:p>
            <a:r>
              <a:rPr lang="en-US" dirty="0"/>
              <a:t>Airline safety – Federal Aviation Administration (FAA) -&gt; certifies safety of airlines through maintenance requirements and oversight</a:t>
            </a:r>
          </a:p>
          <a:p>
            <a:r>
              <a:rPr lang="en-US" dirty="0"/>
              <a:t>Safety of consumer products – Consumer Product Safety Commission (CPSC)</a:t>
            </a:r>
          </a:p>
          <a:p>
            <a:pPr lvl="1"/>
            <a:r>
              <a:rPr lang="en-US" dirty="0"/>
              <a:t>Benefit somewhat less clear here, since extensive product testing (and threat of lawsuits) generally ensure safety</a:t>
            </a:r>
          </a:p>
          <a:p>
            <a:r>
              <a:rPr lang="en-US" dirty="0"/>
              <a:t>Safety of Railways, airlines, highways, etc. – National Transportation Safety Board</a:t>
            </a:r>
          </a:p>
          <a:p>
            <a:pPr lvl="1"/>
            <a:r>
              <a:rPr lang="en-US" sz="2600" dirty="0"/>
              <a:t>Somewhat different mandate – investigates major incidents, but recommendations come out of conclusions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02273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265</TotalTime>
  <Words>2423</Words>
  <Application>Microsoft Office PowerPoint</Application>
  <PresentationFormat>Widescreen</PresentationFormat>
  <Paragraphs>220</Paragraphs>
  <Slides>30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5" baseType="lpstr">
      <vt:lpstr>Arial</vt:lpstr>
      <vt:lpstr>Calibri</vt:lpstr>
      <vt:lpstr>Calibri Light</vt:lpstr>
      <vt:lpstr>SourceSansPro</vt:lpstr>
      <vt:lpstr>Office Theme</vt:lpstr>
      <vt:lpstr>EC 11 – Fall 2021</vt:lpstr>
      <vt:lpstr>Congestion – Considered its form of Market Failure</vt:lpstr>
      <vt:lpstr>Debate about Tolls goes back to Horrific Accident in Stratford in 1983</vt:lpstr>
      <vt:lpstr>Problem – Congestion is an Externality (and its Ignored)</vt:lpstr>
      <vt:lpstr>Graphically</vt:lpstr>
      <vt:lpstr>Explanation</vt:lpstr>
      <vt:lpstr>Public Infrastructure and Transportation</vt:lpstr>
      <vt:lpstr>Final Topic - Lack of Information as a Market Failure</vt:lpstr>
      <vt:lpstr>Regulatory Agencies</vt:lpstr>
      <vt:lpstr>Role of FAA Hard to Argue Against</vt:lpstr>
      <vt:lpstr>Generalization -&gt; Initial Regulation Likely the most Beneficial</vt:lpstr>
      <vt:lpstr>Graphically…. </vt:lpstr>
      <vt:lpstr>Explanation……………</vt:lpstr>
      <vt:lpstr>Honest Evaluation of Agencies must Include whether Actions keep Products off Market</vt:lpstr>
      <vt:lpstr>Analysis of FDA……</vt:lpstr>
      <vt:lpstr>FDA’s Triumphant Moment was in the 1950s</vt:lpstr>
      <vt:lpstr>Other Issue is Potential for FDA to Delay Products</vt:lpstr>
      <vt:lpstr>Game Theory can be used to Model FDA Behavior</vt:lpstr>
      <vt:lpstr>Bureaucrat at FDA facing these choices…. </vt:lpstr>
      <vt:lpstr>Conclusion </vt:lpstr>
      <vt:lpstr>Asymmetric Information and Agency</vt:lpstr>
      <vt:lpstr>Specific Definition of an Agency Problem</vt:lpstr>
      <vt:lpstr>Stockholder/Stockbroker Problem</vt:lpstr>
      <vt:lpstr>Other Examples……</vt:lpstr>
      <vt:lpstr> </vt:lpstr>
      <vt:lpstr>Nonprofits</vt:lpstr>
      <vt:lpstr>Outside of Commerce -&gt; Voter/Politician</vt:lpstr>
      <vt:lpstr>Economic Costs……</vt:lpstr>
      <vt:lpstr>Summary on Market Failure</vt:lpstr>
      <vt:lpstr>Continued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 11 – Fall 2021</dc:title>
  <dc:creator>Leclair, Mark S.</dc:creator>
  <cp:lastModifiedBy>Leclair, Mark S.</cp:lastModifiedBy>
  <cp:revision>24</cp:revision>
  <dcterms:created xsi:type="dcterms:W3CDTF">2021-11-23T20:54:23Z</dcterms:created>
  <dcterms:modified xsi:type="dcterms:W3CDTF">2021-12-06T18:19:10Z</dcterms:modified>
</cp:coreProperties>
</file>