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3" r:id="rId17"/>
    <p:sldId id="271" r:id="rId18"/>
    <p:sldId id="272" r:id="rId19"/>
    <p:sldId id="274" r:id="rId20"/>
    <p:sldId id="275" r:id="rId21"/>
    <p:sldId id="276" r:id="rId22"/>
    <p:sldId id="281" r:id="rId23"/>
    <p:sldId id="279" r:id="rId24"/>
    <p:sldId id="277" r:id="rId25"/>
    <p:sldId id="278" r:id="rId26"/>
    <p:sldId id="280" r:id="rId27"/>
    <p:sldId id="285" r:id="rId28"/>
    <p:sldId id="283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F4CCF-8E45-4170-A7AB-3F5B9241C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6A4A9-73A8-4D77-8BD5-510F67B29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976F5-6D41-473E-A1A1-3C85FC56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FE837-8ADD-430E-A9EA-F15956A6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10046-3F89-45B4-A22E-5972BAC8A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82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DF04-8B2B-4F98-B626-E2B59F81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12B16C-A164-47D3-853C-670E0F17B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16414-D4D7-43CF-94C6-63D70E606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06E27-C31D-4433-9114-34963727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77E64-D3F0-4EFA-9FAE-043C58F1E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4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6DD3EE-E103-4FE1-A59A-B1E35A105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2ADC1-A6B1-4879-A353-38979E920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AEC5C-7DCA-4101-BF73-E18244DF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E8CB9-7C84-488C-8EAF-FA94B43C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3C1EB-5336-4327-907A-6E501C947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10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199E-7063-452B-9CA4-E9F9A5D1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89200-713E-4AC8-B335-68F4BC327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1FF0-A498-49F7-BF96-43501DF38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CA8D2-1834-4FB6-B029-9EDCCC9CE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0F51A-13AD-4647-94F1-8086F6E4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6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9F4AF-A81C-4A7F-AEE2-D69A94AA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666BC-5BA8-45FB-ACF1-1B91C8BA6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0C6C-3EFF-4E93-ACB5-0397680C1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CF36F-0E78-4A4A-AB54-0A4502CC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DFD10-3B34-437F-951D-50296A3E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85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4CAAB-8B1E-42E0-AF10-350BB957F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14432-0BEF-4083-95F8-D11ECA052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BCD83-A757-4BC8-9454-E22D432C9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CBFC9-CCD4-44DB-BED1-F1A5939C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9D187-F9F5-4343-A719-204804DD5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6B22C-0A78-4306-867D-95E3955EB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12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04FF-2826-43AD-8CCC-73876B7A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F87AB-C918-4468-A667-ACF783C87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087C9A-01CE-4DEB-9363-318C26E67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5B1F31-672B-4764-9F1B-660D2D317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C67D2-14EB-4681-ADC8-7DF1AFB4C0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26863B-5474-494F-9F68-0D125A71E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DE209-C4DD-4094-AD80-62AB7988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E0FF2D-0908-461E-8C58-AA6742FC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94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DA83-7808-4323-911A-A1B20C6B2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64BDF4-6646-4E28-B5B4-CAA0F2CC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BA10F-1CC6-42E1-8E33-7F5F33BF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432E3-7816-4552-A87F-D1637358C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3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36CF90-C154-4FA8-8F4A-74FB40457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FDABF5-8223-4C11-A1E5-0197730A5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AE3F5-41B7-47DA-B8A1-7B14E2BD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33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1C7C-4B1F-4CB0-8D81-72719D9E7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FD762-F05F-4C69-8780-D7AB99C7C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A6551-9451-4721-84DF-AD487DB6A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E4901-7207-45B1-A668-5399FFBC4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580F20-590E-4291-845F-4E0EAA127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4959F-0CAA-46DF-A667-DF755E569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2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43A22-FF7D-481D-98FC-D27358481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89767-E634-4D3E-9094-408130950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DDF6F-9885-4EF9-B11C-CD69F7E64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D5478-D61C-4419-8A33-92820BE62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0DCDBA-FF60-4C48-B9E3-C15C755B1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80CD4-F379-4C75-91FE-9C6A1F95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80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3152DC-ED84-416D-8DFE-618442152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F5FA2-EA2A-4FCB-A12D-270500EF1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1FD5D-ED80-4496-984F-FBEA26AB6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ABAA-EE8E-4CBB-8336-DD163D15004A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621D2-232E-42DD-8464-4886DC4B1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E0EEC-F0F9-4587-8A4B-98FB32AEC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6FA3C-0E8C-4FEF-AD24-B1129B045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60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7F7A-1930-40AB-8F26-72B636153C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 11 – Fall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83972D-C5B6-44B4-A07E-856E12ED47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Market Failure – Congestion and </a:t>
            </a:r>
          </a:p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Consumer Protection (asymmetric information)</a:t>
            </a:r>
          </a:p>
        </p:txBody>
      </p:sp>
    </p:spTree>
    <p:extLst>
      <p:ext uri="{BB962C8B-B14F-4D97-AF65-F5344CB8AC3E}">
        <p14:creationId xmlns:p14="http://schemas.microsoft.com/office/powerpoint/2010/main" val="3643631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357EE-F4F6-4484-8C79-56E6EA079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Role of FAA Hard to Argue Against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A0F81-FDD6-4C55-80A5-F724FD3C8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Consumers unable to judge safety of aircraft</a:t>
            </a:r>
          </a:p>
          <a:p>
            <a:pPr lvl="1"/>
            <a:r>
              <a:rPr lang="en-US" dirty="0"/>
              <a:t>Story of flight back from Zurich</a:t>
            </a:r>
          </a:p>
          <a:p>
            <a:pPr lvl="1"/>
            <a:r>
              <a:rPr lang="en-US" dirty="0"/>
              <a:t>In absence of FAA, fliers would have to judge airlines on safety record, a very bad idea</a:t>
            </a:r>
          </a:p>
          <a:p>
            <a:pPr lvl="2"/>
            <a:r>
              <a:rPr lang="en-US" sz="2400" dirty="0"/>
              <a:t>Eventually market would shake out the bad companies, but the toll might be substantial</a:t>
            </a:r>
          </a:p>
          <a:p>
            <a:r>
              <a:rPr lang="en-US" dirty="0"/>
              <a:t>Consumer Product Safety Commission (CPSC) less supportable</a:t>
            </a:r>
          </a:p>
          <a:p>
            <a:pPr lvl="1"/>
            <a:r>
              <a:rPr lang="en-US" dirty="0"/>
              <a:t>Most “failed” products do not involve death or major injury</a:t>
            </a:r>
          </a:p>
          <a:p>
            <a:pPr lvl="1"/>
            <a:r>
              <a:rPr lang="en-US" dirty="0"/>
              <a:t>Consumers better able to judge risks themselves</a:t>
            </a:r>
          </a:p>
          <a:p>
            <a:pPr lvl="1"/>
            <a:r>
              <a:rPr lang="en-US" dirty="0"/>
              <a:t>And, private organizations (UL) do same work at no cost to government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7813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7BD6-BF6E-4104-AF7E-3CBFBB676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Generalization -&gt; Initial Regulation Likely the most Beneficial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9F4B8-C95A-4D9E-A592-57F79E234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further regulations imposed, costs rise and benefits fall</a:t>
            </a:r>
          </a:p>
          <a:p>
            <a:r>
              <a:rPr lang="en-US" dirty="0"/>
              <a:t>Should exist an “ideal” level of regulation</a:t>
            </a:r>
          </a:p>
          <a:p>
            <a:pPr lvl="1"/>
            <a:r>
              <a:rPr lang="en-US" dirty="0"/>
              <a:t>Marginal benefit of regulation equals the marginal cost</a:t>
            </a:r>
          </a:p>
          <a:p>
            <a:pPr lvl="1"/>
            <a:r>
              <a:rPr lang="en-US" dirty="0"/>
              <a:t>The MC must include costs of agency and increased prices of all goods arising from regulation</a:t>
            </a:r>
          </a:p>
          <a:p>
            <a:pPr lvl="1"/>
            <a:r>
              <a:rPr lang="en-US" dirty="0"/>
              <a:t>Suggests expensive regulations that have low incremental benefits should not be undertaken</a:t>
            </a:r>
          </a:p>
          <a:p>
            <a:pPr lvl="2"/>
            <a:r>
              <a:rPr lang="en-US" dirty="0"/>
              <a:t>e</a:t>
            </a:r>
            <a:r>
              <a:rPr lang="en-US" sz="2400" dirty="0"/>
              <a:t>.g. a certain number of people die each year from hairdryers falling into a bathtub</a:t>
            </a:r>
          </a:p>
          <a:p>
            <a:pPr lvl="2"/>
            <a:r>
              <a:rPr lang="en-US" sz="2400" dirty="0"/>
              <a:t>Do we ban hairdryers or force them to be battery powered or have them encased in plastic so they are waterproof?</a:t>
            </a:r>
          </a:p>
          <a:p>
            <a:pPr lvl="3"/>
            <a:r>
              <a:rPr lang="en-US" sz="2200" dirty="0"/>
              <a:t>If cost excessive, no more hairdryers produced</a:t>
            </a:r>
          </a:p>
        </p:txBody>
      </p:sp>
    </p:spTree>
    <p:extLst>
      <p:ext uri="{BB962C8B-B14F-4D97-AF65-F5344CB8AC3E}">
        <p14:creationId xmlns:p14="http://schemas.microsoft.com/office/powerpoint/2010/main" val="2689161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D9C44-3867-4B83-97C9-5EB2B70B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Graphically….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57E15-7E59-465D-9741-093E9FEEB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EA0071-DAD5-4C87-B12D-D8EAC2096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525" y="2105696"/>
            <a:ext cx="8075054" cy="475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93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01EF8-9273-4616-8670-1FF6721E7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Explanation……………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42F9D-86D4-484D-8FE3-7BC6F53B4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“Easy” work done first -&gt; safety regulations on products that are hard for consumers to evaluate and can cause real harm</a:t>
            </a:r>
          </a:p>
          <a:p>
            <a:pPr lvl="1"/>
            <a:r>
              <a:rPr lang="en-US" dirty="0"/>
              <a:t>Once these products are taken care of, marginal benefits begin to fall</a:t>
            </a:r>
          </a:p>
          <a:p>
            <a:pPr lvl="1"/>
            <a:r>
              <a:rPr lang="en-US" dirty="0"/>
              <a:t>Likewise, incremental costs are low at first, as obviously dangerous products or services are regulated</a:t>
            </a:r>
          </a:p>
          <a:p>
            <a:pPr lvl="2"/>
            <a:r>
              <a:rPr lang="en-US" sz="2400" dirty="0"/>
              <a:t>As more and more regulation is imposed, costs rise</a:t>
            </a:r>
          </a:p>
          <a:p>
            <a:pPr lvl="2"/>
            <a:r>
              <a:rPr lang="en-US" sz="2400" dirty="0"/>
              <a:t>Eventually, marginal benefit no longer exceeds marginal cost and further regulation does not make sense</a:t>
            </a:r>
          </a:p>
          <a:p>
            <a:pPr lvl="2"/>
            <a:r>
              <a:rPr lang="en-US" sz="2400" dirty="0"/>
              <a:t>This notion escapes most in Washington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9293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712E6-F7F9-4F63-9E95-231076C85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Honest Evaluation of Agencies must Include whether Actions keep Products off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74C25-34F4-47BF-B205-2FE4702B5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That outcome may not be costless in terms of safety and consumer welfare</a:t>
            </a:r>
          </a:p>
          <a:p>
            <a:r>
              <a:rPr lang="en-US" dirty="0"/>
              <a:t>Best approach is to use cost-benefit analysis and only pursue regulations that make sense under this criteria</a:t>
            </a:r>
          </a:p>
          <a:p>
            <a:pPr lvl="1"/>
            <a:r>
              <a:rPr lang="en-US" dirty="0"/>
              <a:t>Costs of regulation include costs of agency, increased costs to consumers of new product standards, elimination of products that don’t meet standards</a:t>
            </a:r>
          </a:p>
          <a:p>
            <a:pPr lvl="1"/>
            <a:r>
              <a:rPr lang="en-US" dirty="0"/>
              <a:t>Benefits include fewer injuries/deaths -&gt; end up having to put a price tag on these</a:t>
            </a:r>
          </a:p>
          <a:p>
            <a:pPr lvl="1"/>
            <a:r>
              <a:rPr lang="en-US" dirty="0"/>
              <a:t>Only support regulations that pass this test</a:t>
            </a:r>
          </a:p>
          <a:p>
            <a:pPr lvl="2"/>
            <a:r>
              <a:rPr lang="en-US" sz="2400" dirty="0"/>
              <a:t>In the case of the FAA, little doubt that agency would meet this test</a:t>
            </a:r>
          </a:p>
          <a:p>
            <a:pPr lvl="2"/>
            <a:r>
              <a:rPr lang="en-US" sz="2400" dirty="0"/>
              <a:t>What about FDA – it is presumed we must have a drug regulator, but what are the costs and benefits?</a:t>
            </a:r>
          </a:p>
        </p:txBody>
      </p:sp>
    </p:spTree>
    <p:extLst>
      <p:ext uri="{BB962C8B-B14F-4D97-AF65-F5344CB8AC3E}">
        <p14:creationId xmlns:p14="http://schemas.microsoft.com/office/powerpoint/2010/main" val="2842422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FDC07-73A5-4C60-968A-43B470A9F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Analysis of FDA……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CE8F6-5CA6-4754-A768-42DFF01F7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Noted problems with assumption that FDA regulations guarantee drug safety</a:t>
            </a:r>
          </a:p>
          <a:p>
            <a:pPr lvl="1"/>
            <a:r>
              <a:rPr lang="en-US" dirty="0"/>
              <a:t>Clinical trials are of limited length (3 years), some drugs (NSAIDs) do not present side effects (heart attacks) until longer time frame</a:t>
            </a:r>
          </a:p>
          <a:p>
            <a:pPr lvl="1"/>
            <a:r>
              <a:rPr lang="en-US" dirty="0"/>
              <a:t>FDA will miss inter-generational dangers (“DEH, the Wonder Drug Women should Wonder About”)</a:t>
            </a:r>
          </a:p>
          <a:p>
            <a:pPr lvl="1"/>
            <a:r>
              <a:rPr lang="en-US" dirty="0"/>
              <a:t>Although production standards are in place, much of drug output occurs in developing world, outside of FDA direct scrutiny</a:t>
            </a:r>
          </a:p>
          <a:p>
            <a:pPr lvl="2"/>
            <a:r>
              <a:rPr lang="en-US" sz="2400" dirty="0"/>
              <a:t>May have situations where temporary issues arise with a medication</a:t>
            </a:r>
          </a:p>
          <a:p>
            <a:pPr lvl="1"/>
            <a:r>
              <a:rPr lang="en-US" dirty="0"/>
              <a:t>FDA does not regulate supplements market – a morass of problems </a:t>
            </a:r>
          </a:p>
          <a:p>
            <a:pPr lvl="1"/>
            <a:r>
              <a:rPr lang="en-US" sz="2800" dirty="0"/>
              <a:t>Even with these caveats, still seems regulation a necessity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649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ADD5A-77A7-42B6-A3B3-D31B0BF65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FDA’s Triumphant Moment was in the 1950s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4B25-244B-42B0-BFEF-1BF464188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Thalidomide introduced as a treatment for morning sickness in pregnant women</a:t>
            </a:r>
          </a:p>
          <a:p>
            <a:pPr lvl="1"/>
            <a:r>
              <a:rPr lang="en-US" dirty="0"/>
              <a:t>Widely distributed in Europe</a:t>
            </a:r>
          </a:p>
          <a:p>
            <a:pPr lvl="1"/>
            <a:r>
              <a:rPr lang="en-US" dirty="0"/>
              <a:t>Kept off the market in U.S. by FDA for further testing</a:t>
            </a:r>
          </a:p>
          <a:p>
            <a:pPr lvl="2"/>
            <a:r>
              <a:rPr lang="en-US" sz="2400" dirty="0"/>
              <a:t>Only U.S. cases were from women who had traveled while pregnant and been offered the drug</a:t>
            </a:r>
          </a:p>
          <a:p>
            <a:pPr lvl="1"/>
            <a:r>
              <a:rPr lang="en-US" sz="2800" dirty="0"/>
              <a:t>Within months, birth defects (severe) began appearing in babies born to women who had taken drug</a:t>
            </a:r>
          </a:p>
          <a:p>
            <a:pPr lvl="2"/>
            <a:r>
              <a:rPr lang="en-US" sz="2400" dirty="0"/>
              <a:t>Thousands of cases, as well as thousands of miscarriages</a:t>
            </a:r>
          </a:p>
          <a:p>
            <a:pPr lvl="1"/>
            <a:r>
              <a:rPr lang="en-US" sz="2800" dirty="0"/>
              <a:t>FDA lauded for preventing a wholesale crisis in U.S.</a:t>
            </a:r>
          </a:p>
          <a:p>
            <a:pPr lvl="1"/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779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123A0-4327-479A-ABE7-D2469D04C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Other Issue is Potential for FDA to Delay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C0F09-D253-453D-BB21-C9979BCD2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some cases, harm may seem minor</a:t>
            </a:r>
          </a:p>
          <a:p>
            <a:pPr lvl="1"/>
            <a:r>
              <a:rPr lang="en-US" dirty="0"/>
              <a:t>After “scandal” with cyclamates (1970), FDA was gun-shy about approving further artificial sweeteners</a:t>
            </a:r>
          </a:p>
          <a:p>
            <a:pPr lvl="2"/>
            <a:r>
              <a:rPr lang="en-US" sz="2400" dirty="0"/>
              <a:t>Products can be important for diabetics, etc.</a:t>
            </a:r>
          </a:p>
          <a:p>
            <a:pPr lvl="1"/>
            <a:r>
              <a:rPr lang="en-US" dirty="0"/>
              <a:t>When Searle came up with Aspartame – </a:t>
            </a:r>
            <a:r>
              <a:rPr lang="en-US" dirty="0" err="1"/>
              <a:t>Nutrasweet</a:t>
            </a:r>
            <a:r>
              <a:rPr lang="en-US" dirty="0"/>
              <a:t> – FDA delayed approval for 10 years</a:t>
            </a:r>
          </a:p>
          <a:p>
            <a:pPr lvl="2"/>
            <a:r>
              <a:rPr lang="en-US" sz="2400" dirty="0"/>
              <a:t>Convinced that, once again, something dangerous would be found</a:t>
            </a:r>
          </a:p>
          <a:p>
            <a:pPr lvl="2"/>
            <a:r>
              <a:rPr lang="en-US" sz="2400" dirty="0"/>
              <a:t>Finally determined that the only way to injure rats with Aspartame was to bury them in it until they suffocated</a:t>
            </a:r>
          </a:p>
          <a:p>
            <a:pPr lvl="2"/>
            <a:r>
              <a:rPr lang="en-US" sz="2400" dirty="0"/>
              <a:t>Now the most widely used artificial sweetener in world</a:t>
            </a:r>
          </a:p>
          <a:p>
            <a:pPr lvl="1"/>
            <a:r>
              <a:rPr lang="en-US" dirty="0"/>
              <a:t>Case is “only” about a sweetener, but what if it was a treatment for cancer</a:t>
            </a:r>
          </a:p>
        </p:txBody>
      </p:sp>
    </p:spTree>
    <p:extLst>
      <p:ext uri="{BB962C8B-B14F-4D97-AF65-F5344CB8AC3E}">
        <p14:creationId xmlns:p14="http://schemas.microsoft.com/office/powerpoint/2010/main" val="2182797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1A67F-139A-4D38-B408-9D3790573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Game Theory can be used to Model FDA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6DAE9-CDBE-46BB-89A4-1B226C197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Bureaucrats have option of approving drug or delaying/denying</a:t>
            </a:r>
          </a:p>
          <a:p>
            <a:pPr lvl="1"/>
            <a:r>
              <a:rPr lang="en-US" dirty="0"/>
              <a:t>Highest risk is approving something like thalidomide and having a health catastrophe result</a:t>
            </a:r>
          </a:p>
          <a:p>
            <a:pPr lvl="1"/>
            <a:r>
              <a:rPr lang="en-US" dirty="0"/>
              <a:t>But also have to consider case where bureaucratic “fear” delays drugs that have significant benefits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2C42215-4532-4F80-AC00-ED1E9C745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425909"/>
              </p:ext>
            </p:extLst>
          </p:nvPr>
        </p:nvGraphicFramePr>
        <p:xfrm>
          <a:off x="2077375" y="3915052"/>
          <a:ext cx="8273988" cy="1910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996">
                  <a:extLst>
                    <a:ext uri="{9D8B030D-6E8A-4147-A177-3AD203B41FA5}">
                      <a16:colId xmlns:a16="http://schemas.microsoft.com/office/drawing/2014/main" val="3973381890"/>
                    </a:ext>
                  </a:extLst>
                </a:gridCol>
                <a:gridCol w="2757996">
                  <a:extLst>
                    <a:ext uri="{9D8B030D-6E8A-4147-A177-3AD203B41FA5}">
                      <a16:colId xmlns:a16="http://schemas.microsoft.com/office/drawing/2014/main" val="1321035561"/>
                    </a:ext>
                  </a:extLst>
                </a:gridCol>
                <a:gridCol w="2757996">
                  <a:extLst>
                    <a:ext uri="{9D8B030D-6E8A-4147-A177-3AD203B41FA5}">
                      <a16:colId xmlns:a16="http://schemas.microsoft.com/office/drawing/2014/main" val="364391173"/>
                    </a:ext>
                  </a:extLst>
                </a:gridCol>
              </a:tblGrid>
              <a:tr h="6303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Approve Drug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Deny Approval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69023"/>
                  </a:ext>
                </a:extLst>
              </a:tr>
              <a:tr h="630314">
                <a:tc>
                  <a:txBody>
                    <a:bodyPr/>
                    <a:lstStyle/>
                    <a:p>
                      <a:r>
                        <a:rPr lang="en-US" dirty="0"/>
                        <a:t>Drug is Safe and Effective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Dominant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Some in need of treatment die or are harmed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130525"/>
                  </a:ext>
                </a:extLst>
              </a:tr>
              <a:tr h="630314">
                <a:tc>
                  <a:txBody>
                    <a:bodyPr/>
                    <a:lstStyle/>
                    <a:p>
                      <a:r>
                        <a:rPr lang="en-US" dirty="0"/>
                        <a:t>Drug is Harmful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Worst outcome – Drug injures/kills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Also a dominant 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192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82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ADFA9-71DC-4DBE-9ED0-0DB49036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Bureaucrat at FDA facing these choices….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267CF-6666-433F-9E4D-7FD73FC1E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Riskiest outcome is lower left – the one to be avoided at all costs</a:t>
            </a:r>
          </a:p>
          <a:p>
            <a:pPr lvl="1"/>
            <a:r>
              <a:rPr lang="en-US" dirty="0"/>
              <a:t>Could create very public scandal</a:t>
            </a:r>
          </a:p>
          <a:p>
            <a:pPr lvl="1"/>
            <a:r>
              <a:rPr lang="en-US" dirty="0"/>
              <a:t>Although upper right also bad, affects fewer people and lack of approval unlikely to be known to very many patients, except those who participated in clinical trials</a:t>
            </a:r>
          </a:p>
          <a:p>
            <a:pPr lvl="1"/>
            <a:r>
              <a:rPr lang="en-US" dirty="0"/>
              <a:t>Conclusion – Fear will lead to delayed treatments and loss of life or lower quality </a:t>
            </a:r>
            <a:r>
              <a:rPr lang="en-US"/>
              <a:t>of life</a:t>
            </a:r>
            <a:endParaRPr lang="en-US" dirty="0"/>
          </a:p>
          <a:p>
            <a:pPr lvl="1"/>
            <a:r>
              <a:rPr lang="en-US" dirty="0"/>
              <a:t>Underlies the Trump Administration’s </a:t>
            </a:r>
            <a:r>
              <a:rPr lang="en-US" i="1" dirty="0"/>
              <a:t>Right to Try</a:t>
            </a:r>
            <a:r>
              <a:rPr lang="en-US" dirty="0"/>
              <a:t> policy that allowed terminally ill patients to take experimental treatments</a:t>
            </a:r>
          </a:p>
        </p:txBody>
      </p:sp>
    </p:spTree>
    <p:extLst>
      <p:ext uri="{BB962C8B-B14F-4D97-AF65-F5344CB8AC3E}">
        <p14:creationId xmlns:p14="http://schemas.microsoft.com/office/powerpoint/2010/main" val="131708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2B3DF-B09B-4D4B-AAF5-D3369E19D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Congestion – Considered its form of Market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302D9-8315-47EA-872F-BFD44D9A8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Can refer to road congestion or any other situation where one individual’s consumption of a good interferes with another</a:t>
            </a:r>
          </a:p>
          <a:p>
            <a:pPr lvl="1"/>
            <a:r>
              <a:rPr lang="en-US" sz="2800" dirty="0"/>
              <a:t>Another good example is rail system (Metro North)</a:t>
            </a:r>
          </a:p>
          <a:p>
            <a:pPr lvl="1"/>
            <a:r>
              <a:rPr lang="en-US" sz="2800" dirty="0"/>
              <a:t>In Connecticut, road system is unfixable</a:t>
            </a:r>
          </a:p>
          <a:p>
            <a:pPr lvl="2"/>
            <a:r>
              <a:rPr lang="en-US" sz="2400" dirty="0"/>
              <a:t>Traffic jams the norm, at least pre-covid</a:t>
            </a:r>
          </a:p>
          <a:p>
            <a:pPr lvl="2"/>
            <a:r>
              <a:rPr lang="en-US" sz="2400" dirty="0"/>
              <a:t>Placing further roads an impossibility</a:t>
            </a:r>
          </a:p>
          <a:p>
            <a:pPr lvl="3"/>
            <a:r>
              <a:rPr lang="en-US" sz="2400" dirty="0"/>
              <a:t>State has focused on providing better mass transit and (silly) proposals to funnel traffic off highly used roads to back roads</a:t>
            </a:r>
          </a:p>
          <a:p>
            <a:pPr lvl="4"/>
            <a:r>
              <a:rPr lang="en-US" sz="2400" dirty="0"/>
              <a:t>Favorite – Push traffic off I-95 during traffic jams onto Route 1 (that will work)</a:t>
            </a:r>
          </a:p>
        </p:txBody>
      </p:sp>
    </p:spTree>
    <p:extLst>
      <p:ext uri="{BB962C8B-B14F-4D97-AF65-F5344CB8AC3E}">
        <p14:creationId xmlns:p14="http://schemas.microsoft.com/office/powerpoint/2010/main" val="1362923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Conclusion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Appropriate amount of regulation is based upon relative returns in terms of safety and efficacy</a:t>
            </a:r>
          </a:p>
          <a:p>
            <a:pPr lvl="1"/>
            <a:r>
              <a:rPr lang="en-US" dirty="0"/>
              <a:t>Compared to relative costs</a:t>
            </a:r>
          </a:p>
          <a:p>
            <a:r>
              <a:rPr lang="en-US" dirty="0"/>
              <a:t>Regulatory environment can lead to bureaucratic stalling – delaying the approval of a product out of fear</a:t>
            </a:r>
          </a:p>
          <a:p>
            <a:pPr lvl="1"/>
            <a:r>
              <a:rPr lang="en-US" dirty="0"/>
              <a:t>Reforms have addressed some of this at the FDA, but drug approval times remain </a:t>
            </a:r>
            <a:r>
              <a:rPr lang="en-US"/>
              <a:t>very long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16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Asymmetric Information and Agency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Extension of market failure represented by consumer protection</a:t>
            </a:r>
          </a:p>
          <a:p>
            <a:pPr lvl="1"/>
            <a:r>
              <a:rPr lang="en-US" dirty="0"/>
              <a:t>As noted, underlying reason for agencies such as the FDA and FAA is that consumers are unable to judge safety/effectiveness of products</a:t>
            </a:r>
          </a:p>
          <a:p>
            <a:pPr lvl="1"/>
            <a:r>
              <a:rPr lang="en-US" dirty="0"/>
              <a:t>Solution is to have agency guarantee safety and effectiveness on behalf of consumer</a:t>
            </a:r>
          </a:p>
          <a:p>
            <a:r>
              <a:rPr lang="en-US" dirty="0"/>
              <a:t>Can extend to situations involving private contracts</a:t>
            </a:r>
          </a:p>
          <a:p>
            <a:pPr lvl="1"/>
            <a:r>
              <a:rPr lang="en-US" dirty="0"/>
              <a:t>One party has superior knowledge of circumstance and can take advantage of other party</a:t>
            </a:r>
          </a:p>
          <a:p>
            <a:pPr lvl="1"/>
            <a:r>
              <a:rPr lang="en-US" dirty="0"/>
              <a:t>Can affect a variety of commercial and even political scenarios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15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5CE2E-24EE-4443-B2F7-1D60A216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Specific Definition of an Agency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0E696-242A-48B5-BFA6-720EF1D2F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111111"/>
                </a:solidFill>
                <a:effectLst/>
                <a:latin typeface="SourceSansPro"/>
              </a:rPr>
              <a:t>An Agency Problem is a conflict of interest that arises when one party is supposed to act in the best interest of another party, bu</a:t>
            </a:r>
            <a:r>
              <a:rPr lang="en-US" sz="3200" dirty="0">
                <a:solidFill>
                  <a:srgbClr val="111111"/>
                </a:solidFill>
                <a:latin typeface="SourceSansPro"/>
              </a:rPr>
              <a:t>t has a monetary or other incentive not to do so</a:t>
            </a:r>
          </a:p>
          <a:p>
            <a:pPr lvl="1"/>
            <a:r>
              <a:rPr lang="en-US" sz="2800" b="0" i="0" dirty="0">
                <a:solidFill>
                  <a:srgbClr val="111111"/>
                </a:solidFill>
                <a:effectLst/>
                <a:latin typeface="SourceSansPro"/>
              </a:rPr>
              <a:t>A situation </a:t>
            </a:r>
            <a:r>
              <a:rPr lang="en-US" sz="2800" dirty="0">
                <a:solidFill>
                  <a:srgbClr val="111111"/>
                </a:solidFill>
                <a:latin typeface="SourceSansPro"/>
              </a:rPr>
              <a:t>in which an individual “hires” someone to act on their behalf, but the interests of the two parties do not match</a:t>
            </a:r>
          </a:p>
          <a:p>
            <a:pPr lvl="1"/>
            <a:r>
              <a:rPr lang="en-US" sz="2800" b="0" i="0" dirty="0">
                <a:solidFill>
                  <a:srgbClr val="111111"/>
                </a:solidFill>
                <a:effectLst/>
                <a:latin typeface="SourceSansPro"/>
              </a:rPr>
              <a:t>In general, this will result in the individual not getting what they wanted</a:t>
            </a:r>
          </a:p>
          <a:p>
            <a:pPr lvl="2"/>
            <a:r>
              <a:rPr lang="en-US" sz="2400" dirty="0">
                <a:solidFill>
                  <a:srgbClr val="111111"/>
                </a:solidFill>
                <a:latin typeface="SourceSansPro"/>
              </a:rPr>
              <a:t>Note that this arises both because the individual has surrendered control </a:t>
            </a:r>
            <a:r>
              <a:rPr lang="en-US" sz="2400" b="1" dirty="0">
                <a:solidFill>
                  <a:srgbClr val="111111"/>
                </a:solidFill>
                <a:latin typeface="SourceSansPro"/>
              </a:rPr>
              <a:t>and</a:t>
            </a:r>
            <a:r>
              <a:rPr lang="en-US" sz="2400" dirty="0">
                <a:solidFill>
                  <a:srgbClr val="111111"/>
                </a:solidFill>
                <a:latin typeface="SourceSansPro"/>
              </a:rPr>
              <a:t> because the person acting on their behalf has superior information</a:t>
            </a:r>
            <a:endParaRPr lang="en-US" sz="2400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lvl="1"/>
            <a:endParaRPr lang="en-US" sz="2800" b="0" i="0" dirty="0">
              <a:solidFill>
                <a:srgbClr val="111111"/>
              </a:solidFill>
              <a:effectLst/>
              <a:latin typeface="SourceSansPro"/>
            </a:endParaRPr>
          </a:p>
          <a:p>
            <a:pPr marL="0" indent="0">
              <a:buNone/>
            </a:pPr>
            <a:endParaRPr lang="en-US" dirty="0">
              <a:solidFill>
                <a:srgbClr val="111111"/>
              </a:solidFill>
              <a:latin typeface="SourceSansPro"/>
            </a:endParaRPr>
          </a:p>
        </p:txBody>
      </p:sp>
    </p:spTree>
    <p:extLst>
      <p:ext uri="{BB962C8B-B14F-4D97-AF65-F5344CB8AC3E}">
        <p14:creationId xmlns:p14="http://schemas.microsoft.com/office/powerpoint/2010/main" val="4192851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Stockholder/Stockbroker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Most common example of Agency Problem is stockbroker/ stockholder relationship</a:t>
            </a:r>
          </a:p>
          <a:p>
            <a:pPr lvl="2"/>
            <a:r>
              <a:rPr lang="en-US" sz="2800" dirty="0"/>
              <a:t>Stockbroker can, if hired to actively manage an account, seek own self-interest rather than the interests of investor</a:t>
            </a:r>
            <a:endParaRPr lang="en-US" dirty="0"/>
          </a:p>
          <a:p>
            <a:r>
              <a:rPr lang="en-US" dirty="0"/>
              <a:t>Tie salary of broker to financial outcome for stockholder</a:t>
            </a:r>
          </a:p>
          <a:p>
            <a:pPr lvl="1"/>
            <a:r>
              <a:rPr lang="en-US" sz="2600" dirty="0"/>
              <a:t>Broker still makes money “churning” account, but loses money when this reduces the rate of return to the investor</a:t>
            </a:r>
          </a:p>
          <a:p>
            <a:pPr lvl="2"/>
            <a:r>
              <a:rPr lang="en-US" sz="2400" dirty="0"/>
              <a:t>Incentive to misbehave reduced</a:t>
            </a:r>
          </a:p>
          <a:p>
            <a:pPr lvl="1"/>
            <a:r>
              <a:rPr lang="en-US" sz="2600" dirty="0"/>
              <a:t>This is now common practice for most reputable brokers</a:t>
            </a:r>
          </a:p>
          <a:p>
            <a:r>
              <a:rPr lang="en-US" dirty="0"/>
              <a:t>Reiterate that the problem here is both insufficient information and the fact that broker has </a:t>
            </a:r>
            <a:r>
              <a:rPr lang="en-US" i="1" dirty="0"/>
              <a:t>more</a:t>
            </a:r>
            <a:r>
              <a:rPr lang="en-US" dirty="0"/>
              <a:t>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82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Other Examples……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Doctor-Patient relationship</a:t>
            </a:r>
          </a:p>
          <a:p>
            <a:pPr lvl="1"/>
            <a:r>
              <a:rPr lang="en-US" dirty="0"/>
              <a:t>Doctor has greater knowledge of patient’s condition and possible treatments that patient can have</a:t>
            </a:r>
          </a:p>
          <a:p>
            <a:pPr lvl="1"/>
            <a:r>
              <a:rPr lang="en-US" dirty="0"/>
              <a:t>May prescribe treatment that is in self-interest</a:t>
            </a:r>
          </a:p>
          <a:p>
            <a:pPr lvl="2"/>
            <a:r>
              <a:rPr lang="en-US" sz="2400" dirty="0"/>
              <a:t>Dentist who crowns a tooth that needs a filling</a:t>
            </a:r>
          </a:p>
          <a:p>
            <a:pPr lvl="2"/>
            <a:r>
              <a:rPr lang="en-US" sz="2400" dirty="0"/>
              <a:t>Surgeon who replaces a hip when painkillers would have worked</a:t>
            </a:r>
          </a:p>
          <a:p>
            <a:r>
              <a:rPr lang="en-US" dirty="0"/>
              <a:t>Homeowner-Contractor Relationship</a:t>
            </a:r>
          </a:p>
          <a:p>
            <a:pPr lvl="1"/>
            <a:r>
              <a:rPr lang="en-US" dirty="0"/>
              <a:t>“Your chimney needs repair”</a:t>
            </a:r>
          </a:p>
          <a:p>
            <a:pPr lvl="1"/>
            <a:r>
              <a:rPr lang="en-US" dirty="0"/>
              <a:t>Homeowner not only does not know if repair done properly, but doesn’t even know if it was needed in the first place.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845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Automobile owner – Mechanic (my favorite)</a:t>
            </a:r>
          </a:p>
          <a:p>
            <a:pPr lvl="1"/>
            <a:r>
              <a:rPr lang="en-US" dirty="0"/>
              <a:t>Incentive for repair shop to “find” most expensive repair and little consumer can do about it, since cannot diagnose him/herself</a:t>
            </a:r>
          </a:p>
          <a:p>
            <a:r>
              <a:rPr lang="en-US" dirty="0"/>
              <a:t>Some potential solutions….</a:t>
            </a:r>
          </a:p>
          <a:p>
            <a:pPr lvl="1"/>
            <a:r>
              <a:rPr lang="en-US" dirty="0"/>
              <a:t>Medical care example -&gt; 2</a:t>
            </a:r>
            <a:r>
              <a:rPr lang="en-US" baseline="30000" dirty="0"/>
              <a:t>nd</a:t>
            </a:r>
            <a:r>
              <a:rPr lang="en-US" dirty="0"/>
              <a:t> opinions</a:t>
            </a:r>
          </a:p>
          <a:p>
            <a:pPr lvl="2"/>
            <a:r>
              <a:rPr lang="en-US" sz="2400" dirty="0"/>
              <a:t>Insurance also acts as a barrier </a:t>
            </a:r>
          </a:p>
          <a:p>
            <a:pPr lvl="2"/>
            <a:r>
              <a:rPr lang="en-US" sz="2400" dirty="0"/>
              <a:t>Will not grant approval for procedures that are not warranted</a:t>
            </a:r>
          </a:p>
          <a:p>
            <a:pPr lvl="1"/>
            <a:r>
              <a:rPr lang="en-US" dirty="0"/>
              <a:t>Warranties for repairs</a:t>
            </a:r>
          </a:p>
          <a:p>
            <a:pPr lvl="2"/>
            <a:r>
              <a:rPr lang="en-US" sz="2400" dirty="0"/>
              <a:t>Note that this does not fix problem – only guarantees that work that may have not been needed is covered</a:t>
            </a:r>
          </a:p>
        </p:txBody>
      </p:sp>
    </p:spTree>
    <p:extLst>
      <p:ext uri="{BB962C8B-B14F-4D97-AF65-F5344CB8AC3E}">
        <p14:creationId xmlns:p14="http://schemas.microsoft.com/office/powerpoint/2010/main" val="1566545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DFEE4-3CF7-4812-BCBE-106B26360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Nonprofits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E3EEC-0712-4465-A13F-090CC6951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Donors give and are (essentially) forgotten</a:t>
            </a:r>
          </a:p>
          <a:p>
            <a:pPr lvl="1"/>
            <a:r>
              <a:rPr lang="en-US" sz="2800" dirty="0"/>
              <a:t>For philanthropic work that is far away, contributor will never know whether donation did what it was supposed to do or nothing at all (drilling a well in Africa)</a:t>
            </a:r>
          </a:p>
          <a:p>
            <a:pPr lvl="1"/>
            <a:r>
              <a:rPr lang="en-US" sz="2800" dirty="0"/>
              <a:t>Of examples of Agency Problems this is the one most difficult to solve</a:t>
            </a:r>
          </a:p>
          <a:p>
            <a:pPr lvl="2"/>
            <a:r>
              <a:rPr lang="en-US" sz="2400" dirty="0"/>
              <a:t>Difficult to provide donors with specific information regarding what their donation accomplished</a:t>
            </a:r>
          </a:p>
          <a:p>
            <a:pPr lvl="2"/>
            <a:r>
              <a:rPr lang="en-US" sz="2400" dirty="0"/>
              <a:t>Long list of examples of nonprofits that misdirected or misused funds</a:t>
            </a:r>
          </a:p>
        </p:txBody>
      </p:sp>
    </p:spTree>
    <p:extLst>
      <p:ext uri="{BB962C8B-B14F-4D97-AF65-F5344CB8AC3E}">
        <p14:creationId xmlns:p14="http://schemas.microsoft.com/office/powerpoint/2010/main" val="448151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729BB-BB7A-4AE4-9DFE-CF8D7352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Outside of Commerce -&gt; Voter/Politician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6F884-1D2C-4A24-AA20-4D27D9391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Politician acts as agent of voter</a:t>
            </a:r>
          </a:p>
          <a:p>
            <a:pPr lvl="1"/>
            <a:r>
              <a:rPr lang="en-US" sz="2800" dirty="0"/>
              <a:t>If politician does opposite of what was promised in campaign, little voter can do in the short-term</a:t>
            </a:r>
          </a:p>
          <a:p>
            <a:pPr lvl="1"/>
            <a:r>
              <a:rPr lang="en-US" sz="2800" dirty="0"/>
              <a:t>Can only vote person out in next round of elections</a:t>
            </a:r>
          </a:p>
          <a:p>
            <a:r>
              <a:rPr lang="en-US" sz="3200" dirty="0"/>
              <a:t>Common in Washington DC now</a:t>
            </a:r>
          </a:p>
          <a:p>
            <a:pPr lvl="1"/>
            <a:r>
              <a:rPr lang="en-US" sz="2800" dirty="0"/>
              <a:t>Congressman/women runs on particular platform and reverses direction upon arriving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38164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887DB-DEF4-4ADF-97C0-38D255BA5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Economic Costs……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907FC-B42A-47D7-8F82-475652096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Leads to imperfect outcome for consumer/stockholder</a:t>
            </a:r>
          </a:p>
          <a:p>
            <a:pPr lvl="1"/>
            <a:r>
              <a:rPr lang="en-US" sz="2800" dirty="0"/>
              <a:t>Sought to attain one result (e.g. highest rate of return on market), ends up with another</a:t>
            </a:r>
          </a:p>
          <a:p>
            <a:pPr lvl="1"/>
            <a:r>
              <a:rPr lang="en-US" sz="2800" dirty="0"/>
              <a:t>Or, in the case of medical care, ends up with the wrong treatment</a:t>
            </a:r>
          </a:p>
          <a:p>
            <a:pPr lvl="2"/>
            <a:r>
              <a:rPr lang="en-US" sz="2400" dirty="0"/>
              <a:t>Hard to fix this after the fact -&gt; cannot undo the crowning of a tooth</a:t>
            </a:r>
          </a:p>
          <a:p>
            <a:pPr lvl="1"/>
            <a:r>
              <a:rPr lang="en-US" sz="2800" dirty="0"/>
              <a:t>As noted, when possible, economic incentives are used to work against problem</a:t>
            </a:r>
          </a:p>
          <a:p>
            <a:pPr lvl="2"/>
            <a:r>
              <a:rPr lang="en-US" sz="2400" dirty="0"/>
              <a:t>Or third-party intervention (such as insurance)</a:t>
            </a:r>
          </a:p>
          <a:p>
            <a:pPr lvl="1"/>
            <a:r>
              <a:rPr lang="en-US" sz="2800" dirty="0"/>
              <a:t>In some instances, no solution exists</a:t>
            </a:r>
          </a:p>
          <a:p>
            <a:pPr lvl="1"/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266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08305-0620-4170-AB9A-2B3D7C14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Summary on Market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64F19-9BBE-410C-9B5A-4B5C64BB7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Considers situations where a market solution is imperfect</a:t>
            </a:r>
          </a:p>
          <a:p>
            <a:pPr lvl="1"/>
            <a:r>
              <a:rPr lang="en-US" sz="2800" dirty="0"/>
              <a:t>If possible, a pricing solution is sought</a:t>
            </a:r>
          </a:p>
          <a:p>
            <a:r>
              <a:rPr lang="en-US" sz="3200" dirty="0"/>
              <a:t>Four categories</a:t>
            </a:r>
          </a:p>
          <a:p>
            <a:pPr lvl="1"/>
            <a:r>
              <a:rPr lang="en-US" sz="2800" dirty="0"/>
              <a:t>Externalities (such as pollution)</a:t>
            </a:r>
          </a:p>
          <a:p>
            <a:pPr lvl="2"/>
            <a:r>
              <a:rPr lang="en-US" sz="2400" dirty="0"/>
              <a:t>Pricing mechanism will solve</a:t>
            </a:r>
          </a:p>
          <a:p>
            <a:pPr lvl="1"/>
            <a:r>
              <a:rPr lang="en-US" sz="2800" dirty="0"/>
              <a:t>Congestion</a:t>
            </a:r>
          </a:p>
          <a:p>
            <a:pPr lvl="2"/>
            <a:r>
              <a:rPr lang="en-US" sz="2400" dirty="0"/>
              <a:t>Pricing mechanism can be used to reduce problem</a:t>
            </a:r>
          </a:p>
          <a:p>
            <a:pPr lvl="1"/>
            <a:r>
              <a:rPr lang="en-US" sz="2800" dirty="0"/>
              <a:t>Public goods </a:t>
            </a:r>
          </a:p>
          <a:p>
            <a:pPr lvl="2"/>
            <a:r>
              <a:rPr lang="en-US" sz="2400" dirty="0"/>
              <a:t>No market solution exists -&gt; result is government having to step in to determine how much of good will be provided</a:t>
            </a:r>
          </a:p>
        </p:txBody>
      </p:sp>
    </p:spTree>
    <p:extLst>
      <p:ext uri="{BB962C8B-B14F-4D97-AF65-F5344CB8AC3E}">
        <p14:creationId xmlns:p14="http://schemas.microsoft.com/office/powerpoint/2010/main" val="343790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7BDC4-F88E-49B2-B979-633B973BA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Debate about Tolls goes back to Horrific Accident in Stratford in 1983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ECD67-A6AD-40D9-896C-1F485D4C7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Truck plowed into toll plaza – seven killed</a:t>
            </a:r>
          </a:p>
          <a:p>
            <a:r>
              <a:rPr lang="en-US" dirty="0"/>
              <a:t>Magnitude of tragedy led to removal of toll stations across state</a:t>
            </a:r>
          </a:p>
          <a:p>
            <a:pPr lvl="1"/>
            <a:r>
              <a:rPr lang="en-US" dirty="0"/>
              <a:t>At current driving speeds (75 MPH+) tolls on Merritt Parkway (designed for 45 MPH) would be dangerous</a:t>
            </a:r>
          </a:p>
          <a:p>
            <a:r>
              <a:rPr lang="en-US" dirty="0"/>
              <a:t>Governor Lamont ran on idea of bringing back tolls to fix CT roads</a:t>
            </a:r>
          </a:p>
          <a:p>
            <a:pPr lvl="1"/>
            <a:r>
              <a:rPr lang="en-US" dirty="0"/>
              <a:t>Multiple proposals in Hartford – all shot down</a:t>
            </a:r>
          </a:p>
          <a:p>
            <a:pPr lvl="1"/>
            <a:r>
              <a:rPr lang="en-US" dirty="0"/>
              <a:t>Not even sure it would help with roads</a:t>
            </a:r>
          </a:p>
          <a:p>
            <a:pPr lvl="2"/>
            <a:r>
              <a:rPr lang="en-US" sz="2400" dirty="0"/>
              <a:t>No place to put new roads in State</a:t>
            </a:r>
          </a:p>
        </p:txBody>
      </p:sp>
    </p:spTree>
    <p:extLst>
      <p:ext uri="{BB962C8B-B14F-4D97-AF65-F5344CB8AC3E}">
        <p14:creationId xmlns:p14="http://schemas.microsoft.com/office/powerpoint/2010/main" val="31496299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571F7-C529-4D4E-B104-81F480C42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2C19C-CC1E-4EAE-B6FB-01B42DE59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Imperfect information</a:t>
            </a:r>
          </a:p>
          <a:p>
            <a:pPr lvl="1"/>
            <a:r>
              <a:rPr lang="en-US" sz="2800" dirty="0"/>
              <a:t>Governmental intervention when consumers cannot know trust costs and benefits of a good</a:t>
            </a:r>
          </a:p>
          <a:p>
            <a:pPr lvl="1"/>
            <a:r>
              <a:rPr lang="en-US" sz="2800" dirty="0"/>
              <a:t>Agency problem -&gt; Consumers (investors) have incomplete information</a:t>
            </a:r>
          </a:p>
          <a:p>
            <a:pPr lvl="2"/>
            <a:r>
              <a:rPr lang="en-US" sz="2400" dirty="0"/>
              <a:t>Can get taken advantage of</a:t>
            </a:r>
          </a:p>
          <a:p>
            <a:pPr lvl="2"/>
            <a:r>
              <a:rPr lang="en-US" sz="2400" dirty="0"/>
              <a:t>Variety of mechanisms, warranties, performance-based pay, oversight used to prevent or reduce</a:t>
            </a:r>
          </a:p>
          <a:p>
            <a:pPr lvl="3"/>
            <a:r>
              <a:rPr lang="en-US" sz="2400" dirty="0"/>
              <a:t>Impossible </a:t>
            </a:r>
            <a:r>
              <a:rPr lang="en-US" sz="2400"/>
              <a:t>to eliminate</a:t>
            </a:r>
          </a:p>
        </p:txBody>
      </p:sp>
    </p:spTree>
    <p:extLst>
      <p:ext uri="{BB962C8B-B14F-4D97-AF65-F5344CB8AC3E}">
        <p14:creationId xmlns:p14="http://schemas.microsoft.com/office/powerpoint/2010/main" val="389851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6686E-2546-413F-82E3-43F34129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Problem – Congestion is an Externality (and its Ignored)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2162F-B357-4790-B1AA-E0734E7F3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My consumption of road “services” interferes with your consumption (and vice-versa)</a:t>
            </a:r>
          </a:p>
          <a:p>
            <a:pPr lvl="1"/>
            <a:r>
              <a:rPr lang="en-US" sz="2800" dirty="0"/>
              <a:t>Yet, no additional cost</a:t>
            </a:r>
          </a:p>
          <a:p>
            <a:pPr lvl="1"/>
            <a:r>
              <a:rPr lang="en-US" sz="2800" dirty="0"/>
              <a:t>If I paid more to use road during high use periods, possibility I would alter my behavior</a:t>
            </a:r>
          </a:p>
          <a:p>
            <a:pPr lvl="2"/>
            <a:r>
              <a:rPr lang="en-US" sz="2400" dirty="0"/>
              <a:t>Only means of doing that is tolling (As noted, not particularly popular in Connecticut)</a:t>
            </a:r>
          </a:p>
          <a:p>
            <a:r>
              <a:rPr lang="en-US" sz="3200" dirty="0"/>
              <a:t>The cost of me using the road at 5:00 AM going south is only the wear and tear on the road</a:t>
            </a:r>
          </a:p>
          <a:p>
            <a:pPr lvl="1"/>
            <a:r>
              <a:rPr lang="en-US" sz="2800" dirty="0"/>
              <a:t>By 7:00, congestion costs are rising, and peak at 8:00 (or so)</a:t>
            </a:r>
          </a:p>
          <a:p>
            <a:pPr lvl="1"/>
            <a:r>
              <a:rPr lang="en-US" sz="2800" dirty="0"/>
              <a:t>Northbound reverse, with peak at 5:00 PM and near zero cost at 9:00 AM</a:t>
            </a:r>
          </a:p>
        </p:txBody>
      </p:sp>
    </p:spTree>
    <p:extLst>
      <p:ext uri="{BB962C8B-B14F-4D97-AF65-F5344CB8AC3E}">
        <p14:creationId xmlns:p14="http://schemas.microsoft.com/office/powerpoint/2010/main" val="121161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E88A1-D540-41BA-840A-D89E56E3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Graphically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7FEB718-7280-4DB1-A469-AE6B46FE5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9617" y="1825625"/>
            <a:ext cx="5572766" cy="4351338"/>
          </a:xfrm>
        </p:spPr>
      </p:pic>
    </p:spTree>
    <p:extLst>
      <p:ext uri="{BB962C8B-B14F-4D97-AF65-F5344CB8AC3E}">
        <p14:creationId xmlns:p14="http://schemas.microsoft.com/office/powerpoint/2010/main" val="240639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48E86-5E77-4BCB-87E5-70EB349EC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9B031-9B5E-4386-A25F-BE0E91382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low traffic volume times (7:00 AM heading north on the Merritt, 7:00 PM heading south) incremental cost is near zero</a:t>
            </a:r>
          </a:p>
          <a:p>
            <a:pPr lvl="1"/>
            <a:r>
              <a:rPr lang="en-US" dirty="0"/>
              <a:t>As volume increases, cost of congestion rises</a:t>
            </a:r>
          </a:p>
          <a:p>
            <a:pPr lvl="1"/>
            <a:r>
              <a:rPr lang="en-US" dirty="0"/>
              <a:t>By right hand side of graph, external cost very high</a:t>
            </a:r>
          </a:p>
          <a:p>
            <a:r>
              <a:rPr lang="en-US" dirty="0"/>
              <a:t>Solution -&gt; Time-based tolling</a:t>
            </a:r>
          </a:p>
          <a:p>
            <a:pPr lvl="1"/>
            <a:r>
              <a:rPr lang="en-US" dirty="0"/>
              <a:t>Toll at off-peak periods should be near zero, rising to significant toll at peak times</a:t>
            </a:r>
          </a:p>
          <a:p>
            <a:pPr lvl="2"/>
            <a:r>
              <a:rPr lang="en-US" sz="2400" dirty="0"/>
              <a:t>Accomplishes two major goals -&gt; Should reduce traffic at peak times AND created revenue to try other solutions to traffic problem</a:t>
            </a:r>
          </a:p>
          <a:p>
            <a:pPr lvl="2"/>
            <a:r>
              <a:rPr lang="en-US" sz="2400" dirty="0"/>
              <a:t>Note similarity to externality issue – No “seller” and “buyer” in this case, which makes it a unique case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6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E64F-482C-4A67-8ADC-B5EF53FD2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Public Infrastructure and Transportation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78FE8-328A-4C1F-BD83-45774BF79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Amtrak (a public entity) charges according to time of day of travel</a:t>
            </a:r>
          </a:p>
          <a:p>
            <a:pPr lvl="1"/>
            <a:r>
              <a:rPr lang="en-US" dirty="0"/>
              <a:t>Attempt to get riders to utilize trains during low demand travel times</a:t>
            </a:r>
          </a:p>
          <a:p>
            <a:r>
              <a:rPr lang="en-US" dirty="0"/>
              <a:t>Airports use same pricing mechanism</a:t>
            </a:r>
          </a:p>
          <a:p>
            <a:pPr lvl="1"/>
            <a:r>
              <a:rPr lang="en-US" dirty="0"/>
              <a:t>Airlines charge higher prices for tickets during peak times</a:t>
            </a:r>
          </a:p>
          <a:p>
            <a:pPr lvl="1"/>
            <a:r>
              <a:rPr lang="en-US" dirty="0"/>
              <a:t>Goal is to spread out demand over course of day</a:t>
            </a:r>
          </a:p>
          <a:p>
            <a:pPr lvl="2"/>
            <a:r>
              <a:rPr lang="en-US" sz="2400" dirty="0"/>
              <a:t>Capacity of airports (e.g. air traffic control and runways) is limited</a:t>
            </a:r>
          </a:p>
          <a:p>
            <a:pPr lvl="2"/>
            <a:r>
              <a:rPr lang="en-US" sz="2400" dirty="0"/>
              <a:t>Costs are kept down if travel spread out over course of day so that new capacity is not needed</a:t>
            </a:r>
          </a:p>
          <a:p>
            <a:r>
              <a:rPr lang="en-US" sz="3200" dirty="0"/>
              <a:t>All efficient solutions to congestion problems involve a pricing mechanism</a:t>
            </a:r>
          </a:p>
        </p:txBody>
      </p:sp>
    </p:spTree>
    <p:extLst>
      <p:ext uri="{BB962C8B-B14F-4D97-AF65-F5344CB8AC3E}">
        <p14:creationId xmlns:p14="http://schemas.microsoft.com/office/powerpoint/2010/main" val="50694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35243-D8B6-4F24-8776-01ECA3A4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Final Topic - Lack of Information as a Market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F62FA-74BC-4F1C-85D2-F41D7076F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Notably consumer protection</a:t>
            </a:r>
          </a:p>
          <a:p>
            <a:r>
              <a:rPr lang="en-US" dirty="0"/>
              <a:t>Multiple products for which buyers are unable to judge safety and efficacy</a:t>
            </a:r>
          </a:p>
          <a:p>
            <a:pPr lvl="1"/>
            <a:r>
              <a:rPr lang="en-US" dirty="0"/>
              <a:t>Essentially equivalent to buying a product without knowing its characteristics</a:t>
            </a:r>
          </a:p>
          <a:p>
            <a:pPr lvl="1"/>
            <a:r>
              <a:rPr lang="en-US" dirty="0"/>
              <a:t>Common examples:</a:t>
            </a:r>
          </a:p>
          <a:p>
            <a:pPr lvl="2"/>
            <a:r>
              <a:rPr lang="en-US" sz="2400" dirty="0"/>
              <a:t>Prescription and OTC drugs</a:t>
            </a:r>
          </a:p>
          <a:p>
            <a:pPr lvl="2"/>
            <a:r>
              <a:rPr lang="en-US" sz="2400" dirty="0"/>
              <a:t>Air travel (safety)</a:t>
            </a:r>
          </a:p>
          <a:p>
            <a:pPr lvl="2"/>
            <a:r>
              <a:rPr lang="en-US" sz="2400" dirty="0"/>
              <a:t>Food</a:t>
            </a:r>
          </a:p>
          <a:p>
            <a:pPr lvl="1"/>
            <a:r>
              <a:rPr lang="en-US" sz="2800" dirty="0"/>
              <a:t>In absence of governmental oversight, no way to know if products are safe (and effective, in the case of drugs)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4680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3E04A-32A5-4A5E-BB36-F47F99646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Regulatory Agencies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C1F9C-0F87-4CC9-9F99-16953BA1D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Food and Drug Administration (FDA) -&gt; food and drug safety</a:t>
            </a:r>
          </a:p>
          <a:p>
            <a:pPr lvl="1"/>
            <a:r>
              <a:rPr lang="en-US" dirty="0"/>
              <a:t>Assisted in food safety by USDA</a:t>
            </a:r>
          </a:p>
          <a:p>
            <a:r>
              <a:rPr lang="en-US" dirty="0"/>
              <a:t>Airline safety – Federal Aviation Administration (FAA) -&gt; certifies safety of airlines through maintenance requirements and oversight</a:t>
            </a:r>
          </a:p>
          <a:p>
            <a:r>
              <a:rPr lang="en-US" dirty="0"/>
              <a:t>Safety of consumer products – Consumer Product Safety Commission (CPSC)</a:t>
            </a:r>
          </a:p>
          <a:p>
            <a:pPr lvl="1"/>
            <a:r>
              <a:rPr lang="en-US" dirty="0"/>
              <a:t>Benefit somewhat less clear here, since extensive product testing (and threat of lawsuits) generally ensure safety</a:t>
            </a:r>
          </a:p>
          <a:p>
            <a:r>
              <a:rPr lang="en-US" dirty="0"/>
              <a:t>Safety of Railways, airlines, highways, etc. – National Transportation Safety Board</a:t>
            </a:r>
          </a:p>
          <a:p>
            <a:pPr lvl="1"/>
            <a:r>
              <a:rPr lang="en-US" sz="2600" dirty="0"/>
              <a:t>Somewhat different mandate – investigates major incidents, but recommendations come out of 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27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2423</Words>
  <Application>Microsoft Office PowerPoint</Application>
  <PresentationFormat>Widescreen</PresentationFormat>
  <Paragraphs>220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SourceSansPro</vt:lpstr>
      <vt:lpstr>Office Theme</vt:lpstr>
      <vt:lpstr>EC 11 – Fall 2021</vt:lpstr>
      <vt:lpstr>Congestion – Considered its form of Market Failure</vt:lpstr>
      <vt:lpstr>Debate about Tolls goes back to Horrific Accident in Stratford in 1983</vt:lpstr>
      <vt:lpstr>Problem – Congestion is an Externality (and its Ignored)</vt:lpstr>
      <vt:lpstr>Graphically</vt:lpstr>
      <vt:lpstr>Explanation</vt:lpstr>
      <vt:lpstr>Public Infrastructure and Transportation</vt:lpstr>
      <vt:lpstr>Final Topic - Lack of Information as a Market Failure</vt:lpstr>
      <vt:lpstr>Regulatory Agencies</vt:lpstr>
      <vt:lpstr>Role of FAA Hard to Argue Against</vt:lpstr>
      <vt:lpstr>Generalization -&gt; Initial Regulation Likely the most Beneficial</vt:lpstr>
      <vt:lpstr>Graphically…. </vt:lpstr>
      <vt:lpstr>Explanation……………</vt:lpstr>
      <vt:lpstr>Honest Evaluation of Agencies must Include whether Actions keep Products off Market</vt:lpstr>
      <vt:lpstr>Analysis of FDA……</vt:lpstr>
      <vt:lpstr>FDA’s Triumphant Moment was in the 1950s</vt:lpstr>
      <vt:lpstr>Other Issue is Potential for FDA to Delay Products</vt:lpstr>
      <vt:lpstr>Game Theory can be used to Model FDA Behavior</vt:lpstr>
      <vt:lpstr>Bureaucrat at FDA facing these choices…. </vt:lpstr>
      <vt:lpstr>Conclusion </vt:lpstr>
      <vt:lpstr>Asymmetric Information and Agency</vt:lpstr>
      <vt:lpstr>Specific Definition of an Agency Problem</vt:lpstr>
      <vt:lpstr>Stockholder/Stockbroker Problem</vt:lpstr>
      <vt:lpstr>Other Examples……</vt:lpstr>
      <vt:lpstr> </vt:lpstr>
      <vt:lpstr>Nonprofits</vt:lpstr>
      <vt:lpstr>Outside of Commerce -&gt; Voter/Politician</vt:lpstr>
      <vt:lpstr>Economic Costs……</vt:lpstr>
      <vt:lpstr>Summary on Market Failure</vt:lpstr>
      <vt:lpstr>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11 – Fall 2021</dc:title>
  <dc:creator>Leclair, Mark S.</dc:creator>
  <cp:lastModifiedBy>Leclair, Mark S.</cp:lastModifiedBy>
  <cp:revision>24</cp:revision>
  <dcterms:created xsi:type="dcterms:W3CDTF">2021-11-23T20:54:23Z</dcterms:created>
  <dcterms:modified xsi:type="dcterms:W3CDTF">2021-12-06T18:19:10Z</dcterms:modified>
</cp:coreProperties>
</file>