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BEED-05CA-4F38-9F36-181036169FFF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13E5-A32D-49A2-9849-138D209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94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BEED-05CA-4F38-9F36-181036169FFF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13E5-A32D-49A2-9849-138D209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24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BEED-05CA-4F38-9F36-181036169FFF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13E5-A32D-49A2-9849-138D209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7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BEED-05CA-4F38-9F36-181036169FFF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13E5-A32D-49A2-9849-138D209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6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BEED-05CA-4F38-9F36-181036169FFF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13E5-A32D-49A2-9849-138D209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68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BEED-05CA-4F38-9F36-181036169FFF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13E5-A32D-49A2-9849-138D209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5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BEED-05CA-4F38-9F36-181036169FFF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13E5-A32D-49A2-9849-138D209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BEED-05CA-4F38-9F36-181036169FFF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13E5-A32D-49A2-9849-138D209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6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BEED-05CA-4F38-9F36-181036169FFF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13E5-A32D-49A2-9849-138D209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50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BEED-05CA-4F38-9F36-181036169FFF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13E5-A32D-49A2-9849-138D209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7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BEED-05CA-4F38-9F36-181036169FFF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13E5-A32D-49A2-9849-138D209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1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BBEED-05CA-4F38-9F36-181036169FFF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313E5-A32D-49A2-9849-138D2091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72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Consumer Utility – Indifference Curves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802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representation of consumer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graphical, 2-good model</a:t>
            </a:r>
          </a:p>
          <a:p>
            <a:pPr lvl="1"/>
            <a:r>
              <a:rPr lang="en-US" dirty="0" smtClean="0"/>
              <a:t>Given prices, income, how much of two goods will a consumer buy?</a:t>
            </a:r>
          </a:p>
          <a:p>
            <a:pPr lvl="1"/>
            <a:r>
              <a:rPr lang="en-US" dirty="0" smtClean="0"/>
              <a:t>Foundation is indifference curves</a:t>
            </a:r>
          </a:p>
          <a:p>
            <a:pPr lvl="2"/>
            <a:r>
              <a:rPr lang="en-US" dirty="0" smtClean="0"/>
              <a:t>Combinations of two goods that provide the same level of utility</a:t>
            </a:r>
          </a:p>
          <a:p>
            <a:pPr lvl="2"/>
            <a:r>
              <a:rPr lang="en-US" dirty="0" smtClean="0"/>
              <a:t>Unlike the cardinal method discussed, indifference curves can be represented as ordinal (high, medium, low utility)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031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Example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8347" y="1825625"/>
            <a:ext cx="773530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898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Consumer’s goal is to reach the highest indifference curve</a:t>
            </a:r>
          </a:p>
          <a:p>
            <a:pPr lvl="1"/>
            <a:r>
              <a:rPr lang="en-US" sz="3200" dirty="0" smtClean="0"/>
              <a:t>Restrained by budget -&gt; which is represented by budget line</a:t>
            </a:r>
          </a:p>
          <a:p>
            <a:pPr lvl="1"/>
            <a:r>
              <a:rPr lang="en-US" sz="3200" dirty="0" smtClean="0"/>
              <a:t>Suppose P(1) = $10 and P(2) = $ 15</a:t>
            </a:r>
          </a:p>
          <a:p>
            <a:pPr lvl="2"/>
            <a:r>
              <a:rPr lang="en-US" sz="2800" dirty="0" smtClean="0"/>
              <a:t>If the budget is $60, consumer can buy any combination of two goods that sums to $60.</a:t>
            </a:r>
          </a:p>
          <a:p>
            <a:pPr lvl="2"/>
            <a:r>
              <a:rPr lang="en-US" sz="2800" dirty="0" smtClean="0"/>
              <a:t>At extreme, can buy 6 of good one (nothing of good 2) or 4 of good 2 (nothing of good 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4422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budget line…..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5887" y="1649856"/>
            <a:ext cx="8047766" cy="452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550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Combining indifference curves and budget lines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2445" y="1619794"/>
            <a:ext cx="8101208" cy="455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399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Two Impacts when Prices Change….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substitution effect</a:t>
            </a:r>
          </a:p>
          <a:p>
            <a:pPr lvl="1"/>
            <a:r>
              <a:rPr lang="en-US" sz="2800" dirty="0" smtClean="0"/>
              <a:t>Consumer will buy more of cheaper good, less of the other good</a:t>
            </a:r>
          </a:p>
          <a:p>
            <a:r>
              <a:rPr lang="en-US" sz="3200" dirty="0" smtClean="0"/>
              <a:t>An income effect</a:t>
            </a:r>
          </a:p>
          <a:p>
            <a:pPr lvl="1"/>
            <a:r>
              <a:rPr lang="en-US" sz="2800" dirty="0" smtClean="0"/>
              <a:t>The change in purchasing power will impact both goods</a:t>
            </a:r>
          </a:p>
          <a:p>
            <a:pPr lvl="2"/>
            <a:r>
              <a:rPr lang="en-US" sz="2400" dirty="0" smtClean="0"/>
              <a:t>If, for instance, the price of gasoline drops, consumers can afford more of all other goods</a:t>
            </a:r>
          </a:p>
          <a:p>
            <a:pPr lvl="2"/>
            <a:r>
              <a:rPr lang="en-US" sz="2400" dirty="0" smtClean="0"/>
              <a:t>Illustration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2388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the price of good #2 falls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8473" y="1690688"/>
            <a:ext cx="7975180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685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Important Conclusion….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Buy more of good 2 (expected), but buy more of good #1</a:t>
            </a:r>
          </a:p>
          <a:p>
            <a:pPr lvl="1"/>
            <a:r>
              <a:rPr lang="en-US" dirty="0" smtClean="0"/>
              <a:t>Shift out of good 1 to good 2 (Q(1) down) due to substitution</a:t>
            </a:r>
          </a:p>
          <a:p>
            <a:pPr lvl="1"/>
            <a:r>
              <a:rPr lang="en-US" dirty="0" smtClean="0"/>
              <a:t>But buy MORE of good one, since real purchasing power is up</a:t>
            </a:r>
          </a:p>
          <a:p>
            <a:pPr lvl="1"/>
            <a:r>
              <a:rPr lang="en-US" dirty="0" smtClean="0"/>
              <a:t>Observed Q indicates income </a:t>
            </a:r>
            <a:r>
              <a:rPr lang="en-US" smtClean="0"/>
              <a:t>effect dominates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05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271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Consumer Utility – Indifference Curves</vt:lpstr>
      <vt:lpstr>Graphical representation of consumer demand</vt:lpstr>
      <vt:lpstr>Example</vt:lpstr>
      <vt:lpstr> </vt:lpstr>
      <vt:lpstr>A budget line…..</vt:lpstr>
      <vt:lpstr>Combining indifference curves and budget lines</vt:lpstr>
      <vt:lpstr>Two Impacts when Prices Change….</vt:lpstr>
      <vt:lpstr>When the price of good #2 falls</vt:lpstr>
      <vt:lpstr>Important Conclusion….</vt:lpstr>
    </vt:vector>
  </TitlesOfParts>
  <Company>Fairfield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Utility – Indifference Curves</dc:title>
  <dc:creator>Leclair, Mark S.</dc:creator>
  <cp:lastModifiedBy>Leclair, Mark S.</cp:lastModifiedBy>
  <cp:revision>3</cp:revision>
  <dcterms:created xsi:type="dcterms:W3CDTF">2021-09-30T16:29:16Z</dcterms:created>
  <dcterms:modified xsi:type="dcterms:W3CDTF">2021-09-30T16:49:33Z</dcterms:modified>
</cp:coreProperties>
</file>