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80" r:id="rId6"/>
    <p:sldId id="262" r:id="rId7"/>
    <p:sldId id="263" r:id="rId8"/>
    <p:sldId id="264" r:id="rId9"/>
    <p:sldId id="265" r:id="rId10"/>
    <p:sldId id="279" r:id="rId11"/>
    <p:sldId id="266" r:id="rId12"/>
    <p:sldId id="286" r:id="rId13"/>
    <p:sldId id="267" r:id="rId14"/>
    <p:sldId id="268" r:id="rId15"/>
    <p:sldId id="281" r:id="rId16"/>
    <p:sldId id="269" r:id="rId17"/>
    <p:sldId id="276" r:id="rId18"/>
    <p:sldId id="271" r:id="rId19"/>
    <p:sldId id="273" r:id="rId20"/>
    <p:sldId id="270" r:id="rId21"/>
    <p:sldId id="272" r:id="rId22"/>
    <p:sldId id="285" r:id="rId23"/>
    <p:sldId id="274" r:id="rId24"/>
    <p:sldId id="277" r:id="rId25"/>
    <p:sldId id="275" r:id="rId26"/>
    <p:sldId id="283" r:id="rId27"/>
    <p:sldId id="28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-114" y="-5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FBAF-3561-4FBF-B02E-F73AA47884D3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26C24-C239-4085-916D-8FC9BE597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472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FBAF-3561-4FBF-B02E-F73AA47884D3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26C24-C239-4085-916D-8FC9BE597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743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FBAF-3561-4FBF-B02E-F73AA47884D3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26C24-C239-4085-916D-8FC9BE597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04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FBAF-3561-4FBF-B02E-F73AA47884D3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26C24-C239-4085-916D-8FC9BE597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99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FBAF-3561-4FBF-B02E-F73AA47884D3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26C24-C239-4085-916D-8FC9BE597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5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FBAF-3561-4FBF-B02E-F73AA47884D3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26C24-C239-4085-916D-8FC9BE597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968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FBAF-3561-4FBF-B02E-F73AA47884D3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26C24-C239-4085-916D-8FC9BE597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50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FBAF-3561-4FBF-B02E-F73AA47884D3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26C24-C239-4085-916D-8FC9BE597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00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FBAF-3561-4FBF-B02E-F73AA47884D3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26C24-C239-4085-916D-8FC9BE597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01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FBAF-3561-4FBF-B02E-F73AA47884D3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26C24-C239-4085-916D-8FC9BE597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990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FBAF-3561-4FBF-B02E-F73AA47884D3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26C24-C239-4085-916D-8FC9BE597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458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AFBAF-3561-4FBF-B02E-F73AA47884D3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26C24-C239-4085-916D-8FC9BE597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9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culty.fairfield.edu/mleclair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Back to the Future: The U.S. Energy Mix and the Role of Nuclear Power 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 S. LeClair</a:t>
            </a:r>
          </a:p>
          <a:p>
            <a:r>
              <a:rPr lang="en-US" dirty="0" smtClean="0"/>
              <a:t>Professor of Economics</a:t>
            </a:r>
          </a:p>
          <a:p>
            <a:r>
              <a:rPr lang="en-US" dirty="0" smtClean="0"/>
              <a:t>Fairfield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57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51100" y="1522762"/>
            <a:ext cx="8636000" cy="587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229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Petroleum Market has been Fundamentally Altered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At least for now, OPEC’s power over prices is completely gone</a:t>
            </a:r>
          </a:p>
          <a:p>
            <a:r>
              <a:rPr lang="en-US" sz="3600" dirty="0" smtClean="0"/>
              <a:t>Any attempt to increase prices will lead to reopening of new fracking wells</a:t>
            </a:r>
          </a:p>
          <a:p>
            <a:pPr lvl="1"/>
            <a:r>
              <a:rPr lang="en-US" sz="3200" dirty="0" smtClean="0"/>
              <a:t>$55/barrel oil is probably the limit, </a:t>
            </a:r>
            <a:r>
              <a:rPr lang="en-US" sz="3200" u="sng" dirty="0" smtClean="0"/>
              <a:t>unless</a:t>
            </a:r>
            <a:r>
              <a:rPr lang="en-US" sz="3200" dirty="0" smtClean="0"/>
              <a:t> world growth rises substantially</a:t>
            </a:r>
          </a:p>
          <a:p>
            <a:pPr lvl="1"/>
            <a:r>
              <a:rPr lang="en-US" sz="3200" dirty="0" smtClean="0"/>
              <a:t>Eventual stabilization of Venezuela (one can hope) would increase downward pressure on prices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0181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388" y="-66759"/>
            <a:ext cx="9230497" cy="6923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8721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Corollary: Market for sugar</a:t>
            </a:r>
          </a:p>
          <a:p>
            <a:r>
              <a:rPr lang="en-US" sz="3600" dirty="0" smtClean="0"/>
              <a:t>Cane sugar is produced by numerous, mostly small developing nations</a:t>
            </a:r>
          </a:p>
          <a:p>
            <a:pPr lvl="1"/>
            <a:r>
              <a:rPr lang="en-US" sz="3200" dirty="0" smtClean="0"/>
              <a:t>Primary source of export earnings</a:t>
            </a:r>
          </a:p>
          <a:p>
            <a:r>
              <a:rPr lang="en-US" sz="3600" dirty="0" smtClean="0"/>
              <a:t>But market is a perpetual problem for these countries</a:t>
            </a:r>
          </a:p>
          <a:p>
            <a:pPr lvl="1"/>
            <a:r>
              <a:rPr lang="en-US" sz="3200" dirty="0" smtClean="0"/>
              <a:t>Sugar prices are low – any attempt to increase prices leads to increased production of a substitute – beet sugar</a:t>
            </a:r>
          </a:p>
          <a:p>
            <a:pPr lvl="1"/>
            <a:r>
              <a:rPr lang="en-US" sz="3200" dirty="0" smtClean="0"/>
              <a:t>Maximum price is therefor capped off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75397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Policy and the Energy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Continued debate about CO</a:t>
            </a:r>
            <a:r>
              <a:rPr lang="en-US" dirty="0" smtClean="0"/>
              <a:t>2</a:t>
            </a:r>
            <a:r>
              <a:rPr lang="en-US" sz="3600" dirty="0" smtClean="0"/>
              <a:t> emissions and the mix of energy</a:t>
            </a:r>
          </a:p>
          <a:p>
            <a:pPr lvl="1"/>
            <a:r>
              <a:rPr lang="en-US" sz="3200" dirty="0" smtClean="0"/>
              <a:t>Debate about “peak oil” is over – no such thing now that the technology has changed</a:t>
            </a:r>
          </a:p>
          <a:p>
            <a:r>
              <a:rPr lang="en-US" sz="3600" dirty="0" smtClean="0"/>
              <a:t>Federal subsidies have significantly raised the amount of solar/wind/biomass fuel in use – although (as noted) still a minor source of power</a:t>
            </a:r>
          </a:p>
          <a:p>
            <a:r>
              <a:rPr lang="en-US" sz="3600" dirty="0" smtClean="0"/>
              <a:t>Technology will undoubtedly lower costs in future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61292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Capture is the New Frontier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CO2 is liquefied and pumped into the ground</a:t>
            </a:r>
          </a:p>
          <a:p>
            <a:pPr lvl="1"/>
            <a:r>
              <a:rPr lang="en-US" sz="3200" dirty="0" smtClean="0"/>
              <a:t>Makes coal plants more expensive, but environmentally more friendly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69629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Problem…………………………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Wind and solar have environmental impacts of their own</a:t>
            </a:r>
          </a:p>
          <a:p>
            <a:pPr lvl="1"/>
            <a:r>
              <a:rPr lang="en-US" sz="3200" dirty="0" smtClean="0"/>
              <a:t>Large-scale projects, both wind and solar, are responsible for significant bird kill-offs</a:t>
            </a:r>
          </a:p>
          <a:p>
            <a:pPr lvl="1"/>
            <a:r>
              <a:rPr lang="en-US" sz="3200" dirty="0" smtClean="0"/>
              <a:t>Wind power is suffering from significant NIMBY problems</a:t>
            </a:r>
          </a:p>
          <a:p>
            <a:r>
              <a:rPr lang="en-US" sz="3600" dirty="0" smtClean="0"/>
              <a:t>Recent issue of </a:t>
            </a:r>
            <a:r>
              <a:rPr lang="en-US" sz="3600" i="1" dirty="0" smtClean="0"/>
              <a:t>The Economist</a:t>
            </a:r>
            <a:r>
              <a:rPr lang="en-US" sz="3600" dirty="0" smtClean="0"/>
              <a:t> – wind and solar power are destabilizing power grids “Clean Energy’s Dirty Secret”</a:t>
            </a:r>
          </a:p>
          <a:p>
            <a:pPr lvl="1"/>
            <a:r>
              <a:rPr lang="en-US" sz="3200" dirty="0" smtClean="0"/>
              <a:t>Both due to variability in production and zero marginal cost production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949182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Explanation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When power use goes up, source with lowest incremental (marginal) cost goes on line first</a:t>
            </a:r>
          </a:p>
          <a:p>
            <a:pPr lvl="1"/>
            <a:r>
              <a:rPr lang="en-US" sz="3200" dirty="0" smtClean="0"/>
              <a:t>Solar and wind have high installation costs, but zero incremental cost (free sunlight and wind)</a:t>
            </a:r>
          </a:p>
          <a:p>
            <a:pPr lvl="1"/>
            <a:r>
              <a:rPr lang="en-US" sz="3200" dirty="0" smtClean="0"/>
              <a:t>Traditional power plants cost money to fire up</a:t>
            </a:r>
          </a:p>
          <a:p>
            <a:pPr lvl="2"/>
            <a:r>
              <a:rPr lang="en-US" sz="2800" dirty="0" smtClean="0"/>
              <a:t>Most expensive are the last to be put on line</a:t>
            </a:r>
          </a:p>
          <a:p>
            <a:pPr lvl="1"/>
            <a:r>
              <a:rPr lang="en-US" sz="3200" dirty="0" smtClean="0"/>
              <a:t>Becomes unprofitable to put new capacity in place</a:t>
            </a:r>
          </a:p>
          <a:p>
            <a:pPr lvl="1"/>
            <a:r>
              <a:rPr lang="en-US" sz="3200" dirty="0" smtClean="0"/>
              <a:t>But, solar and wind are not reliable – several cloudy days in a row, and the grid is now in trouble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304001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Has Nuclear Power Returned to Viability?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Despite disasters at Chernobyl and Fukushima, nuclear power has some desirable properties</a:t>
            </a:r>
          </a:p>
          <a:p>
            <a:pPr lvl="1"/>
            <a:r>
              <a:rPr lang="en-US" sz="3200" dirty="0" smtClean="0"/>
              <a:t>Reasonable per kwh cost</a:t>
            </a:r>
          </a:p>
          <a:p>
            <a:pPr lvl="1"/>
            <a:r>
              <a:rPr lang="en-US" sz="3200" dirty="0" smtClean="0"/>
              <a:t>Zero carbon emissions</a:t>
            </a:r>
          </a:p>
          <a:p>
            <a:pPr lvl="1"/>
            <a:r>
              <a:rPr lang="en-US" sz="3200" dirty="0" smtClean="0"/>
              <a:t>Unlimited availability</a:t>
            </a:r>
          </a:p>
          <a:p>
            <a:r>
              <a:rPr lang="en-US" sz="3600" dirty="0" smtClean="0"/>
              <a:t>Newer, smaller plants would operate differently and prevent Chernobyl-type disasters</a:t>
            </a:r>
          </a:p>
          <a:p>
            <a:pPr lvl="1"/>
            <a:r>
              <a:rPr lang="en-US" sz="3200" dirty="0" smtClean="0"/>
              <a:t>Waste disposal (and potential for plants to be terrorist targets) still major issues</a:t>
            </a:r>
          </a:p>
          <a:p>
            <a:pPr lvl="1"/>
            <a:r>
              <a:rPr lang="en-US" sz="3200" dirty="0" smtClean="0"/>
              <a:t>New York is considering shutting down Indian Point – will encapsulate waste on site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370606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937" y="739706"/>
            <a:ext cx="6969512" cy="6078200"/>
          </a:xfrm>
        </p:spPr>
      </p:pic>
    </p:spTree>
    <p:extLst>
      <p:ext uri="{BB962C8B-B14F-4D97-AF65-F5344CB8AC3E}">
        <p14:creationId xmlns:p14="http://schemas.microsoft.com/office/powerpoint/2010/main" val="1546593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obtain copy of slides…….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Go to: </a:t>
            </a:r>
            <a:r>
              <a:rPr lang="en-US" sz="3200" dirty="0" smtClean="0">
                <a:hlinkClick r:id="rId2"/>
              </a:rPr>
              <a:t>www.faculty.Fairfield.edu/mleclair</a:t>
            </a:r>
            <a:endParaRPr lang="en-US" sz="3200" dirty="0" smtClean="0"/>
          </a:p>
          <a:p>
            <a:r>
              <a:rPr lang="en-US" sz="3200" dirty="0" smtClean="0"/>
              <a:t>Look for link at top of page for </a:t>
            </a:r>
            <a:r>
              <a:rPr lang="en-US" sz="3200" dirty="0" smtClean="0">
                <a:solidFill>
                  <a:srgbClr val="FF0000"/>
                </a:solidFill>
              </a:rPr>
              <a:t>Beth El Talk</a:t>
            </a:r>
            <a:endParaRPr lang="en-US" sz="3200" dirty="0" smtClean="0"/>
          </a:p>
          <a:p>
            <a:r>
              <a:rPr lang="en-US" sz="3200" dirty="0" smtClean="0"/>
              <a:t>Must have </a:t>
            </a:r>
            <a:r>
              <a:rPr lang="en-US" sz="3200" dirty="0" err="1" smtClean="0"/>
              <a:t>Powerpoint</a:t>
            </a:r>
            <a:r>
              <a:rPr lang="en-US" sz="3200" dirty="0" smtClean="0"/>
              <a:t> on computer to open slides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5149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Has Nuclear Power Returned to Viability 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5660122"/>
              </p:ext>
            </p:extLst>
          </p:nvPr>
        </p:nvGraphicFramePr>
        <p:xfrm>
          <a:off x="838196" y="1825621"/>
          <a:ext cx="7491765" cy="4920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5092"/>
                <a:gridCol w="1829418"/>
                <a:gridCol w="2497255"/>
              </a:tblGrid>
              <a:tr h="381341">
                <a:tc>
                  <a:txBody>
                    <a:bodyPr/>
                    <a:lstStyle/>
                    <a:p>
                      <a:r>
                        <a:rPr lang="en-US" dirty="0" smtClean="0"/>
                        <a:t>Energy 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Cost/</a:t>
                      </a:r>
                      <a:r>
                        <a:rPr lang="en-US" dirty="0" err="1" smtClean="0"/>
                        <a:t>Mghour</a:t>
                      </a:r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CO2 Emissions</a:t>
                      </a:r>
                      <a:endParaRPr lang="en-US" dirty="0"/>
                    </a:p>
                  </a:txBody>
                  <a:tcPr/>
                </a:tc>
              </a:tr>
              <a:tr h="658205">
                <a:tc>
                  <a:txBody>
                    <a:bodyPr/>
                    <a:lstStyle/>
                    <a:p>
                      <a:r>
                        <a:rPr lang="en-US" dirty="0" smtClean="0"/>
                        <a:t>Coal w/carbon</a:t>
                      </a:r>
                      <a:r>
                        <a:rPr lang="en-US" baseline="0" dirty="0" smtClean="0"/>
                        <a:t> Capture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139.5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Approaching</a:t>
                      </a:r>
                      <a:r>
                        <a:rPr lang="en-US" baseline="0" dirty="0" smtClean="0"/>
                        <a:t> Zero</a:t>
                      </a:r>
                      <a:endParaRPr lang="en-US" dirty="0"/>
                    </a:p>
                  </a:txBody>
                  <a:tcPr/>
                </a:tc>
              </a:tr>
              <a:tr h="658205">
                <a:tc>
                  <a:txBody>
                    <a:bodyPr/>
                    <a:lstStyle/>
                    <a:p>
                      <a:r>
                        <a:rPr lang="en-US" dirty="0" smtClean="0"/>
                        <a:t>Conventional Natural Gas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 than traditional sources</a:t>
                      </a:r>
                      <a:endParaRPr lang="en-US" dirty="0"/>
                    </a:p>
                  </a:txBody>
                  <a:tcPr/>
                </a:tc>
              </a:tr>
              <a:tr h="658205">
                <a:tc>
                  <a:txBody>
                    <a:bodyPr/>
                    <a:lstStyle/>
                    <a:p>
                      <a:r>
                        <a:rPr lang="en-US" dirty="0" smtClean="0"/>
                        <a:t>Advance NG w/Carbon</a:t>
                      </a:r>
                      <a:r>
                        <a:rPr lang="en-US" baseline="0" dirty="0" smtClean="0"/>
                        <a:t> Capture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Approaching Zero</a:t>
                      </a:r>
                      <a:endParaRPr lang="en-US" dirty="0"/>
                    </a:p>
                  </a:txBody>
                  <a:tcPr/>
                </a:tc>
              </a:tr>
              <a:tr h="381341">
                <a:tc>
                  <a:txBody>
                    <a:bodyPr/>
                    <a:lstStyle/>
                    <a:p>
                      <a:r>
                        <a:rPr lang="en-US" dirty="0" smtClean="0"/>
                        <a:t>Nuclear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Zero</a:t>
                      </a:r>
                      <a:endParaRPr lang="en-US" dirty="0"/>
                    </a:p>
                  </a:txBody>
                  <a:tcPr/>
                </a:tc>
              </a:tr>
              <a:tr h="381341">
                <a:tc>
                  <a:txBody>
                    <a:bodyPr/>
                    <a:lstStyle/>
                    <a:p>
                      <a:r>
                        <a:rPr lang="en-US" dirty="0" smtClean="0"/>
                        <a:t>Wind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Zero</a:t>
                      </a:r>
                      <a:endParaRPr lang="en-US" dirty="0"/>
                    </a:p>
                  </a:txBody>
                  <a:tcPr/>
                </a:tc>
              </a:tr>
              <a:tr h="381341">
                <a:tc>
                  <a:txBody>
                    <a:bodyPr/>
                    <a:lstStyle/>
                    <a:p>
                      <a:r>
                        <a:rPr lang="en-US" dirty="0" smtClean="0"/>
                        <a:t>Offshore Wind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Zero</a:t>
                      </a:r>
                      <a:endParaRPr lang="en-US" dirty="0"/>
                    </a:p>
                  </a:txBody>
                  <a:tcPr/>
                </a:tc>
              </a:tr>
              <a:tr h="381341">
                <a:tc>
                  <a:txBody>
                    <a:bodyPr/>
                    <a:lstStyle/>
                    <a:p>
                      <a:r>
                        <a:rPr lang="en-US" dirty="0" smtClean="0"/>
                        <a:t>Solar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Zero</a:t>
                      </a:r>
                      <a:endParaRPr lang="en-US" dirty="0"/>
                    </a:p>
                  </a:txBody>
                  <a:tcPr/>
                </a:tc>
              </a:tr>
              <a:tr h="381341">
                <a:tc>
                  <a:txBody>
                    <a:bodyPr/>
                    <a:lstStyle/>
                    <a:p>
                      <a:r>
                        <a:rPr lang="en-US" dirty="0" smtClean="0"/>
                        <a:t>Solar Thermal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235.9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Zero</a:t>
                      </a:r>
                      <a:endParaRPr lang="en-US" dirty="0"/>
                    </a:p>
                  </a:txBody>
                  <a:tcPr/>
                </a:tc>
              </a:tr>
              <a:tr h="658205">
                <a:tc>
                  <a:txBody>
                    <a:bodyPr/>
                    <a:lstStyle/>
                    <a:p>
                      <a:r>
                        <a:rPr lang="en-US" dirty="0" smtClean="0"/>
                        <a:t>*Does</a:t>
                      </a:r>
                      <a:r>
                        <a:rPr lang="en-US" baseline="0" dirty="0" smtClean="0"/>
                        <a:t> not include tax credits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70657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Although More Expensive Than Wind……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Nuclear is more reliable</a:t>
            </a:r>
          </a:p>
          <a:p>
            <a:pPr lvl="1"/>
            <a:r>
              <a:rPr lang="en-US" sz="3200" dirty="0" smtClean="0"/>
              <a:t>Protects viability of grid</a:t>
            </a:r>
          </a:p>
          <a:p>
            <a:pPr lvl="1"/>
            <a:r>
              <a:rPr lang="en-US" sz="3200" dirty="0" smtClean="0"/>
              <a:t>Prevents problem of zero MC power production that plague grids (wind and solar)</a:t>
            </a:r>
          </a:p>
          <a:p>
            <a:r>
              <a:rPr lang="en-US" sz="3600" dirty="0" smtClean="0"/>
              <a:t>Waste disposal remains a serious issue, as does susceptibility to terrorism</a:t>
            </a:r>
          </a:p>
          <a:p>
            <a:pPr lvl="1"/>
            <a:r>
              <a:rPr lang="en-US" sz="3200" dirty="0" smtClean="0"/>
              <a:t>Newer technologies makes this somewhat less of a concern</a:t>
            </a:r>
          </a:p>
          <a:p>
            <a:endParaRPr lang="en-US" sz="3600" dirty="0" smtClean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40115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Economics of Different Alternatives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2172269"/>
              </p:ext>
            </p:extLst>
          </p:nvPr>
        </p:nvGraphicFramePr>
        <p:xfrm>
          <a:off x="838200" y="1825625"/>
          <a:ext cx="10515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 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Installation (fixed)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Fuel Operation (marginal)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Short-term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Long-term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Expensive</a:t>
                      </a:r>
                      <a:r>
                        <a:rPr lang="en-US" baseline="0" dirty="0" smtClean="0"/>
                        <a:t> to bring online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Grid stable, Pollution concerns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Natural Gas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 expensive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Grid stable, Pollution</a:t>
                      </a:r>
                      <a:r>
                        <a:rPr lang="en-US" baseline="0" dirty="0" smtClean="0"/>
                        <a:t> concerns minimized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Renewables</a:t>
                      </a:r>
                      <a:r>
                        <a:rPr lang="en-US" baseline="0" dirty="0" smtClean="0"/>
                        <a:t> (wind, solar)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Zero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Zero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Grid</a:t>
                      </a:r>
                      <a:r>
                        <a:rPr lang="en-US" baseline="0" dirty="0" smtClean="0"/>
                        <a:t> unstable, some environmental concerns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Nuclear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Near Zero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Inexpensive to bring online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Grid stable, high </a:t>
                      </a:r>
                      <a:r>
                        <a:rPr lang="en-US" smtClean="0"/>
                        <a:t>environmental concerns (not CO</a:t>
                      </a:r>
                      <a:r>
                        <a:rPr lang="en-US" sz="1400" smtClean="0"/>
                        <a:t>2</a:t>
                      </a:r>
                      <a:r>
                        <a:rPr lang="en-US" sz="180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3048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Two Possible, Divergent Paths 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Continue trend towards many more points of production, most of moderate scale</a:t>
            </a:r>
          </a:p>
          <a:p>
            <a:pPr lvl="1"/>
            <a:r>
              <a:rPr lang="en-US" sz="3200" dirty="0" smtClean="0"/>
              <a:t>Might have to regionalize power grids to prevent instability if this path is taken</a:t>
            </a:r>
          </a:p>
          <a:p>
            <a:pPr lvl="2"/>
            <a:r>
              <a:rPr lang="en-US" sz="2800" dirty="0" smtClean="0"/>
              <a:t>May be days where grid is overwhelmed and power is cut</a:t>
            </a:r>
          </a:p>
          <a:p>
            <a:pPr lvl="1"/>
            <a:r>
              <a:rPr lang="en-US" sz="3200" dirty="0" smtClean="0"/>
              <a:t>But, permits greater use of renewables</a:t>
            </a:r>
          </a:p>
          <a:p>
            <a:pPr lvl="1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97258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to Prior Practice of Centralization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Fewer, larger production points linked through a grid</a:t>
            </a:r>
          </a:p>
          <a:p>
            <a:r>
              <a:rPr lang="en-US" sz="3600" dirty="0" smtClean="0"/>
              <a:t>Gain stability</a:t>
            </a:r>
          </a:p>
          <a:p>
            <a:pPr lvl="1"/>
            <a:r>
              <a:rPr lang="en-US" sz="3200" dirty="0" smtClean="0"/>
              <a:t>With use of new technologies – carbon capture – doesn’t necessarily mean higher CO</a:t>
            </a:r>
            <a:r>
              <a:rPr lang="en-US" sz="2800" dirty="0" smtClean="0"/>
              <a:t>2</a:t>
            </a:r>
            <a:r>
              <a:rPr lang="en-US" sz="3200" dirty="0"/>
              <a:t> </a:t>
            </a:r>
            <a:r>
              <a:rPr lang="en-US" sz="3200" dirty="0" smtClean="0"/>
              <a:t>emissions</a:t>
            </a:r>
          </a:p>
          <a:p>
            <a:pPr lvl="1"/>
            <a:r>
              <a:rPr lang="en-US" sz="3200" dirty="0" smtClean="0"/>
              <a:t>Or, the return of nuclear power as a means of reducing carbon output</a:t>
            </a:r>
          </a:p>
          <a:p>
            <a:pPr lvl="2"/>
            <a:r>
              <a:rPr lang="en-US" sz="2800" dirty="0" smtClean="0"/>
              <a:t>Somewhat more expensive, and we still have no means of addressing waste problem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26729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Government Policy has Recently Favored the First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More alternative energy – environmental rules on coal to reduce its use</a:t>
            </a:r>
          </a:p>
          <a:p>
            <a:r>
              <a:rPr lang="en-US" sz="3600" dirty="0" smtClean="0"/>
              <a:t>But, very large drop in natural gas prices will drive market towards centralized power</a:t>
            </a:r>
          </a:p>
          <a:p>
            <a:endParaRPr lang="en-US" sz="3600" dirty="0" smtClean="0"/>
          </a:p>
          <a:p>
            <a:pPr lvl="1"/>
            <a:endParaRPr lang="en-US" sz="3200" dirty="0" smtClean="0"/>
          </a:p>
          <a:p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787752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side…..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U.S. likely to be come an energy exporter</a:t>
            </a:r>
          </a:p>
          <a:p>
            <a:pPr lvl="1"/>
            <a:r>
              <a:rPr lang="en-US" sz="3200" dirty="0" smtClean="0"/>
              <a:t>Dramatic reduction in “energy trade deficit”</a:t>
            </a:r>
          </a:p>
          <a:p>
            <a:pPr lvl="1"/>
            <a:r>
              <a:rPr lang="en-US" sz="3200" dirty="0" smtClean="0"/>
              <a:t>Less need to worry about stability in oil-producing countries</a:t>
            </a:r>
          </a:p>
          <a:p>
            <a:pPr lvl="1"/>
            <a:r>
              <a:rPr lang="en-US" sz="3200" dirty="0" smtClean="0"/>
              <a:t>Increased use of natural gas means U.S. will meet any reasonable goal for CO</a:t>
            </a:r>
            <a:r>
              <a:rPr lang="en-US" sz="2800" dirty="0" smtClean="0"/>
              <a:t>2</a:t>
            </a:r>
            <a:r>
              <a:rPr lang="en-US" sz="3200" dirty="0"/>
              <a:t> </a:t>
            </a:r>
            <a:r>
              <a:rPr lang="en-US" sz="3200" dirty="0" smtClean="0"/>
              <a:t>reductions without doing anything</a:t>
            </a:r>
          </a:p>
          <a:p>
            <a:pPr lvl="1"/>
            <a:r>
              <a:rPr lang="en-US" sz="3200" dirty="0" smtClean="0"/>
              <a:t>Subsidization of renewables needs to be re-examined in light of power grid instability</a:t>
            </a:r>
          </a:p>
          <a:p>
            <a:pPr lvl="2"/>
            <a:r>
              <a:rPr lang="en-US" sz="2800" dirty="0" smtClean="0"/>
              <a:t>Regionalization of power may be a major politic issue in the future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684561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684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Talk…..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Examine market forces and government policies that are altering the mix of energy used in the U.S. and other industrialized nations</a:t>
            </a:r>
          </a:p>
          <a:p>
            <a:pPr lvl="1"/>
            <a:r>
              <a:rPr lang="en-US" sz="3200" dirty="0" smtClean="0"/>
              <a:t>Long-term trends:</a:t>
            </a:r>
          </a:p>
          <a:p>
            <a:pPr lvl="2"/>
            <a:r>
              <a:rPr lang="en-US" sz="2800" dirty="0" smtClean="0"/>
              <a:t>Greater use of natural gas, less use of oil</a:t>
            </a:r>
          </a:p>
          <a:p>
            <a:pPr lvl="2"/>
            <a:r>
              <a:rPr lang="en-US" sz="2800" dirty="0" smtClean="0"/>
              <a:t>Possible revival of nuclear power</a:t>
            </a:r>
          </a:p>
          <a:p>
            <a:pPr lvl="2"/>
            <a:r>
              <a:rPr lang="en-US" sz="2800" dirty="0" smtClean="0"/>
              <a:t>Geo-political shifts occurring as a result of the shift in the power mix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1184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5623" y="1510134"/>
            <a:ext cx="8409904" cy="5802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014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1608" y="825500"/>
            <a:ext cx="8793692" cy="659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867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Shift away from coal much less dramatic internationally than domestically</a:t>
            </a:r>
          </a:p>
          <a:p>
            <a:pPr lvl="1"/>
            <a:r>
              <a:rPr lang="en-US" sz="3200" dirty="0" smtClean="0"/>
              <a:t>Primarily a reflection of China’s heavy reliance on coal</a:t>
            </a:r>
          </a:p>
          <a:p>
            <a:r>
              <a:rPr lang="en-US" sz="3600" dirty="0" smtClean="0"/>
              <a:t>U.S. shift to natural gas is ahead of rest of world</a:t>
            </a:r>
          </a:p>
          <a:p>
            <a:r>
              <a:rPr lang="en-US" sz="3600" dirty="0" smtClean="0"/>
              <a:t>U.S. is somewhat ahead in use of renewables</a:t>
            </a:r>
          </a:p>
          <a:p>
            <a:endParaRPr lang="en-US" sz="3600" dirty="0" smtClean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75655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Renewables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10% of U.S. energy use</a:t>
            </a:r>
          </a:p>
          <a:p>
            <a:pPr lvl="1"/>
            <a:r>
              <a:rPr lang="en-US" sz="3200" dirty="0" smtClean="0"/>
              <a:t>But, includes hydroelectric power and wood (43% of total renewable energy)</a:t>
            </a:r>
          </a:p>
          <a:p>
            <a:pPr lvl="1"/>
            <a:r>
              <a:rPr lang="en-US" sz="3200" dirty="0" smtClean="0"/>
              <a:t>“New energy” such as solar and wind about 14% of renewables </a:t>
            </a:r>
          </a:p>
          <a:p>
            <a:pPr lvl="2"/>
            <a:r>
              <a:rPr lang="en-US" sz="2800" dirty="0" smtClean="0"/>
              <a:t>1.4% of </a:t>
            </a:r>
            <a:r>
              <a:rPr lang="en-US" sz="2800" b="1" dirty="0" smtClean="0"/>
              <a:t>TOTAL</a:t>
            </a:r>
            <a:r>
              <a:rPr lang="en-US" sz="2800" dirty="0" smtClean="0"/>
              <a:t> energy use</a:t>
            </a:r>
          </a:p>
          <a:p>
            <a:pPr lvl="1"/>
            <a:r>
              <a:rPr lang="en-US" sz="3200" dirty="0" smtClean="0"/>
              <a:t>Figure on biofuels interesting – 22%  of renewables </a:t>
            </a:r>
          </a:p>
          <a:p>
            <a:pPr lvl="2"/>
            <a:r>
              <a:rPr lang="en-US" sz="2800" dirty="0" smtClean="0"/>
              <a:t>For those concerned about CO</a:t>
            </a:r>
            <a:r>
              <a:rPr lang="en-US" sz="2400" dirty="0" smtClean="0"/>
              <a:t>2</a:t>
            </a:r>
            <a:r>
              <a:rPr lang="en-US" dirty="0" smtClean="0"/>
              <a:t> </a:t>
            </a:r>
            <a:r>
              <a:rPr lang="en-US" sz="2800" dirty="0" smtClean="0"/>
              <a:t>emissions, these are carbon neutral</a:t>
            </a:r>
          </a:p>
          <a:p>
            <a:pPr lvl="1"/>
            <a:r>
              <a:rPr lang="en-US" sz="3200" dirty="0" smtClean="0"/>
              <a:t>Wood is also carbon neutral, but has other environmental effects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78859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Diversification away from Coal Reduces CO</a:t>
            </a:r>
            <a:r>
              <a:rPr lang="en-US" sz="3200" dirty="0" smtClean="0"/>
              <a:t>2</a:t>
            </a:r>
            <a:r>
              <a:rPr lang="en-US" sz="4000" dirty="0" smtClean="0"/>
              <a:t> Emissions (Pounds per Million BTU)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Coal (anthracite) 	</a:t>
            </a:r>
            <a:r>
              <a:rPr lang="en-US" dirty="0" smtClean="0"/>
              <a:t>	228.6</a:t>
            </a:r>
            <a:endParaRPr lang="en-US" dirty="0"/>
          </a:p>
          <a:p>
            <a:r>
              <a:rPr lang="en-US" dirty="0"/>
              <a:t>Coal (bituminous) 	205.7</a:t>
            </a:r>
          </a:p>
          <a:p>
            <a:r>
              <a:rPr lang="en-US" dirty="0"/>
              <a:t>Coal (lignite) 	</a:t>
            </a:r>
            <a:r>
              <a:rPr lang="en-US" dirty="0" smtClean="0"/>
              <a:t>	215.4</a:t>
            </a:r>
            <a:endParaRPr lang="en-US" dirty="0"/>
          </a:p>
          <a:p>
            <a:r>
              <a:rPr lang="en-US" dirty="0"/>
              <a:t>Coal (subbituminous) 	214.3</a:t>
            </a:r>
          </a:p>
          <a:p>
            <a:r>
              <a:rPr lang="en-US" dirty="0"/>
              <a:t>Diesel </a:t>
            </a:r>
            <a:r>
              <a:rPr lang="en-US" dirty="0" smtClean="0"/>
              <a:t>fuel/heating </a:t>
            </a:r>
            <a:r>
              <a:rPr lang="en-US" dirty="0"/>
              <a:t>oil 	161.3</a:t>
            </a:r>
          </a:p>
          <a:p>
            <a:r>
              <a:rPr lang="en-US" dirty="0"/>
              <a:t>Gasoline 	</a:t>
            </a:r>
            <a:r>
              <a:rPr lang="en-US" dirty="0" smtClean="0"/>
              <a:t>		157.2</a:t>
            </a:r>
            <a:endParaRPr lang="en-US" dirty="0"/>
          </a:p>
          <a:p>
            <a:r>
              <a:rPr lang="en-US" dirty="0"/>
              <a:t>Propane 	</a:t>
            </a:r>
            <a:r>
              <a:rPr lang="en-US" dirty="0" smtClean="0"/>
              <a:t>		139.0</a:t>
            </a:r>
            <a:endParaRPr lang="en-US" dirty="0"/>
          </a:p>
          <a:p>
            <a:r>
              <a:rPr lang="en-US" dirty="0"/>
              <a:t>Natural gas 	</a:t>
            </a:r>
            <a:r>
              <a:rPr lang="en-US" dirty="0" smtClean="0"/>
              <a:t>	117.0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711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Cheap Natural Gas a Significant Factor in Drop in Carbon Dioxide Emissions in U.S.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Expected to continue with continued rise of fracking</a:t>
            </a:r>
          </a:p>
          <a:p>
            <a:r>
              <a:rPr lang="en-US" sz="3600" dirty="0" smtClean="0"/>
              <a:t>Other nations (e.g. UK) are now on the cusp of fracking revolutions</a:t>
            </a:r>
          </a:p>
          <a:p>
            <a:r>
              <a:rPr lang="en-US" sz="3600" dirty="0" smtClean="0"/>
              <a:t>Result – much cheaper energy, as it will keep ALL energy prices lower</a:t>
            </a:r>
          </a:p>
          <a:p>
            <a:pPr lvl="1"/>
            <a:r>
              <a:rPr lang="en-US" sz="3200" dirty="0" smtClean="0"/>
              <a:t>Reduced concerns about CO2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52714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1123</Words>
  <Application>Microsoft Office PowerPoint</Application>
  <PresentationFormat>Custom</PresentationFormat>
  <Paragraphs>166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Back to the Future: The U.S. Energy Mix and the Role of Nuclear Power  </vt:lpstr>
      <vt:lpstr>To obtain copy of slides…….</vt:lpstr>
      <vt:lpstr>Purpose of Talk…..</vt:lpstr>
      <vt:lpstr>PowerPoint Presentation</vt:lpstr>
      <vt:lpstr>PowerPoint Presentation</vt:lpstr>
      <vt:lpstr>Main Difference</vt:lpstr>
      <vt:lpstr>Renewables</vt:lpstr>
      <vt:lpstr>Diversification away from Coal Reduces CO2 Emissions (Pounds per Million BTU)</vt:lpstr>
      <vt:lpstr>Cheap Natural Gas a Significant Factor in Drop in Carbon Dioxide Emissions in U.S.</vt:lpstr>
      <vt:lpstr>PowerPoint Presentation</vt:lpstr>
      <vt:lpstr>Petroleum Market has been Fundamentally Altered</vt:lpstr>
      <vt:lpstr>PowerPoint Presentation</vt:lpstr>
      <vt:lpstr>PowerPoint Presentation</vt:lpstr>
      <vt:lpstr>Public Policy and the Energy Market</vt:lpstr>
      <vt:lpstr>Carbon Capture is the New Frontier</vt:lpstr>
      <vt:lpstr>Problem…………………………</vt:lpstr>
      <vt:lpstr>Explanation</vt:lpstr>
      <vt:lpstr>Has Nuclear Power Returned to Viability?</vt:lpstr>
      <vt:lpstr>PowerPoint Presentation</vt:lpstr>
      <vt:lpstr>Has Nuclear Power Returned to Viability </vt:lpstr>
      <vt:lpstr>Although More Expensive Than Wind……</vt:lpstr>
      <vt:lpstr>Economics of Different Alternatives</vt:lpstr>
      <vt:lpstr>Two Possible, Divergent Paths </vt:lpstr>
      <vt:lpstr>Return to Prior Practice of Centralization </vt:lpstr>
      <vt:lpstr>Government Policy has Recently Favored the First</vt:lpstr>
      <vt:lpstr>Political side…..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to the Future: The U.S. Energy Mix and the Role of Nuclear Power</dc:title>
  <dc:creator>Kathy Doornbosch</dc:creator>
  <cp:lastModifiedBy>Mleclair</cp:lastModifiedBy>
  <cp:revision>34</cp:revision>
  <dcterms:created xsi:type="dcterms:W3CDTF">2017-02-27T10:59:26Z</dcterms:created>
  <dcterms:modified xsi:type="dcterms:W3CDTF">2017-03-29T17:47:06Z</dcterms:modified>
</cp:coreProperties>
</file>